
<file path=[Content_Types].xml><?xml version="1.0" encoding="utf-8"?>
<Types xmlns="http://schemas.openxmlformats.org/package/2006/content-types">
  <Default Extension="jpeg" ContentType="image/jpeg"/>
  <Default Extension="JPG" ContentType="image/.jpg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3"/>
    <p:sldId id="422" r:id="rId4"/>
    <p:sldId id="257" r:id="rId5"/>
    <p:sldId id="269" r:id="rId6"/>
    <p:sldId id="430" r:id="rId7"/>
    <p:sldId id="471" r:id="rId8"/>
    <p:sldId id="270" r:id="rId9"/>
    <p:sldId id="263" r:id="rId10"/>
    <p:sldId id="472" r:id="rId12"/>
    <p:sldId id="348" r:id="rId13"/>
    <p:sldId id="347" r:id="rId14"/>
    <p:sldId id="341" r:id="rId15"/>
    <p:sldId id="342" r:id="rId16"/>
    <p:sldId id="343" r:id="rId17"/>
    <p:sldId id="344" r:id="rId18"/>
    <p:sldId id="345" r:id="rId19"/>
    <p:sldId id="346" r:id="rId20"/>
    <p:sldId id="473" r:id="rId21"/>
    <p:sldId id="474" r:id="rId22"/>
    <p:sldId id="482" r:id="rId23"/>
    <p:sldId id="483" r:id="rId24"/>
    <p:sldId id="484" r:id="rId25"/>
    <p:sldId id="485" r:id="rId26"/>
    <p:sldId id="475" r:id="rId27"/>
    <p:sldId id="476" r:id="rId28"/>
    <p:sldId id="477" r:id="rId29"/>
    <p:sldId id="521" r:id="rId30"/>
    <p:sldId id="522" r:id="rId31"/>
    <p:sldId id="523" r:id="rId32"/>
    <p:sldId id="358" r:id="rId33"/>
    <p:sldId id="445" r:id="rId34"/>
    <p:sldId id="354" r:id="rId35"/>
    <p:sldId id="384" r:id="rId36"/>
    <p:sldId id="387" r:id="rId37"/>
    <p:sldId id="465" r:id="rId38"/>
  </p:sldIdLst>
  <p:sldSz cx="9144000" cy="5143500" type="screen16x9"/>
  <p:notesSz cx="6858000" cy="9144000"/>
  <p:custDataLst>
    <p:tags r:id="rId42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378007"/>
    <a:srgbClr val="1A57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1506" y="-570"/>
      </p:cViewPr>
      <p:guideLst>
        <p:guide orient="horz" pos="1558"/>
        <p:guide pos="289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tags" Target="tags/tag123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" Target="slides/slide2.xml"/><Relationship Id="rId39" Type="http://schemas.openxmlformats.org/officeDocument/2006/relationships/presProps" Target="presProps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01D829-7076-418A-ABA5-3753CB58B9C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0A7186-DC97-4619-A842-2C1C9CF3F35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60D-4B27-4AEC-9DC4-FF776C9D906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22B19-F11A-4A56-802C-DE1D7C0B13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60D-4B27-4AEC-9DC4-FF776C9D906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22B19-F11A-4A56-802C-DE1D7C0B13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60D-4B27-4AEC-9DC4-FF776C9D906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22B19-F11A-4A56-802C-DE1D7C0B13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7937660" y="1347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moban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hangye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jieri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sucai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beijing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tubiao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xiazai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powerpoint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x/word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x/excel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ziliao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kejian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fanwen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shiti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jiaoan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x/ziti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5138738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647700"/>
            <a:ext cx="9144000" cy="424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 userDrawn="1"/>
        </p:nvSpPr>
        <p:spPr>
          <a:xfrm>
            <a:off x="254000" y="124480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单击此处添加文字标题</a:t>
            </a:r>
            <a:endParaRPr lang="zh-CN" altLang="en-US" sz="2800" b="1" dirty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60D-4B27-4AEC-9DC4-FF776C9D906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22B19-F11A-4A56-802C-DE1D7C0B13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60D-4B27-4AEC-9DC4-FF776C9D906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22B19-F11A-4A56-802C-DE1D7C0B13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60D-4B27-4AEC-9DC4-FF776C9D906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22B19-F11A-4A56-802C-DE1D7C0B13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60D-4B27-4AEC-9DC4-FF776C9D906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22B19-F11A-4A56-802C-DE1D7C0B13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60D-4B27-4AEC-9DC4-FF776C9D906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22B19-F11A-4A56-802C-DE1D7C0B13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60D-4B27-4AEC-9DC4-FF776C9D906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22B19-F11A-4A56-802C-DE1D7C0B13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1D60D-4B27-4AEC-9DC4-FF776C9D906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22B19-F11A-4A56-802C-DE1D7C0B137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1D60D-4B27-4AEC-9DC4-FF776C9D906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22B19-F11A-4A56-802C-DE1D7C0B137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GIF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.xml"/><Relationship Id="rId3" Type="http://schemas.openxmlformats.org/officeDocument/2006/relationships/image" Target="../media/image5.GIF"/><Relationship Id="rId2" Type="http://schemas.openxmlformats.org/officeDocument/2006/relationships/image" Target="../media/image8.png"/><Relationship Id="rId1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Relationship Id="rId3" Type="http://schemas.openxmlformats.org/officeDocument/2006/relationships/image" Target="../media/image12.jpeg"/><Relationship Id="rId2" Type="http://schemas.openxmlformats.org/officeDocument/2006/relationships/image" Target="../media/image5.GIF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.xml"/><Relationship Id="rId3" Type="http://schemas.openxmlformats.org/officeDocument/2006/relationships/image" Target="../media/image5.GIF"/><Relationship Id="rId2" Type="http://schemas.openxmlformats.org/officeDocument/2006/relationships/image" Target="../media/image13.GIF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.xml"/><Relationship Id="rId3" Type="http://schemas.openxmlformats.org/officeDocument/2006/relationships/image" Target="../media/image5.GIF"/><Relationship Id="rId2" Type="http://schemas.openxmlformats.org/officeDocument/2006/relationships/image" Target="../media/image14.GIF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.xml"/><Relationship Id="rId3" Type="http://schemas.openxmlformats.org/officeDocument/2006/relationships/image" Target="../media/image15.jpeg"/><Relationship Id="rId2" Type="http://schemas.openxmlformats.org/officeDocument/2006/relationships/image" Target="../media/image5.GIF"/><Relationship Id="rId1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Relationship Id="rId3" Type="http://schemas.openxmlformats.org/officeDocument/2006/relationships/image" Target="../media/image5.GIF"/><Relationship Id="rId2" Type="http://schemas.openxmlformats.org/officeDocument/2006/relationships/image" Target="../media/image16.GIF"/><Relationship Id="rId1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Relationship Id="rId3" Type="http://schemas.openxmlformats.org/officeDocument/2006/relationships/image" Target="../media/image17.jpeg"/><Relationship Id="rId2" Type="http://schemas.openxmlformats.org/officeDocument/2006/relationships/image" Target="../media/image5.GIF"/><Relationship Id="rId1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.xml"/><Relationship Id="rId4" Type="http://schemas.openxmlformats.org/officeDocument/2006/relationships/image" Target="../media/image5.GIF"/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.xml"/><Relationship Id="rId4" Type="http://schemas.openxmlformats.org/officeDocument/2006/relationships/image" Target="../media/image21.GIF"/><Relationship Id="rId3" Type="http://schemas.openxmlformats.org/officeDocument/2006/relationships/image" Target="../media/image20.GIF"/><Relationship Id="rId2" Type="http://schemas.openxmlformats.org/officeDocument/2006/relationships/image" Target="../media/image5.GIF"/><Relationship Id="rId1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.xml"/><Relationship Id="rId2" Type="http://schemas.openxmlformats.org/officeDocument/2006/relationships/image" Target="../media/image5.GIF"/><Relationship Id="rId1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GIF"/><Relationship Id="rId2" Type="http://schemas.openxmlformats.org/officeDocument/2006/relationships/image" Target="../media/image6.pn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9" Type="http://schemas.openxmlformats.org/officeDocument/2006/relationships/slideLayout" Target="../slideLayouts/slideLayout7.xml"/><Relationship Id="rId18" Type="http://schemas.openxmlformats.org/officeDocument/2006/relationships/tags" Target="../tags/tag29.xml"/><Relationship Id="rId17" Type="http://schemas.openxmlformats.org/officeDocument/2006/relationships/image" Target="../media/image22.png"/><Relationship Id="rId16" Type="http://schemas.openxmlformats.org/officeDocument/2006/relationships/tags" Target="../tags/tag28.xml"/><Relationship Id="rId15" Type="http://schemas.openxmlformats.org/officeDocument/2006/relationships/tags" Target="../tags/tag27.xml"/><Relationship Id="rId14" Type="http://schemas.openxmlformats.org/officeDocument/2006/relationships/tags" Target="../tags/tag26.xml"/><Relationship Id="rId13" Type="http://schemas.openxmlformats.org/officeDocument/2006/relationships/tags" Target="../tags/tag25.xml"/><Relationship Id="rId12" Type="http://schemas.openxmlformats.org/officeDocument/2006/relationships/tags" Target="../tags/tag24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tags" Target="../tags/tag13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38.xml"/><Relationship Id="rId8" Type="http://schemas.openxmlformats.org/officeDocument/2006/relationships/tags" Target="../tags/tag37.xml"/><Relationship Id="rId7" Type="http://schemas.openxmlformats.org/officeDocument/2006/relationships/tags" Target="../tags/tag36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9" Type="http://schemas.openxmlformats.org/officeDocument/2006/relationships/slideLayout" Target="../slideLayouts/slideLayout7.xml"/><Relationship Id="rId18" Type="http://schemas.openxmlformats.org/officeDocument/2006/relationships/tags" Target="../tags/tag46.xml"/><Relationship Id="rId17" Type="http://schemas.openxmlformats.org/officeDocument/2006/relationships/image" Target="../media/image22.png"/><Relationship Id="rId16" Type="http://schemas.openxmlformats.org/officeDocument/2006/relationships/tags" Target="../tags/tag45.xml"/><Relationship Id="rId15" Type="http://schemas.openxmlformats.org/officeDocument/2006/relationships/tags" Target="../tags/tag44.xml"/><Relationship Id="rId14" Type="http://schemas.openxmlformats.org/officeDocument/2006/relationships/tags" Target="../tags/tag43.xml"/><Relationship Id="rId13" Type="http://schemas.openxmlformats.org/officeDocument/2006/relationships/tags" Target="../tags/tag42.xml"/><Relationship Id="rId12" Type="http://schemas.openxmlformats.org/officeDocument/2006/relationships/tags" Target="../tags/tag41.xml"/><Relationship Id="rId11" Type="http://schemas.openxmlformats.org/officeDocument/2006/relationships/tags" Target="../tags/tag40.xml"/><Relationship Id="rId10" Type="http://schemas.openxmlformats.org/officeDocument/2006/relationships/tags" Target="../tags/tag39.xml"/><Relationship Id="rId1" Type="http://schemas.openxmlformats.org/officeDocument/2006/relationships/tags" Target="../tags/tag30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9" Type="http://schemas.openxmlformats.org/officeDocument/2006/relationships/slideLayout" Target="../slideLayouts/slideLayout7.xml"/><Relationship Id="rId18" Type="http://schemas.openxmlformats.org/officeDocument/2006/relationships/tags" Target="../tags/tag63.xml"/><Relationship Id="rId17" Type="http://schemas.openxmlformats.org/officeDocument/2006/relationships/image" Target="../media/image22.png"/><Relationship Id="rId16" Type="http://schemas.openxmlformats.org/officeDocument/2006/relationships/tags" Target="../tags/tag62.xml"/><Relationship Id="rId15" Type="http://schemas.openxmlformats.org/officeDocument/2006/relationships/tags" Target="../tags/tag61.xml"/><Relationship Id="rId14" Type="http://schemas.openxmlformats.org/officeDocument/2006/relationships/tags" Target="../tags/tag60.xml"/><Relationship Id="rId13" Type="http://schemas.openxmlformats.org/officeDocument/2006/relationships/tags" Target="../tags/tag59.xml"/><Relationship Id="rId12" Type="http://schemas.openxmlformats.org/officeDocument/2006/relationships/tags" Target="../tags/tag58.xml"/><Relationship Id="rId11" Type="http://schemas.openxmlformats.org/officeDocument/2006/relationships/tags" Target="../tags/tag57.xml"/><Relationship Id="rId10" Type="http://schemas.openxmlformats.org/officeDocument/2006/relationships/tags" Target="../tags/tag56.xml"/><Relationship Id="rId1" Type="http://schemas.openxmlformats.org/officeDocument/2006/relationships/tags" Target="../tags/tag47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72.xml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0" Type="http://schemas.openxmlformats.org/officeDocument/2006/relationships/slideLayout" Target="../slideLayouts/slideLayout7.xml"/><Relationship Id="rId2" Type="http://schemas.openxmlformats.org/officeDocument/2006/relationships/tags" Target="../tags/tag65.xml"/><Relationship Id="rId19" Type="http://schemas.openxmlformats.org/officeDocument/2006/relationships/tags" Target="../tags/tag80.xml"/><Relationship Id="rId18" Type="http://schemas.openxmlformats.org/officeDocument/2006/relationships/image" Target="../media/image22.png"/><Relationship Id="rId17" Type="http://schemas.openxmlformats.org/officeDocument/2006/relationships/tags" Target="../tags/tag79.xml"/><Relationship Id="rId16" Type="http://schemas.openxmlformats.org/officeDocument/2006/relationships/tags" Target="../tags/tag78.xml"/><Relationship Id="rId15" Type="http://schemas.openxmlformats.org/officeDocument/2006/relationships/tags" Target="../tags/tag77.xml"/><Relationship Id="rId14" Type="http://schemas.openxmlformats.org/officeDocument/2006/relationships/tags" Target="../tags/tag76.xml"/><Relationship Id="rId13" Type="http://schemas.openxmlformats.org/officeDocument/2006/relationships/tags" Target="../tags/tag75.xml"/><Relationship Id="rId12" Type="http://schemas.openxmlformats.org/officeDocument/2006/relationships/tags" Target="../tags/tag74.xml"/><Relationship Id="rId11" Type="http://schemas.openxmlformats.org/officeDocument/2006/relationships/image" Target="../media/image23.png"/><Relationship Id="rId10" Type="http://schemas.openxmlformats.org/officeDocument/2006/relationships/tags" Target="../tags/tag73.xml"/><Relationship Id="rId1" Type="http://schemas.openxmlformats.org/officeDocument/2006/relationships/tags" Target="../tags/tag64.xml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81.xml"/><Relationship Id="rId4" Type="http://schemas.openxmlformats.org/officeDocument/2006/relationships/image" Target="../media/image25.jpeg"/><Relationship Id="rId3" Type="http://schemas.openxmlformats.org/officeDocument/2006/relationships/image" Target="../media/image24.png"/><Relationship Id="rId2" Type="http://schemas.openxmlformats.org/officeDocument/2006/relationships/image" Target="../media/image5.GIF"/><Relationship Id="rId1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82.xml"/><Relationship Id="rId4" Type="http://schemas.openxmlformats.org/officeDocument/2006/relationships/image" Target="../media/image26.png"/><Relationship Id="rId3" Type="http://schemas.openxmlformats.org/officeDocument/2006/relationships/hyperlink" Target="&#27491;&#24358;&#20132;&#27969;&#30005;&#30340;&#20135;&#29983;.mp4" TargetMode="External"/><Relationship Id="rId2" Type="http://schemas.openxmlformats.org/officeDocument/2006/relationships/image" Target="../media/image5.GIF"/><Relationship Id="rId1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3.xml"/><Relationship Id="rId3" Type="http://schemas.openxmlformats.org/officeDocument/2006/relationships/image" Target="../media/image27.jpeg"/><Relationship Id="rId2" Type="http://schemas.openxmlformats.org/officeDocument/2006/relationships/image" Target="../media/image5.GIF"/><Relationship Id="rId1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1" Type="http://schemas.openxmlformats.org/officeDocument/2006/relationships/slideLayout" Target="../slideLayouts/slideLayout7.xml"/><Relationship Id="rId20" Type="http://schemas.openxmlformats.org/officeDocument/2006/relationships/tags" Target="../tags/tag100.xml"/><Relationship Id="rId2" Type="http://schemas.openxmlformats.org/officeDocument/2006/relationships/tags" Target="../tags/tag85.xml"/><Relationship Id="rId19" Type="http://schemas.openxmlformats.org/officeDocument/2006/relationships/image" Target="../media/image22.png"/><Relationship Id="rId18" Type="http://schemas.openxmlformats.org/officeDocument/2006/relationships/tags" Target="../tags/tag99.xml"/><Relationship Id="rId17" Type="http://schemas.openxmlformats.org/officeDocument/2006/relationships/tags" Target="../tags/tag98.xml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image" Target="../media/image29.jpeg"/><Relationship Id="rId11" Type="http://schemas.openxmlformats.org/officeDocument/2006/relationships/image" Target="../media/image28.png"/><Relationship Id="rId10" Type="http://schemas.openxmlformats.org/officeDocument/2006/relationships/tags" Target="../tags/tag93.xml"/><Relationship Id="rId1" Type="http://schemas.openxmlformats.org/officeDocument/2006/relationships/tags" Target="../tags/tag84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2" Type="http://schemas.openxmlformats.org/officeDocument/2006/relationships/slideLayout" Target="../slideLayouts/slideLayout7.xml"/><Relationship Id="rId21" Type="http://schemas.openxmlformats.org/officeDocument/2006/relationships/tags" Target="../tags/tag117.xml"/><Relationship Id="rId20" Type="http://schemas.openxmlformats.org/officeDocument/2006/relationships/image" Target="../media/image22.png"/><Relationship Id="rId2" Type="http://schemas.openxmlformats.org/officeDocument/2006/relationships/tags" Target="../tags/tag102.xml"/><Relationship Id="rId19" Type="http://schemas.openxmlformats.org/officeDocument/2006/relationships/tags" Target="../tags/tag116.xml"/><Relationship Id="rId18" Type="http://schemas.openxmlformats.org/officeDocument/2006/relationships/tags" Target="../tags/tag115.xml"/><Relationship Id="rId17" Type="http://schemas.openxmlformats.org/officeDocument/2006/relationships/tags" Target="../tags/tag114.xml"/><Relationship Id="rId16" Type="http://schemas.openxmlformats.org/officeDocument/2006/relationships/tags" Target="../tags/tag113.xml"/><Relationship Id="rId15" Type="http://schemas.openxmlformats.org/officeDocument/2006/relationships/tags" Target="../tags/tag112.xml"/><Relationship Id="rId14" Type="http://schemas.openxmlformats.org/officeDocument/2006/relationships/tags" Target="../tags/tag111.xml"/><Relationship Id="rId13" Type="http://schemas.openxmlformats.org/officeDocument/2006/relationships/image" Target="../media/image32.png"/><Relationship Id="rId12" Type="http://schemas.openxmlformats.org/officeDocument/2006/relationships/image" Target="../media/image31.png"/><Relationship Id="rId11" Type="http://schemas.openxmlformats.org/officeDocument/2006/relationships/image" Target="../media/image30.png"/><Relationship Id="rId10" Type="http://schemas.openxmlformats.org/officeDocument/2006/relationships/tags" Target="../tags/tag110.xml"/><Relationship Id="rId1" Type="http://schemas.openxmlformats.org/officeDocument/2006/relationships/tags" Target="../tags/tag101.xml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8.xml"/><Relationship Id="rId2" Type="http://schemas.openxmlformats.org/officeDocument/2006/relationships/image" Target="../media/image5.GIF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GIF"/><Relationship Id="rId2" Type="http://schemas.openxmlformats.org/officeDocument/2006/relationships/image" Target="../media/image6.png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9.xml"/><Relationship Id="rId2" Type="http://schemas.openxmlformats.org/officeDocument/2006/relationships/image" Target="../media/image5.GIF"/><Relationship Id="rId1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0.xml"/><Relationship Id="rId3" Type="http://schemas.openxmlformats.org/officeDocument/2006/relationships/image" Target="../media/image5.GIF"/><Relationship Id="rId2" Type="http://schemas.openxmlformats.org/officeDocument/2006/relationships/image" Target="../media/image33.jpeg"/><Relationship Id="rId1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1.xml"/><Relationship Id="rId3" Type="http://schemas.openxmlformats.org/officeDocument/2006/relationships/image" Target="../media/image5.GIF"/><Relationship Id="rId2" Type="http://schemas.openxmlformats.org/officeDocument/2006/relationships/image" Target="../media/image34.jpeg"/><Relationship Id="rId1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GIF"/><Relationship Id="rId2" Type="http://schemas.openxmlformats.org/officeDocument/2006/relationships/image" Target="../media/image7.png"/><Relationship Id="rId1" Type="http://schemas.openxmlformats.org/officeDocument/2006/relationships/image" Target="../media/image1.jpeg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2.xml"/><Relationship Id="rId3" Type="http://schemas.openxmlformats.org/officeDocument/2006/relationships/image" Target="../media/image5.GIF"/><Relationship Id="rId2" Type="http://schemas.openxmlformats.org/officeDocument/2006/relationships/image" Target="../media/image35.png"/><Relationship Id="rId1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GIF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GIF"/><Relationship Id="rId2" Type="http://schemas.openxmlformats.org/officeDocument/2006/relationships/image" Target="../media/image7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GIF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GIF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GIF"/><Relationship Id="rId2" Type="http://schemas.openxmlformats.org/officeDocument/2006/relationships/image" Target="../media/image7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.xml"/><Relationship Id="rId3" Type="http://schemas.openxmlformats.org/officeDocument/2006/relationships/image" Target="../media/image9.GIF"/><Relationship Id="rId2" Type="http://schemas.openxmlformats.org/officeDocument/2006/relationships/image" Target="../media/image5.GIF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.xml"/><Relationship Id="rId3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0"/>
            <a:ext cx="9144000" cy="513873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511300" y="2387908"/>
            <a:ext cx="5575300" cy="248688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840230" y="1204595"/>
            <a:ext cx="50596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4800" b="1" dirty="0">
                <a:solidFill>
                  <a:srgbClr val="1A570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单相交流电的产生</a:t>
            </a:r>
            <a:endParaRPr lang="zh-CN" sz="4800" b="1" dirty="0">
              <a:solidFill>
                <a:srgbClr val="1A570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2540000" y="2467610"/>
            <a:ext cx="4116705" cy="726440"/>
          </a:xfrm>
          <a:prstGeom prst="roundRect">
            <a:avLst>
              <a:gd name="adj" fmla="val 50000"/>
            </a:avLst>
          </a:prstGeom>
          <a:solidFill>
            <a:srgbClr val="37800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成都电子信息学校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张伟华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0" name="图片 99"/>
          <p:cNvPicPr/>
          <p:nvPr/>
        </p:nvPicPr>
        <p:blipFill>
          <a:blip r:embed="rId3"/>
          <a:srcRect l="36692" t="26491" r="32412" b="17572"/>
          <a:stretch>
            <a:fillRect/>
          </a:stretch>
        </p:blipFill>
        <p:spPr>
          <a:xfrm>
            <a:off x="0" y="0"/>
            <a:ext cx="1710055" cy="18205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/>
        </p:nvPicPr>
        <p:blipFill>
          <a:blip r:embed="rId4"/>
          <a:stretch>
            <a:fillRect/>
          </a:stretch>
        </p:blipFill>
        <p:spPr>
          <a:xfrm>
            <a:off x="7085330" y="0"/>
            <a:ext cx="2058670" cy="205867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2" name="图片 1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" name="图片 2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8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图片 99"/>
          <p:cNvPicPr/>
          <p:nvPr/>
        </p:nvPicPr>
        <p:blipFill>
          <a:blip r:embed="rId1">
            <a:lum bright="42000" contrast="-18000"/>
          </a:blip>
          <a:stretch>
            <a:fillRect/>
          </a:stretch>
        </p:blipFill>
        <p:spPr>
          <a:xfrm>
            <a:off x="0" y="669290"/>
            <a:ext cx="9144635" cy="42233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sp>
        <p:nvSpPr>
          <p:cNvPr id="13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</a:pPr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单相交流电的产生学习</a:t>
            </a:r>
            <a:r>
              <a:rPr lang="zh-CN" altLang="en-US" sz="20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（学历案任务一）</a:t>
            </a:r>
            <a:endParaRPr lang="zh-CN" altLang="en-US" sz="20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61695" y="840105"/>
            <a:ext cx="2726055" cy="8299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800" b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火力发电</a:t>
            </a:r>
            <a:endParaRPr lang="zh-CN" altLang="en-US" sz="4800" b="1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29690" y="2364740"/>
            <a:ext cx="2726055" cy="8299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800" b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水力发电</a:t>
            </a:r>
            <a:endParaRPr lang="zh-CN" altLang="en-US" sz="4800" b="1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93820" y="1278255"/>
            <a:ext cx="2726055" cy="8299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800" b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风力发电</a:t>
            </a:r>
            <a:endParaRPr lang="zh-CN" altLang="en-US" sz="4800" b="1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75480" y="3086100"/>
            <a:ext cx="2726055" cy="8299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800" b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核能发电</a:t>
            </a:r>
            <a:endParaRPr lang="zh-CN" altLang="en-US" sz="4800" b="1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385695" y="4063365"/>
            <a:ext cx="2726055" cy="70675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000" b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。。。。。。</a:t>
            </a:r>
            <a:endParaRPr lang="zh-CN" altLang="en-US" sz="4000" b="1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3" name="图片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" name="图片 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3" name="图片 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" name="图片 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102" name="图片 101"/>
          <p:cNvPicPr/>
          <p:nvPr/>
        </p:nvPicPr>
        <p:blipFill>
          <a:blip r:embed="rId3"/>
          <a:stretch>
            <a:fillRect/>
          </a:stretch>
        </p:blipFill>
        <p:spPr>
          <a:xfrm>
            <a:off x="943610" y="854710"/>
            <a:ext cx="6983095" cy="35833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</a:pPr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单相交流电的产生学习</a:t>
            </a:r>
            <a:r>
              <a:rPr lang="zh-CN" altLang="en-US" sz="20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（学历案任务一）</a:t>
            </a:r>
            <a:endParaRPr lang="zh-CN" altLang="en-US" sz="20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pic>
        <p:nvPicPr>
          <p:cNvPr id="101" name="图片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79375" y="669290"/>
            <a:ext cx="4719320" cy="28435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042670" y="3854450"/>
            <a:ext cx="2726055" cy="70675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火力发电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爆炸形 1 2"/>
          <p:cNvSpPr/>
          <p:nvPr/>
        </p:nvSpPr>
        <p:spPr>
          <a:xfrm>
            <a:off x="5014595" y="1003300"/>
            <a:ext cx="3780155" cy="2907665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>
                <a:solidFill>
                  <a:srgbClr val="FF0000"/>
                </a:solidFill>
                <a:highlight>
                  <a:srgbClr val="FFFF00"/>
                </a:highlight>
              </a:rPr>
              <a:t>中国火力发电量世界第一</a:t>
            </a:r>
            <a:endParaRPr lang="zh-CN" altLang="en-US" sz="2000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4" name="图片 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" name="图片 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6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</a:pPr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单相交流电的产生学习</a:t>
            </a:r>
            <a:r>
              <a:rPr lang="zh-CN" altLang="en-US" sz="20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（学历案任务一）</a:t>
            </a:r>
            <a:endParaRPr lang="zh-CN" altLang="en-US" sz="20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154170" y="3831590"/>
            <a:ext cx="2726055" cy="70675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水力发电</a:t>
            </a:r>
            <a:endParaRPr lang="zh-CN" altLang="en-US" sz="4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" name="图片 101"/>
          <p:cNvPicPr/>
          <p:nvPr/>
        </p:nvPicPr>
        <p:blipFill>
          <a:blip r:embed="rId2"/>
          <a:stretch>
            <a:fillRect/>
          </a:stretch>
        </p:blipFill>
        <p:spPr>
          <a:xfrm>
            <a:off x="1691640" y="843280"/>
            <a:ext cx="6326505" cy="298894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3" name="图片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" name="图片 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5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</a:pPr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单相交流电的产生学习</a:t>
            </a:r>
            <a:r>
              <a:rPr lang="zh-CN" altLang="en-US" sz="20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（学历案任务一）</a:t>
            </a:r>
            <a:endParaRPr lang="zh-CN" altLang="en-US" sz="20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42670" y="3854450"/>
            <a:ext cx="2726055" cy="70675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水力发电</a:t>
            </a:r>
            <a:endParaRPr lang="zh-CN" altLang="en-US" sz="4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爆炸形 1 2"/>
          <p:cNvSpPr/>
          <p:nvPr/>
        </p:nvSpPr>
        <p:spPr>
          <a:xfrm>
            <a:off x="5014595" y="1003300"/>
            <a:ext cx="3780155" cy="2907665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>
                <a:solidFill>
                  <a:srgbClr val="FF0000"/>
                </a:solidFill>
                <a:highlight>
                  <a:srgbClr val="FFFF00"/>
                </a:highlight>
              </a:rPr>
              <a:t>中国水力发电输出量世界第一</a:t>
            </a:r>
            <a:endParaRPr lang="zh-CN" altLang="en-US" sz="2000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4" name="图片 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" name="图片 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103" name="图片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356235" y="958850"/>
            <a:ext cx="4529455" cy="2895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</a:pPr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单相交流电的产生学习</a:t>
            </a:r>
            <a:r>
              <a:rPr lang="zh-CN" altLang="en-US" sz="20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（学历案任务一）</a:t>
            </a:r>
            <a:endParaRPr lang="zh-CN" altLang="en-US" sz="20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498215" y="4091940"/>
            <a:ext cx="2726055" cy="70675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风力发电</a:t>
            </a:r>
            <a:endParaRPr lang="zh-CN" altLang="en-US" sz="4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3" name="图片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2128520" y="668973"/>
            <a:ext cx="4762500" cy="33051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3" name="图片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" name="图片 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5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</a:pPr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单相交流电的产生学习</a:t>
            </a:r>
            <a:r>
              <a:rPr lang="zh-CN" altLang="en-US" sz="20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（学历案任务一）</a:t>
            </a:r>
            <a:endParaRPr lang="zh-CN" altLang="en-US" sz="20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406390" y="3910965"/>
            <a:ext cx="2726055" cy="70675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风力发电</a:t>
            </a:r>
            <a:endParaRPr lang="zh-CN" altLang="en-US" sz="4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爆炸形 1 2"/>
          <p:cNvSpPr/>
          <p:nvPr/>
        </p:nvSpPr>
        <p:spPr>
          <a:xfrm>
            <a:off x="5014595" y="1003300"/>
            <a:ext cx="4130040" cy="2907665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>
                <a:solidFill>
                  <a:srgbClr val="FF0000"/>
                </a:solidFill>
                <a:highlight>
                  <a:srgbClr val="FFFF00"/>
                </a:highlight>
              </a:rPr>
              <a:t>中国总风力发电装机数量中，海洋风力装机数量居世界第一、陆地居第二。</a:t>
            </a:r>
            <a:endParaRPr lang="zh-CN" altLang="en-US" sz="2000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4" name="图片 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" name="图片 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104" name="图片 103"/>
          <p:cNvPicPr/>
          <p:nvPr/>
        </p:nvPicPr>
        <p:blipFill>
          <a:blip r:embed="rId3"/>
          <a:stretch>
            <a:fillRect/>
          </a:stretch>
        </p:blipFill>
        <p:spPr>
          <a:xfrm>
            <a:off x="123190" y="734695"/>
            <a:ext cx="4891405" cy="35744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</a:pPr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单相交流电的产生学习</a:t>
            </a:r>
            <a:r>
              <a:rPr lang="zh-CN" altLang="en-US" sz="20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（学历案任务一）</a:t>
            </a:r>
            <a:endParaRPr lang="zh-CN" altLang="en-US" sz="20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7810" y="3899535"/>
            <a:ext cx="8474710" cy="70675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核能发电、太阳能发电等均世界前列！</a:t>
            </a:r>
            <a:endParaRPr lang="zh-CN" altLang="en-US" sz="4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4" name="图片 103"/>
          <p:cNvPicPr/>
          <p:nvPr/>
        </p:nvPicPr>
        <p:blipFill>
          <a:blip r:embed="rId2"/>
          <a:stretch>
            <a:fillRect/>
          </a:stretch>
        </p:blipFill>
        <p:spPr>
          <a:xfrm>
            <a:off x="257811" y="877570"/>
            <a:ext cx="4190999" cy="2324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192405" y="3289935"/>
            <a:ext cx="4255770" cy="521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2800" b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008080"/>
                </a:highlight>
              </a:rPr>
              <a:t>核能发电（同理于风电）</a:t>
            </a:r>
            <a:endParaRPr lang="zh-CN" altLang="en-US" sz="2800" b="1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008080"/>
              </a:highlight>
            </a:endParaRPr>
          </a:p>
        </p:txBody>
      </p:sp>
      <p:pic>
        <p:nvPicPr>
          <p:cNvPr id="105" name="图片 104"/>
          <p:cNvPicPr/>
          <p:nvPr/>
        </p:nvPicPr>
        <p:blipFill>
          <a:blip r:embed="rId3"/>
          <a:stretch>
            <a:fillRect/>
          </a:stretch>
        </p:blipFill>
        <p:spPr>
          <a:xfrm>
            <a:off x="4631690" y="877570"/>
            <a:ext cx="4180205" cy="23247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5662295" y="3289935"/>
            <a:ext cx="2700020" cy="521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2800" b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008080"/>
                </a:highlight>
              </a:rPr>
              <a:t>太阳能逆变发电</a:t>
            </a:r>
            <a:endParaRPr lang="zh-CN" altLang="en-US" sz="2800" b="1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008080"/>
              </a:highlight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5" name="图片 4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" name="图片 5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8" name="文本框 7"/>
          <p:cNvSpPr txBox="1"/>
          <p:nvPr/>
        </p:nvSpPr>
        <p:spPr>
          <a:xfrm>
            <a:off x="688340" y="1492250"/>
            <a:ext cx="3334385" cy="521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28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我依然是世界第一</a:t>
            </a:r>
            <a:endParaRPr lang="zh-CN" altLang="en-US" sz="28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0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</a:pPr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单相交流电的产生学习</a:t>
            </a:r>
            <a:r>
              <a:rPr lang="zh-CN" altLang="en-US" sz="20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（学历案任务一）</a:t>
            </a:r>
            <a:endParaRPr lang="zh-CN" altLang="en-US" sz="20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5" name="图片 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" name="图片 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1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</a:pPr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单相交流电的产生学习</a:t>
            </a:r>
            <a:r>
              <a:rPr lang="zh-CN" altLang="en-US" sz="20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（学历案任务一）</a:t>
            </a:r>
            <a:endParaRPr lang="zh-CN" altLang="en-US" sz="20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943610" y="618490"/>
            <a:ext cx="4286250" cy="39058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图片 13"/>
          <p:cNvPicPr/>
          <p:nvPr/>
        </p:nvPicPr>
        <p:blipFill>
          <a:blip r:embed="rId4"/>
          <a:stretch>
            <a:fillRect/>
          </a:stretch>
        </p:blipFill>
        <p:spPr>
          <a:xfrm>
            <a:off x="5628005" y="2632075"/>
            <a:ext cx="2354580" cy="226758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5" name="图片 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" name="图片 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1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</a:pPr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单相交流电的产生学习</a:t>
            </a:r>
            <a:r>
              <a:rPr lang="zh-CN" altLang="en-US" sz="20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（学历案任务二）</a:t>
            </a:r>
            <a:endParaRPr lang="zh-CN" altLang="en-US" sz="20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42975" y="1814830"/>
            <a:ext cx="690118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/>
              <a:t>1.对照教材104页第一自然段</a:t>
            </a:r>
            <a:r>
              <a:rPr lang="zh-CN" altLang="en-US" sz="3200" b="1">
                <a:sym typeface="+mn-ea"/>
              </a:rPr>
              <a:t>阅读</a:t>
            </a:r>
            <a:r>
              <a:rPr lang="zh-CN" altLang="en-US" sz="3200" b="1"/>
              <a:t>，完成学历案学习任务二的第</a:t>
            </a:r>
            <a:r>
              <a:rPr lang="en-US" altLang="zh-CN" sz="3200" b="1"/>
              <a:t>1</a:t>
            </a:r>
            <a:r>
              <a:rPr lang="zh-CN" altLang="en-US" sz="3200" b="1"/>
              <a:t>大题。</a:t>
            </a:r>
            <a:endParaRPr lang="zh-CN" altLang="en-US" sz="3200" b="1"/>
          </a:p>
        </p:txBody>
      </p:sp>
      <p:sp>
        <p:nvSpPr>
          <p:cNvPr id="3" name="文本框 2"/>
          <p:cNvSpPr txBox="1"/>
          <p:nvPr/>
        </p:nvSpPr>
        <p:spPr>
          <a:xfrm>
            <a:off x="1564005" y="3747135"/>
            <a:ext cx="5659755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稍后要检验此大题的完成正确率哦！</a:t>
            </a:r>
            <a:endParaRPr lang="zh-CN" altLang="en-US" sz="24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0"/>
            <a:ext cx="9144000" cy="5138738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635000" y="0"/>
            <a:ext cx="3354705" cy="1092200"/>
          </a:xfrm>
          <a:prstGeom prst="rect">
            <a:avLst/>
          </a:prstGeom>
          <a:solidFill>
            <a:srgbClr val="3780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175592" y="223103"/>
            <a:ext cx="26212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1752678" y="1423253"/>
            <a:ext cx="5786437" cy="4730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2D2D2"/>
              </a:gs>
              <a:gs pos="50000">
                <a:srgbClr val="E2E2E2"/>
              </a:gs>
              <a:gs pos="100000">
                <a:srgbClr val="F0F0F0"/>
              </a:gs>
            </a:gsLst>
            <a:lin ang="5400000" scaled="1"/>
          </a:gradFill>
          <a:ln w="12700" cmpd="sng">
            <a:solidFill>
              <a:srgbClr val="DCDCDC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ker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11" name="Group 4"/>
          <p:cNvGrpSpPr/>
          <p:nvPr/>
        </p:nvGrpSpPr>
        <p:grpSpPr bwMode="auto">
          <a:xfrm>
            <a:off x="635078" y="1423253"/>
            <a:ext cx="660400" cy="657225"/>
            <a:chOff x="0" y="0"/>
            <a:chExt cx="660400" cy="657225"/>
          </a:xfrm>
        </p:grpSpPr>
        <p:grpSp>
          <p:nvGrpSpPr>
            <p:cNvPr id="12" name="Group 5"/>
            <p:cNvGrpSpPr/>
            <p:nvPr/>
          </p:nvGrpSpPr>
          <p:grpSpPr bwMode="auto">
            <a:xfrm>
              <a:off x="0" y="0"/>
              <a:ext cx="660400" cy="657225"/>
              <a:chOff x="0" y="0"/>
              <a:chExt cx="416" cy="414"/>
            </a:xfrm>
          </p:grpSpPr>
          <p:sp>
            <p:nvSpPr>
              <p:cNvPr id="14" name="Oval 3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416" cy="412"/>
              </a:xfrm>
              <a:prstGeom prst="ellipse">
                <a:avLst/>
              </a:prstGeom>
              <a:solidFill>
                <a:srgbClr val="003300"/>
              </a:solidFill>
              <a:ln w="28575" cmpd="sng">
                <a:solidFill>
                  <a:srgbClr val="F8F8F8">
                    <a:alpha val="70000"/>
                  </a:srgbClr>
                </a:solidFill>
                <a:rou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kern="0">
                  <a:solidFill>
                    <a:sysClr val="windowText" lastClr="000000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15" name="Picture 36" descr="cir_lighteffect0"/>
              <p:cNvPicPr>
                <a:picLocks noChangeAspect="1" noChangeArrowheads="1"/>
              </p:cNvPicPr>
              <p:nvPr/>
            </p:nvPicPr>
            <p:blipFill>
              <a:blip r:embed="rId2" cstate="screen">
                <a:lum bright="18000" contrast="-12000"/>
              </a:blip>
              <a:srcRect/>
              <a:stretch>
                <a:fillRect/>
              </a:stretch>
            </p:blipFill>
            <p:spPr bwMode="auto">
              <a:xfrm>
                <a:off x="35" y="0"/>
                <a:ext cx="344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3" name="Text Box 40"/>
            <p:cNvSpPr txBox="1">
              <a:spLocks noChangeArrowheads="1"/>
            </p:cNvSpPr>
            <p:nvPr/>
          </p:nvSpPr>
          <p:spPr bwMode="auto">
            <a:xfrm>
              <a:off x="49212" y="98425"/>
              <a:ext cx="5715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400" b="1" kern="0" dirty="0" smtClean="0">
                  <a:solidFill>
                    <a:srgbClr val="FFFFFF"/>
                  </a:solidFill>
                  <a:cs typeface="Arial" panose="020B0604020202020204" pitchFamily="34" charset="0"/>
                </a:rPr>
                <a:t>1</a:t>
              </a:r>
              <a:endParaRPr lang="en-US" sz="2400" b="1" kern="0" dirty="0" smtClean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6" name="TextBox 31"/>
          <p:cNvSpPr txBox="1">
            <a:spLocks noChangeArrowheads="1"/>
          </p:cNvSpPr>
          <p:nvPr/>
        </p:nvSpPr>
        <p:spPr bwMode="auto">
          <a:xfrm>
            <a:off x="1407160" y="1265555"/>
            <a:ext cx="711708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sz="2400" b="1" dirty="0" smtClean="0"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</a:rPr>
              <a:t>通过阅读附件材料，了解我国发电现状，感受祖国的强大，产生爱国爱家乡之情</a:t>
            </a:r>
            <a:endParaRPr lang="zh-CN" sz="2400" b="1" dirty="0" smtClean="0">
              <a:highlight>
                <a:srgbClr val="FFFF00"/>
              </a:highligh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7" name="AutoShape 5"/>
          <p:cNvSpPr>
            <a:spLocks noChangeArrowheads="1"/>
          </p:cNvSpPr>
          <p:nvPr/>
        </p:nvSpPr>
        <p:spPr bwMode="auto">
          <a:xfrm>
            <a:off x="1752678" y="2269391"/>
            <a:ext cx="5786437" cy="4746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2D2D2"/>
              </a:gs>
              <a:gs pos="50000">
                <a:srgbClr val="E2E2E2"/>
              </a:gs>
              <a:gs pos="100000">
                <a:srgbClr val="F0F0F0"/>
              </a:gs>
            </a:gsLst>
            <a:lin ang="5400000" scaled="1"/>
          </a:gradFill>
          <a:ln w="12700" cmpd="sng">
            <a:solidFill>
              <a:srgbClr val="DCDCDC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18" name="Group 11"/>
          <p:cNvGrpSpPr/>
          <p:nvPr/>
        </p:nvGrpSpPr>
        <p:grpSpPr bwMode="auto">
          <a:xfrm>
            <a:off x="957975" y="2260818"/>
            <a:ext cx="660400" cy="657225"/>
            <a:chOff x="0" y="0"/>
            <a:chExt cx="660400" cy="657225"/>
          </a:xfrm>
        </p:grpSpPr>
        <p:grpSp>
          <p:nvGrpSpPr>
            <p:cNvPr id="19" name="Group 12"/>
            <p:cNvGrpSpPr/>
            <p:nvPr/>
          </p:nvGrpSpPr>
          <p:grpSpPr bwMode="auto">
            <a:xfrm>
              <a:off x="0" y="0"/>
              <a:ext cx="660400" cy="657225"/>
              <a:chOff x="0" y="0"/>
              <a:chExt cx="416" cy="414"/>
            </a:xfrm>
          </p:grpSpPr>
          <p:sp>
            <p:nvSpPr>
              <p:cNvPr id="21" name="Oval 3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416" cy="412"/>
              </a:xfrm>
              <a:prstGeom prst="ellipse">
                <a:avLst/>
              </a:prstGeom>
              <a:solidFill>
                <a:srgbClr val="006600"/>
              </a:solidFill>
              <a:ln w="28575" cmpd="sng">
                <a:solidFill>
                  <a:srgbClr val="F8F8F8">
                    <a:alpha val="70000"/>
                  </a:srgbClr>
                </a:solidFill>
                <a:rou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kern="0">
                  <a:solidFill>
                    <a:sysClr val="windowText" lastClr="000000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22" name="Picture 36" descr="cir_lighteffect0"/>
              <p:cNvPicPr>
                <a:picLocks noChangeAspect="1" noChangeArrowheads="1"/>
              </p:cNvPicPr>
              <p:nvPr/>
            </p:nvPicPr>
            <p:blipFill>
              <a:blip r:embed="rId2" cstate="screen">
                <a:lum bright="18000" contrast="-12000"/>
              </a:blip>
              <a:srcRect/>
              <a:stretch>
                <a:fillRect/>
              </a:stretch>
            </p:blipFill>
            <p:spPr bwMode="auto">
              <a:xfrm>
                <a:off x="35" y="0"/>
                <a:ext cx="344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" name="Text Box 40"/>
            <p:cNvSpPr txBox="1">
              <a:spLocks noChangeArrowheads="1"/>
            </p:cNvSpPr>
            <p:nvPr/>
          </p:nvSpPr>
          <p:spPr bwMode="auto">
            <a:xfrm>
              <a:off x="35243" y="94615"/>
              <a:ext cx="5715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400" b="1" kern="0" smtClean="0">
                  <a:solidFill>
                    <a:srgbClr val="FFFFFF"/>
                  </a:solidFill>
                  <a:cs typeface="Arial" panose="020B0604020202020204" pitchFamily="34" charset="0"/>
                </a:rPr>
                <a:t>2</a:t>
              </a:r>
              <a:endParaRPr lang="en-US" sz="2400" b="1" kern="0" smtClean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3" name="TextBox 39"/>
          <p:cNvSpPr txBox="1">
            <a:spLocks noChangeArrowheads="1"/>
          </p:cNvSpPr>
          <p:nvPr/>
        </p:nvSpPr>
        <p:spPr bwMode="auto">
          <a:xfrm>
            <a:off x="1640840" y="2054225"/>
            <a:ext cx="688340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通过单相交流电工作原理学习，锻炼单相交流电产生原理知识复述能力</a:t>
            </a:r>
            <a:endParaRPr lang="zh-CN" altLang="en-US" sz="2400" b="1" dirty="0">
              <a:highlight>
                <a:srgbClr val="FFFF00"/>
              </a:highligh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4" name="AutoShape 5"/>
          <p:cNvSpPr>
            <a:spLocks noChangeArrowheads="1"/>
          </p:cNvSpPr>
          <p:nvPr/>
        </p:nvSpPr>
        <p:spPr bwMode="auto">
          <a:xfrm>
            <a:off x="1753313" y="3198396"/>
            <a:ext cx="5786437" cy="4746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2D2D2"/>
              </a:gs>
              <a:gs pos="50000">
                <a:srgbClr val="E2E2E2"/>
              </a:gs>
              <a:gs pos="100000">
                <a:srgbClr val="F0F0F0"/>
              </a:gs>
            </a:gsLst>
            <a:lin ang="5400000" scaled="1"/>
          </a:gradFill>
          <a:ln w="12700" cmpd="sng">
            <a:solidFill>
              <a:srgbClr val="DCDCDC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25" name="Group 18"/>
          <p:cNvGrpSpPr/>
          <p:nvPr/>
        </p:nvGrpSpPr>
        <p:grpSpPr bwMode="auto">
          <a:xfrm>
            <a:off x="1406920" y="3027581"/>
            <a:ext cx="660400" cy="654050"/>
            <a:chOff x="0" y="3175"/>
            <a:chExt cx="660400" cy="654050"/>
          </a:xfrm>
        </p:grpSpPr>
        <p:grpSp>
          <p:nvGrpSpPr>
            <p:cNvPr id="26" name="Group 19"/>
            <p:cNvGrpSpPr/>
            <p:nvPr/>
          </p:nvGrpSpPr>
          <p:grpSpPr bwMode="auto">
            <a:xfrm>
              <a:off x="0" y="3175"/>
              <a:ext cx="660400" cy="654050"/>
              <a:chOff x="0" y="2"/>
              <a:chExt cx="416" cy="412"/>
            </a:xfrm>
          </p:grpSpPr>
          <p:sp>
            <p:nvSpPr>
              <p:cNvPr id="28" name="Oval 3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416" cy="412"/>
              </a:xfrm>
              <a:prstGeom prst="ellipse">
                <a:avLst/>
              </a:prstGeom>
              <a:solidFill>
                <a:srgbClr val="008000"/>
              </a:solidFill>
              <a:ln w="28575" cmpd="sng">
                <a:solidFill>
                  <a:srgbClr val="F8F8F8">
                    <a:alpha val="70000"/>
                  </a:srgbClr>
                </a:solidFill>
                <a:rou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kern="0">
                  <a:solidFill>
                    <a:sysClr val="windowText" lastClr="000000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29" name="Picture 36" descr="cir_lighteffect0"/>
              <p:cNvPicPr>
                <a:picLocks noChangeAspect="1" noChangeArrowheads="1"/>
              </p:cNvPicPr>
              <p:nvPr/>
            </p:nvPicPr>
            <p:blipFill>
              <a:blip r:embed="rId2" cstate="screen">
                <a:lum bright="18000" contrast="-12000"/>
              </a:blip>
              <a:srcRect/>
              <a:stretch>
                <a:fillRect/>
              </a:stretch>
            </p:blipFill>
            <p:spPr bwMode="auto">
              <a:xfrm>
                <a:off x="35" y="11"/>
                <a:ext cx="344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7" name="Text Box 40"/>
            <p:cNvSpPr txBox="1">
              <a:spLocks noChangeArrowheads="1"/>
            </p:cNvSpPr>
            <p:nvPr/>
          </p:nvSpPr>
          <p:spPr bwMode="auto">
            <a:xfrm>
              <a:off x="49213" y="98425"/>
              <a:ext cx="5715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400" b="1" kern="0" smtClean="0">
                  <a:solidFill>
                    <a:srgbClr val="FFFFFF"/>
                  </a:solidFill>
                  <a:cs typeface="Arial" panose="020B0604020202020204" pitchFamily="34" charset="0"/>
                </a:rPr>
                <a:t>3</a:t>
              </a:r>
              <a:endParaRPr lang="en-US" sz="2400" b="1" kern="0" smtClean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0" name="TextBox 46"/>
          <p:cNvSpPr txBox="1">
            <a:spLocks noChangeArrowheads="1"/>
          </p:cNvSpPr>
          <p:nvPr/>
        </p:nvSpPr>
        <p:spPr bwMode="auto">
          <a:xfrm>
            <a:off x="2067560" y="2917825"/>
            <a:ext cx="6812915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用单相交流电产生原理去探究数学函数式表示交流电，以发展逻辑思维，提高专业兴趣</a:t>
            </a:r>
            <a:endParaRPr lang="zh-CN" altLang="en-US" sz="2400" b="1" dirty="0">
              <a:highlight>
                <a:srgbClr val="FFFF00"/>
              </a:highligh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1" name="AutoShape 5"/>
          <p:cNvSpPr>
            <a:spLocks noChangeArrowheads="1"/>
          </p:cNvSpPr>
          <p:nvPr/>
        </p:nvSpPr>
        <p:spPr bwMode="auto">
          <a:xfrm>
            <a:off x="1752678" y="3964841"/>
            <a:ext cx="5786437" cy="4730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2D2D2"/>
              </a:gs>
              <a:gs pos="50000">
                <a:srgbClr val="E2E2E2"/>
              </a:gs>
              <a:gs pos="100000">
                <a:srgbClr val="F0F0F0"/>
              </a:gs>
            </a:gsLst>
            <a:lin ang="5400000" scaled="1"/>
          </a:gradFill>
          <a:ln w="12700" cmpd="sng">
            <a:solidFill>
              <a:srgbClr val="DCDCDC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0" y="4372610"/>
            <a:ext cx="9144000" cy="840740"/>
            <a:chOff x="0" y="6879"/>
            <a:chExt cx="14400" cy="1324"/>
          </a:xfrm>
        </p:grpSpPr>
        <p:pic>
          <p:nvPicPr>
            <p:cNvPr id="8" name="图片 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" name="图片 8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75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75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914400" y="635000"/>
            <a:ext cx="7315200" cy="1607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1.1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交流电：（</a:t>
            </a: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）和（</a:t>
            </a: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）均随时间周期性变化，且在一个周期内平均值为（</a:t>
            </a: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）的电压或电流称为交流电。</a:t>
            </a:r>
            <a:endParaRPr lang="zh-CN" altLang="en-US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828800" y="2089150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大小、方向、</a:t>
            </a: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endParaRPr lang="en-US" altLang="zh-CN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828800" y="2732405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大小、幅值、</a:t>
            </a: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1828800" y="3375025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大小、方向、</a:t>
            </a: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828800" y="4018280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大小、幅值、</a:t>
            </a: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endParaRPr lang="en-US" altLang="zh-CN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椭圆 7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1178560" y="2137410"/>
            <a:ext cx="385445" cy="386080"/>
          </a:xfrm>
          <a:prstGeom prst="ellipse">
            <a:avLst/>
          </a:prstGeom>
          <a:solidFill>
            <a:srgbClr val="00FF00"/>
          </a:solidFill>
          <a:ln w="25400"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椭圆 8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178560" y="2780665"/>
            <a:ext cx="385445" cy="385445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椭圆 9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178560" y="3423285"/>
            <a:ext cx="385445" cy="386080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椭圆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178560" y="4066540"/>
            <a:ext cx="385445" cy="385445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圆角矩形 11"/>
          <p:cNvSpPr/>
          <p:nvPr>
            <p:custDataLst>
              <p:tags r:id="rId10"/>
            </p:custDataLst>
          </p:nvPr>
        </p:nvSpPr>
        <p:spPr>
          <a:xfrm>
            <a:off x="6686550" y="4660900"/>
            <a:ext cx="1156970" cy="308610"/>
          </a:xfrm>
          <a:prstGeom prst="roundRect">
            <a:avLst/>
          </a:prstGeom>
          <a:solidFill>
            <a:srgbClr val="808080"/>
          </a:solidFill>
          <a:ln w="38100"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>
            <p:custDataLst>
              <p:tags r:id="rId11"/>
            </p:custDataLst>
          </p:nvPr>
        </p:nvGrpSpPr>
        <p:grpSpPr>
          <a:xfrm>
            <a:off x="0" y="0"/>
            <a:ext cx="9144000" cy="635000"/>
            <a:chOff x="0" y="0"/>
            <a:chExt cx="14400" cy="1000"/>
          </a:xfrm>
        </p:grpSpPr>
        <p:sp>
          <p:nvSpPr>
            <p:cNvPr id="13" name="TitleBackground"/>
            <p:cNvSpPr/>
            <p:nvPr>
              <p:custDataLst>
                <p:tags r:id="rId12"/>
              </p:custDataLst>
            </p:nvPr>
          </p:nvSpPr>
          <p:spPr>
            <a:xfrm>
              <a:off x="0" y="0"/>
              <a:ext cx="14400" cy="1000"/>
            </a:xfrm>
            <a:prstGeom prst="rect">
              <a:avLst/>
            </a:prstGeom>
            <a:solidFill>
              <a:srgbClr val="F6F7F8"/>
            </a:solidFill>
            <a:ln w="12700" cap="flat" cmpd="sng" algn="ctr">
              <a:noFill/>
              <a:prstDash val="solid"/>
              <a:miter lim="800000"/>
            </a:ln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ColorBlock"/>
            <p:cNvSpPr/>
            <p:nvPr>
              <p:custDataLst>
                <p:tags r:id="rId13"/>
              </p:custDataLst>
            </p:nvPr>
          </p:nvSpPr>
          <p:spPr>
            <a:xfrm>
              <a:off x="0" y="0"/>
              <a:ext cx="300" cy="1000"/>
            </a:xfrm>
            <a:prstGeom prst="rect">
              <a:avLst/>
            </a:prstGeom>
            <a:solidFill>
              <a:srgbClr val="639EF4"/>
            </a:solidFill>
            <a:ln w="12700" cap="flat" cmpd="sng" algn="ctr">
              <a:noFill/>
              <a:prstDash val="solid"/>
              <a:miter lim="800000"/>
            </a:ln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" name="TypeText"/>
            <p:cNvSpPr txBox="1"/>
            <p:nvPr>
              <p:custDataLst>
                <p:tags r:id="rId14"/>
              </p:custDataLst>
            </p:nvPr>
          </p:nvSpPr>
          <p:spPr>
            <a:xfrm>
              <a:off x="400" y="0"/>
              <a:ext cx="3000" cy="1000"/>
            </a:xfrm>
            <a:prstGeom prst="rect">
              <a:avLst/>
            </a:prstGeom>
            <a:noFill/>
          </p:spPr>
          <p:txBody>
            <a:bodyPr wrap="none" rtlCol="0" anchor="ctr" anchorCtr="0">
              <a:noAutofit/>
            </a:bodyPr>
            <a:p>
              <a:pPr lvl="0" algn="l">
                <a:buNone/>
              </a:pPr>
              <a:r>
                <a:rPr lang="zh-CN" altLang="en-US" sz="26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单选题</a:t>
              </a:r>
              <a:endPara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TipText"/>
            <p:cNvSpPr txBox="1"/>
            <p:nvPr>
              <p:custDataLst>
                <p:tags r:id="rId15"/>
              </p:custDataLst>
            </p:nvPr>
          </p:nvSpPr>
          <p:spPr>
            <a:xfrm>
              <a:off x="2248" y="172"/>
              <a:ext cx="3600" cy="800"/>
            </a:xfrm>
            <a:prstGeom prst="rect">
              <a:avLst/>
            </a:prstGeom>
            <a:noFill/>
          </p:spPr>
          <p:txBody>
            <a:bodyPr wrap="none" rtlCol="0" anchor="ctr" anchorCtr="0">
              <a:noAutofit/>
            </a:bodyPr>
            <a:p>
              <a:pPr lvl="0" algn="l">
                <a:buNone/>
              </a:pPr>
              <a:r>
                <a:rPr lang="zh-CN" altLang="en-US" sz="2000">
                  <a:solidFill>
                    <a:srgbClr val="80808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3分</a:t>
              </a:r>
              <a:endParaRPr lang="zh-CN" altLang="en-US" sz="2000">
                <a:solidFill>
                  <a:srgbClr val="8080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pic>
        <p:nvPicPr>
          <p:cNvPr id="2" name="图片 1" descr="tmpAA2F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594600" y="63500"/>
            <a:ext cx="1422400" cy="508000"/>
          </a:xfrm>
          <a:prstGeom prst="rect">
            <a:avLst/>
          </a:prstGeom>
        </p:spPr>
      </p:pic>
    </p:spTree>
    <p:custDataLst>
      <p:tags r:id="rId1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914400" y="635000"/>
            <a:ext cx="7315200" cy="1607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1.2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交流电与直流电的根本区别是：直流电的方向不随（</a:t>
            </a: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）的变化而变化，交流电的方向则随（</a:t>
            </a: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）的变化而变化。</a:t>
            </a:r>
            <a:endParaRPr lang="zh-CN" altLang="en-US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828800" y="2089150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时间、空间</a:t>
            </a:r>
            <a:endParaRPr lang="zh-CN" altLang="en-US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828800" y="2732405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时间、时间</a:t>
            </a:r>
            <a:endParaRPr lang="zh-CN" altLang="en-US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1828800" y="3375025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空间、空间</a:t>
            </a:r>
            <a:endParaRPr lang="zh-CN" altLang="en-US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828800" y="4018280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空间、时间</a:t>
            </a:r>
            <a:endParaRPr lang="zh-CN" altLang="en-US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椭圆 7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1178560" y="2137410"/>
            <a:ext cx="385445" cy="386080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椭圆 8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178560" y="2780665"/>
            <a:ext cx="385445" cy="385445"/>
          </a:xfrm>
          <a:prstGeom prst="ellipse">
            <a:avLst/>
          </a:prstGeom>
          <a:solidFill>
            <a:srgbClr val="00FF00"/>
          </a:solidFill>
          <a:ln w="25400"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椭圆 9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178560" y="3423285"/>
            <a:ext cx="385445" cy="386080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椭圆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178560" y="4066540"/>
            <a:ext cx="385445" cy="385445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圆角矩形 11"/>
          <p:cNvSpPr/>
          <p:nvPr>
            <p:custDataLst>
              <p:tags r:id="rId10"/>
            </p:custDataLst>
          </p:nvPr>
        </p:nvSpPr>
        <p:spPr>
          <a:xfrm>
            <a:off x="6686550" y="4660900"/>
            <a:ext cx="1156970" cy="308610"/>
          </a:xfrm>
          <a:prstGeom prst="roundRect">
            <a:avLst/>
          </a:prstGeom>
          <a:solidFill>
            <a:srgbClr val="808080"/>
          </a:solidFill>
          <a:ln w="38100"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>
            <p:custDataLst>
              <p:tags r:id="rId11"/>
            </p:custDataLst>
          </p:nvPr>
        </p:nvGrpSpPr>
        <p:grpSpPr>
          <a:xfrm>
            <a:off x="0" y="0"/>
            <a:ext cx="9144000" cy="635000"/>
            <a:chOff x="0" y="0"/>
            <a:chExt cx="14400" cy="1000"/>
          </a:xfrm>
        </p:grpSpPr>
        <p:sp>
          <p:nvSpPr>
            <p:cNvPr id="13" name="TitleBackground"/>
            <p:cNvSpPr/>
            <p:nvPr>
              <p:custDataLst>
                <p:tags r:id="rId12"/>
              </p:custDataLst>
            </p:nvPr>
          </p:nvSpPr>
          <p:spPr>
            <a:xfrm>
              <a:off x="0" y="0"/>
              <a:ext cx="14400" cy="1000"/>
            </a:xfrm>
            <a:prstGeom prst="rect">
              <a:avLst/>
            </a:prstGeom>
            <a:solidFill>
              <a:srgbClr val="F6F7F8"/>
            </a:solidFill>
            <a:ln w="12700" cap="flat" cmpd="sng" algn="ctr">
              <a:noFill/>
              <a:prstDash val="solid"/>
              <a:miter lim="800000"/>
            </a:ln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ColorBlock"/>
            <p:cNvSpPr/>
            <p:nvPr>
              <p:custDataLst>
                <p:tags r:id="rId13"/>
              </p:custDataLst>
            </p:nvPr>
          </p:nvSpPr>
          <p:spPr>
            <a:xfrm>
              <a:off x="0" y="0"/>
              <a:ext cx="300" cy="1000"/>
            </a:xfrm>
            <a:prstGeom prst="rect">
              <a:avLst/>
            </a:prstGeom>
            <a:solidFill>
              <a:srgbClr val="639EF4"/>
            </a:solidFill>
            <a:ln w="12700" cap="flat" cmpd="sng" algn="ctr">
              <a:noFill/>
              <a:prstDash val="solid"/>
              <a:miter lim="800000"/>
            </a:ln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" name="TypeText"/>
            <p:cNvSpPr txBox="1"/>
            <p:nvPr>
              <p:custDataLst>
                <p:tags r:id="rId14"/>
              </p:custDataLst>
            </p:nvPr>
          </p:nvSpPr>
          <p:spPr>
            <a:xfrm>
              <a:off x="400" y="0"/>
              <a:ext cx="3000" cy="1000"/>
            </a:xfrm>
            <a:prstGeom prst="rect">
              <a:avLst/>
            </a:prstGeom>
            <a:noFill/>
          </p:spPr>
          <p:txBody>
            <a:bodyPr wrap="none" rtlCol="0" anchor="ctr" anchorCtr="0">
              <a:noAutofit/>
            </a:bodyPr>
            <a:p>
              <a:pPr lvl="0" algn="l">
                <a:buNone/>
              </a:pPr>
              <a:r>
                <a:rPr lang="zh-CN" altLang="en-US" sz="26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单选题</a:t>
              </a:r>
              <a:endPara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TipText"/>
            <p:cNvSpPr txBox="1"/>
            <p:nvPr>
              <p:custDataLst>
                <p:tags r:id="rId15"/>
              </p:custDataLst>
            </p:nvPr>
          </p:nvSpPr>
          <p:spPr>
            <a:xfrm>
              <a:off x="2248" y="172"/>
              <a:ext cx="3600" cy="800"/>
            </a:xfrm>
            <a:prstGeom prst="rect">
              <a:avLst/>
            </a:prstGeom>
            <a:noFill/>
          </p:spPr>
          <p:txBody>
            <a:bodyPr wrap="none" rtlCol="0" anchor="ctr" anchorCtr="0">
              <a:noAutofit/>
            </a:bodyPr>
            <a:p>
              <a:pPr lvl="0" algn="l">
                <a:buNone/>
              </a:pPr>
              <a:r>
                <a:rPr lang="zh-CN" altLang="en-US" sz="2000">
                  <a:solidFill>
                    <a:srgbClr val="80808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1分</a:t>
              </a:r>
              <a:endParaRPr lang="zh-CN" altLang="en-US" sz="2000">
                <a:solidFill>
                  <a:srgbClr val="8080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pic>
        <p:nvPicPr>
          <p:cNvPr id="2" name="图片 1" descr="tmpAA2F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594600" y="63500"/>
            <a:ext cx="1422400" cy="508000"/>
          </a:xfrm>
          <a:prstGeom prst="rect">
            <a:avLst/>
          </a:prstGeom>
        </p:spPr>
      </p:pic>
    </p:spTree>
    <p:custDataLst>
      <p:tags r:id="rId1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914400" y="635000"/>
            <a:ext cx="7315200" cy="1607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1.3正弦交流电 ：大小和方向均随时间按 </a:t>
            </a:r>
            <a:r>
              <a:rPr lang="en-US" altLang="zh-CN" sz="26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规律变化的电压或电流称为正弦交流电。</a:t>
            </a:r>
            <a:endParaRPr lang="en-US" altLang="zh-CN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828800" y="2089150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正切</a:t>
            </a:r>
            <a:endParaRPr lang="zh-CN" altLang="en-US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828800" y="2732405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正弦</a:t>
            </a:r>
            <a:endParaRPr lang="zh-CN" altLang="en-US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1828800" y="3375025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三角</a:t>
            </a:r>
            <a:endParaRPr lang="zh-CN" altLang="en-US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828800" y="4018280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恒定不变</a:t>
            </a:r>
            <a:endParaRPr lang="zh-CN" altLang="en-US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椭圆 7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1178560" y="2137410"/>
            <a:ext cx="385445" cy="386080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椭圆 8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178560" y="2780665"/>
            <a:ext cx="385445" cy="385445"/>
          </a:xfrm>
          <a:prstGeom prst="ellipse">
            <a:avLst/>
          </a:prstGeom>
          <a:solidFill>
            <a:srgbClr val="00FF00"/>
          </a:solidFill>
          <a:ln w="25400"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椭圆 9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178560" y="3423285"/>
            <a:ext cx="385445" cy="386080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椭圆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178560" y="4066540"/>
            <a:ext cx="385445" cy="385445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圆角矩形 11"/>
          <p:cNvSpPr/>
          <p:nvPr>
            <p:custDataLst>
              <p:tags r:id="rId10"/>
            </p:custDataLst>
          </p:nvPr>
        </p:nvSpPr>
        <p:spPr>
          <a:xfrm>
            <a:off x="6686550" y="4660900"/>
            <a:ext cx="1156970" cy="308610"/>
          </a:xfrm>
          <a:prstGeom prst="roundRect">
            <a:avLst/>
          </a:prstGeom>
          <a:solidFill>
            <a:srgbClr val="808080"/>
          </a:solidFill>
          <a:ln w="38100"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>
            <p:custDataLst>
              <p:tags r:id="rId11"/>
            </p:custDataLst>
          </p:nvPr>
        </p:nvGrpSpPr>
        <p:grpSpPr>
          <a:xfrm>
            <a:off x="0" y="0"/>
            <a:ext cx="9144000" cy="635000"/>
            <a:chOff x="0" y="0"/>
            <a:chExt cx="14400" cy="1000"/>
          </a:xfrm>
        </p:grpSpPr>
        <p:sp>
          <p:nvSpPr>
            <p:cNvPr id="13" name="TitleBackground"/>
            <p:cNvSpPr/>
            <p:nvPr>
              <p:custDataLst>
                <p:tags r:id="rId12"/>
              </p:custDataLst>
            </p:nvPr>
          </p:nvSpPr>
          <p:spPr>
            <a:xfrm>
              <a:off x="0" y="0"/>
              <a:ext cx="14400" cy="1000"/>
            </a:xfrm>
            <a:prstGeom prst="rect">
              <a:avLst/>
            </a:prstGeom>
            <a:solidFill>
              <a:srgbClr val="F6F7F8"/>
            </a:solidFill>
            <a:ln w="12700" cap="flat" cmpd="sng" algn="ctr">
              <a:noFill/>
              <a:prstDash val="solid"/>
              <a:miter lim="800000"/>
            </a:ln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ColorBlock"/>
            <p:cNvSpPr/>
            <p:nvPr>
              <p:custDataLst>
                <p:tags r:id="rId13"/>
              </p:custDataLst>
            </p:nvPr>
          </p:nvSpPr>
          <p:spPr>
            <a:xfrm>
              <a:off x="0" y="0"/>
              <a:ext cx="300" cy="1000"/>
            </a:xfrm>
            <a:prstGeom prst="rect">
              <a:avLst/>
            </a:prstGeom>
            <a:solidFill>
              <a:srgbClr val="639EF4"/>
            </a:solidFill>
            <a:ln w="12700" cap="flat" cmpd="sng" algn="ctr">
              <a:noFill/>
              <a:prstDash val="solid"/>
              <a:miter lim="800000"/>
            </a:ln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" name="TypeText"/>
            <p:cNvSpPr txBox="1"/>
            <p:nvPr>
              <p:custDataLst>
                <p:tags r:id="rId14"/>
              </p:custDataLst>
            </p:nvPr>
          </p:nvSpPr>
          <p:spPr>
            <a:xfrm>
              <a:off x="400" y="0"/>
              <a:ext cx="3000" cy="1000"/>
            </a:xfrm>
            <a:prstGeom prst="rect">
              <a:avLst/>
            </a:prstGeom>
            <a:noFill/>
          </p:spPr>
          <p:txBody>
            <a:bodyPr wrap="none" rtlCol="0" anchor="ctr" anchorCtr="0">
              <a:noAutofit/>
            </a:bodyPr>
            <a:p>
              <a:pPr lvl="0" algn="l">
                <a:buNone/>
              </a:pPr>
              <a:r>
                <a:rPr lang="zh-CN" altLang="en-US" sz="26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单选题</a:t>
              </a:r>
              <a:endPara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TipText"/>
            <p:cNvSpPr txBox="1"/>
            <p:nvPr>
              <p:custDataLst>
                <p:tags r:id="rId15"/>
              </p:custDataLst>
            </p:nvPr>
          </p:nvSpPr>
          <p:spPr>
            <a:xfrm>
              <a:off x="2248" y="172"/>
              <a:ext cx="3600" cy="800"/>
            </a:xfrm>
            <a:prstGeom prst="rect">
              <a:avLst/>
            </a:prstGeom>
            <a:noFill/>
          </p:spPr>
          <p:txBody>
            <a:bodyPr wrap="none" rtlCol="0" anchor="ctr" anchorCtr="0">
              <a:noAutofit/>
            </a:bodyPr>
            <a:p>
              <a:pPr lvl="0" algn="l">
                <a:buNone/>
              </a:pPr>
              <a:r>
                <a:rPr lang="zh-CN" altLang="en-US" sz="2000">
                  <a:solidFill>
                    <a:srgbClr val="80808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1分</a:t>
              </a:r>
              <a:endParaRPr lang="zh-CN" altLang="en-US" sz="2000">
                <a:solidFill>
                  <a:srgbClr val="8080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pic>
        <p:nvPicPr>
          <p:cNvPr id="2" name="图片 1" descr="tmpAA2F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594600" y="63500"/>
            <a:ext cx="1422400" cy="508000"/>
          </a:xfrm>
          <a:prstGeom prst="rect">
            <a:avLst/>
          </a:prstGeom>
        </p:spPr>
      </p:pic>
    </p:spTree>
    <p:custDataLst>
      <p:tags r:id="rId1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914400" y="635000"/>
            <a:ext cx="7315200" cy="1607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1.4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下图中，直流电有（  ）个，交流电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有（  ）个，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正弦交流电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有（  ）个</a:t>
            </a:r>
            <a:endParaRPr lang="zh-CN" altLang="en-US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828800" y="2089150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1   2   3</a:t>
            </a:r>
            <a:endParaRPr lang="zh-CN" altLang="en-US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828800" y="2732405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2   1   3</a:t>
            </a:r>
            <a:endParaRPr lang="en-US" altLang="zh-CN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1828800" y="3375025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1   3   2</a:t>
            </a:r>
            <a:endParaRPr lang="en-US" altLang="zh-CN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828800" y="4018280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1   3   1</a:t>
            </a:r>
            <a:endParaRPr lang="en-US" altLang="zh-CN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椭圆 7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1178560" y="2137410"/>
            <a:ext cx="385445" cy="386080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椭圆 8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178560" y="2780665"/>
            <a:ext cx="385445" cy="385445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椭圆 9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178560" y="3423285"/>
            <a:ext cx="385445" cy="386080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椭圆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178560" y="4066540"/>
            <a:ext cx="385445" cy="385445"/>
          </a:xfrm>
          <a:prstGeom prst="ellipse">
            <a:avLst/>
          </a:prstGeom>
          <a:solidFill>
            <a:srgbClr val="00FF00"/>
          </a:solidFill>
          <a:ln w="25400"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圆角矩形 11"/>
          <p:cNvSpPr/>
          <p:nvPr>
            <p:custDataLst>
              <p:tags r:id="rId10"/>
            </p:custDataLst>
          </p:nvPr>
        </p:nvSpPr>
        <p:spPr>
          <a:xfrm>
            <a:off x="6686550" y="4660900"/>
            <a:ext cx="1156970" cy="308610"/>
          </a:xfrm>
          <a:prstGeom prst="roundRect">
            <a:avLst/>
          </a:prstGeom>
          <a:solidFill>
            <a:srgbClr val="808080"/>
          </a:solidFill>
          <a:ln w="38100"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4"/>
          <p:cNvPicPr>
            <a:picLocks noChangeAspect="1"/>
          </p:cNvPicPr>
          <p:nvPr/>
        </p:nvPicPr>
        <p:blipFill>
          <a:blip r:embed="rId11"/>
          <a:srcRect r="48928" b="17086"/>
          <a:stretch>
            <a:fillRect/>
          </a:stretch>
        </p:blipFill>
        <p:spPr>
          <a:xfrm>
            <a:off x="6294120" y="1757680"/>
            <a:ext cx="2693670" cy="1380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图片 4"/>
          <p:cNvPicPr>
            <a:picLocks noChangeAspect="1"/>
          </p:cNvPicPr>
          <p:nvPr/>
        </p:nvPicPr>
        <p:blipFill>
          <a:blip r:embed="rId11"/>
          <a:srcRect l="53552" b="17086"/>
          <a:stretch>
            <a:fillRect/>
          </a:stretch>
        </p:blipFill>
        <p:spPr>
          <a:xfrm>
            <a:off x="6537960" y="3148330"/>
            <a:ext cx="2449830" cy="13804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组合 16"/>
          <p:cNvGrpSpPr/>
          <p:nvPr>
            <p:custDataLst>
              <p:tags r:id="rId12"/>
            </p:custDataLst>
          </p:nvPr>
        </p:nvGrpSpPr>
        <p:grpSpPr>
          <a:xfrm>
            <a:off x="0" y="0"/>
            <a:ext cx="9144000" cy="635000"/>
            <a:chOff x="0" y="0"/>
            <a:chExt cx="14400" cy="1000"/>
          </a:xfrm>
        </p:grpSpPr>
        <p:sp>
          <p:nvSpPr>
            <p:cNvPr id="13" name="TitleBackground"/>
            <p:cNvSpPr/>
            <p:nvPr>
              <p:custDataLst>
                <p:tags r:id="rId13"/>
              </p:custDataLst>
            </p:nvPr>
          </p:nvSpPr>
          <p:spPr>
            <a:xfrm>
              <a:off x="0" y="0"/>
              <a:ext cx="14400" cy="1000"/>
            </a:xfrm>
            <a:prstGeom prst="rect">
              <a:avLst/>
            </a:prstGeom>
            <a:solidFill>
              <a:srgbClr val="F6F7F8"/>
            </a:solidFill>
            <a:ln w="12700" cap="flat" cmpd="sng" algn="ctr">
              <a:noFill/>
              <a:prstDash val="solid"/>
              <a:miter lim="800000"/>
            </a:ln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ColorBlock"/>
            <p:cNvSpPr/>
            <p:nvPr>
              <p:custDataLst>
                <p:tags r:id="rId14"/>
              </p:custDataLst>
            </p:nvPr>
          </p:nvSpPr>
          <p:spPr>
            <a:xfrm>
              <a:off x="0" y="0"/>
              <a:ext cx="300" cy="1000"/>
            </a:xfrm>
            <a:prstGeom prst="rect">
              <a:avLst/>
            </a:prstGeom>
            <a:solidFill>
              <a:srgbClr val="639EF4"/>
            </a:solidFill>
            <a:ln w="12700" cap="flat" cmpd="sng" algn="ctr">
              <a:noFill/>
              <a:prstDash val="solid"/>
              <a:miter lim="800000"/>
            </a:ln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" name="TypeText"/>
            <p:cNvSpPr txBox="1"/>
            <p:nvPr>
              <p:custDataLst>
                <p:tags r:id="rId15"/>
              </p:custDataLst>
            </p:nvPr>
          </p:nvSpPr>
          <p:spPr>
            <a:xfrm>
              <a:off x="400" y="0"/>
              <a:ext cx="3000" cy="1000"/>
            </a:xfrm>
            <a:prstGeom prst="rect">
              <a:avLst/>
            </a:prstGeom>
            <a:noFill/>
          </p:spPr>
          <p:txBody>
            <a:bodyPr wrap="none" rtlCol="0" anchor="ctr" anchorCtr="0">
              <a:noAutofit/>
            </a:bodyPr>
            <a:p>
              <a:pPr lvl="0" algn="l">
                <a:buNone/>
              </a:pPr>
              <a:r>
                <a:rPr lang="zh-CN" altLang="en-US" sz="26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单选题</a:t>
              </a:r>
              <a:endPara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TipText"/>
            <p:cNvSpPr txBox="1"/>
            <p:nvPr>
              <p:custDataLst>
                <p:tags r:id="rId16"/>
              </p:custDataLst>
            </p:nvPr>
          </p:nvSpPr>
          <p:spPr>
            <a:xfrm>
              <a:off x="2248" y="172"/>
              <a:ext cx="3600" cy="800"/>
            </a:xfrm>
            <a:prstGeom prst="rect">
              <a:avLst/>
            </a:prstGeom>
            <a:noFill/>
          </p:spPr>
          <p:txBody>
            <a:bodyPr wrap="none" rtlCol="0" anchor="ctr" anchorCtr="0">
              <a:noAutofit/>
            </a:bodyPr>
            <a:p>
              <a:pPr lvl="0" algn="l">
                <a:buNone/>
              </a:pPr>
              <a:r>
                <a:rPr lang="zh-CN" altLang="en-US" sz="2000">
                  <a:solidFill>
                    <a:srgbClr val="80808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1分</a:t>
              </a:r>
              <a:endParaRPr lang="zh-CN" altLang="en-US" sz="2000">
                <a:solidFill>
                  <a:srgbClr val="8080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pic>
        <p:nvPicPr>
          <p:cNvPr id="2" name="图片 1" descr="tmpAA2F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7594600" y="63500"/>
            <a:ext cx="1422400" cy="508000"/>
          </a:xfrm>
          <a:prstGeom prst="rect">
            <a:avLst/>
          </a:prstGeom>
        </p:spPr>
      </p:pic>
    </p:spTree>
    <p:custDataLst>
      <p:tags r:id="rId1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5" name="图片 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" name="图片 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1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</a:pPr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单相交流电的产生学习</a:t>
            </a:r>
            <a:r>
              <a:rPr lang="zh-CN" altLang="en-US" sz="20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（学历案任务二）</a:t>
            </a:r>
            <a:endParaRPr lang="zh-CN" altLang="en-US" sz="20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79755" y="875030"/>
            <a:ext cx="81667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/>
              <a:t>2.思考并讨论如下两个交流电波形哪个是正弦交流电波形？为什么？（思考、讨论并由组长回答）</a:t>
            </a:r>
            <a:endParaRPr lang="zh-CN" altLang="en-US" sz="2400" b="1"/>
          </a:p>
        </p:txBody>
      </p:sp>
      <p:pic>
        <p:nvPicPr>
          <p:cNvPr id="102" name="图片 101"/>
          <p:cNvPicPr/>
          <p:nvPr/>
        </p:nvPicPr>
        <p:blipFill>
          <a:blip r:embed="rId3"/>
          <a:srcRect l="73136" t="26529" r="7419" b="47493"/>
          <a:stretch>
            <a:fillRect/>
          </a:stretch>
        </p:blipFill>
        <p:spPr>
          <a:xfrm>
            <a:off x="1054418" y="1948815"/>
            <a:ext cx="2362835" cy="140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" name="图片 28"/>
          <p:cNvPicPr/>
          <p:nvPr/>
        </p:nvPicPr>
        <p:blipFill>
          <a:blip r:embed="rId4"/>
          <a:srcRect l="42650" t="27481" r="2204" b="27321"/>
          <a:stretch>
            <a:fillRect/>
          </a:stretch>
        </p:blipFill>
        <p:spPr>
          <a:xfrm>
            <a:off x="5015865" y="1948498"/>
            <a:ext cx="2014220" cy="136334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5" name="图片 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" name="图片 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1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</a:pPr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单相交流电的产生学习</a:t>
            </a:r>
            <a:r>
              <a:rPr lang="zh-CN" altLang="en-US" sz="20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（学历案任务三）</a:t>
            </a:r>
            <a:endParaRPr lang="zh-CN" altLang="en-US" sz="20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7480" y="1141095"/>
            <a:ext cx="443103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/>
              <a:t>翻看手上学历案学习任务三，记下本任务中问题，稍后比对视频找寻答案并记录于学历案相应位置处。</a:t>
            </a:r>
            <a:endParaRPr lang="zh-CN" altLang="en-US" sz="3600" b="1"/>
          </a:p>
        </p:txBody>
      </p:sp>
      <p:pic>
        <p:nvPicPr>
          <p:cNvPr id="3" name="图片 2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rcRect l="24100" t="16380" r="27433" b="39549"/>
          <a:stretch>
            <a:fillRect/>
          </a:stretch>
        </p:blipFill>
        <p:spPr>
          <a:xfrm>
            <a:off x="4445635" y="1370965"/>
            <a:ext cx="4698365" cy="240220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5" name="图片 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" name="图片 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1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</a:pPr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单相交流电的产生学习</a:t>
            </a:r>
            <a:r>
              <a:rPr lang="zh-CN" altLang="en-US" sz="20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（学历案任务三）</a:t>
            </a:r>
            <a:endParaRPr lang="zh-CN" altLang="en-US" sz="20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10260" y="1141095"/>
            <a:ext cx="405765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/>
              <a:t>依据刚看完的视频，咱们一起来探究一下手上学历案学习任务三的</a:t>
            </a:r>
            <a:r>
              <a:rPr lang="en-US" altLang="zh-CN" sz="3600" b="1"/>
              <a:t>2</a:t>
            </a:r>
            <a:r>
              <a:rPr lang="zh-CN" altLang="en-US" sz="3600" b="1"/>
              <a:t>个习题吧。</a:t>
            </a:r>
            <a:endParaRPr lang="zh-CN" altLang="en-US" sz="3600" b="1"/>
          </a:p>
        </p:txBody>
      </p:sp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5610225" y="939165"/>
            <a:ext cx="2372995" cy="378523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90500" y="635000"/>
            <a:ext cx="8827135" cy="1607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线圈处于中性面时（B⊥S）时，如图所示，ab和cd边（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）（填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否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）切割切割磁感线，此时穿过线框的磁通量为（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）（填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最大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“0”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），此时的感应电动势为（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（填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最大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“0”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）。为什么呢？</a:t>
            </a:r>
            <a:endParaRPr lang="zh-CN" altLang="en-US" sz="20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828800" y="2089150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否、最大、</a:t>
            </a: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endParaRPr lang="en-US" altLang="zh-CN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828800" y="2732405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是、最大、</a:t>
            </a: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endParaRPr lang="en-US" altLang="zh-CN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1828800" y="3375025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否、</a:t>
            </a: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、最大</a:t>
            </a:r>
            <a:endParaRPr lang="zh-CN" altLang="en-US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828800" y="4018280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否、最大、最大</a:t>
            </a:r>
            <a:endParaRPr lang="zh-CN" altLang="en-US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椭圆 7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1178560" y="2137410"/>
            <a:ext cx="385445" cy="386080"/>
          </a:xfrm>
          <a:prstGeom prst="ellipse">
            <a:avLst/>
          </a:prstGeom>
          <a:solidFill>
            <a:srgbClr val="00FF00"/>
          </a:solidFill>
          <a:ln w="25400"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椭圆 8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178560" y="2780665"/>
            <a:ext cx="385445" cy="385445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椭圆 9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178560" y="3423285"/>
            <a:ext cx="385445" cy="386080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椭圆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178560" y="4066540"/>
            <a:ext cx="385445" cy="385445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圆角矩形 11"/>
          <p:cNvSpPr/>
          <p:nvPr>
            <p:custDataLst>
              <p:tags r:id="rId10"/>
            </p:custDataLst>
          </p:nvPr>
        </p:nvSpPr>
        <p:spPr>
          <a:xfrm>
            <a:off x="6686550" y="4660900"/>
            <a:ext cx="1156970" cy="308610"/>
          </a:xfrm>
          <a:prstGeom prst="roundRect">
            <a:avLst/>
          </a:prstGeom>
          <a:solidFill>
            <a:srgbClr val="808080"/>
          </a:solidFill>
          <a:ln w="38100"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8" descr="中性面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73980" y="3040380"/>
            <a:ext cx="1882775" cy="1411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图片 9" descr="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56755" y="2972435"/>
            <a:ext cx="2087245" cy="12871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组合 16"/>
          <p:cNvGrpSpPr/>
          <p:nvPr>
            <p:custDataLst>
              <p:tags r:id="rId13"/>
            </p:custDataLst>
          </p:nvPr>
        </p:nvGrpSpPr>
        <p:grpSpPr>
          <a:xfrm>
            <a:off x="0" y="0"/>
            <a:ext cx="9144000" cy="635000"/>
            <a:chOff x="0" y="0"/>
            <a:chExt cx="14400" cy="1000"/>
          </a:xfrm>
        </p:grpSpPr>
        <p:sp>
          <p:nvSpPr>
            <p:cNvPr id="13" name="TitleBackground"/>
            <p:cNvSpPr/>
            <p:nvPr>
              <p:custDataLst>
                <p:tags r:id="rId14"/>
              </p:custDataLst>
            </p:nvPr>
          </p:nvSpPr>
          <p:spPr>
            <a:xfrm>
              <a:off x="0" y="0"/>
              <a:ext cx="14400" cy="1000"/>
            </a:xfrm>
            <a:prstGeom prst="rect">
              <a:avLst/>
            </a:prstGeom>
            <a:solidFill>
              <a:srgbClr val="F6F7F8"/>
            </a:solidFill>
            <a:ln w="12700" cap="flat" cmpd="sng" algn="ctr">
              <a:noFill/>
              <a:prstDash val="solid"/>
              <a:miter lim="800000"/>
            </a:ln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ColorBlock"/>
            <p:cNvSpPr/>
            <p:nvPr>
              <p:custDataLst>
                <p:tags r:id="rId15"/>
              </p:custDataLst>
            </p:nvPr>
          </p:nvSpPr>
          <p:spPr>
            <a:xfrm>
              <a:off x="0" y="0"/>
              <a:ext cx="300" cy="1000"/>
            </a:xfrm>
            <a:prstGeom prst="rect">
              <a:avLst/>
            </a:prstGeom>
            <a:solidFill>
              <a:srgbClr val="639EF4"/>
            </a:solidFill>
            <a:ln w="12700" cap="flat" cmpd="sng" algn="ctr">
              <a:noFill/>
              <a:prstDash val="solid"/>
              <a:miter lim="800000"/>
            </a:ln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" name="TypeText"/>
            <p:cNvSpPr txBox="1"/>
            <p:nvPr>
              <p:custDataLst>
                <p:tags r:id="rId16"/>
              </p:custDataLst>
            </p:nvPr>
          </p:nvSpPr>
          <p:spPr>
            <a:xfrm>
              <a:off x="400" y="0"/>
              <a:ext cx="3000" cy="1000"/>
            </a:xfrm>
            <a:prstGeom prst="rect">
              <a:avLst/>
            </a:prstGeom>
            <a:noFill/>
          </p:spPr>
          <p:txBody>
            <a:bodyPr wrap="none" rtlCol="0" anchor="ctr" anchorCtr="0">
              <a:noAutofit/>
            </a:bodyPr>
            <a:p>
              <a:pPr lvl="0" algn="l">
                <a:buNone/>
              </a:pPr>
              <a:r>
                <a:rPr lang="zh-CN" altLang="en-US" sz="26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单选题</a:t>
              </a:r>
              <a:endPara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TipText"/>
            <p:cNvSpPr txBox="1"/>
            <p:nvPr>
              <p:custDataLst>
                <p:tags r:id="rId17"/>
              </p:custDataLst>
            </p:nvPr>
          </p:nvSpPr>
          <p:spPr>
            <a:xfrm>
              <a:off x="2248" y="172"/>
              <a:ext cx="3600" cy="800"/>
            </a:xfrm>
            <a:prstGeom prst="rect">
              <a:avLst/>
            </a:prstGeom>
            <a:noFill/>
          </p:spPr>
          <p:txBody>
            <a:bodyPr wrap="none" rtlCol="0" anchor="ctr" anchorCtr="0">
              <a:noAutofit/>
            </a:bodyPr>
            <a:p>
              <a:pPr lvl="0" algn="l">
                <a:buNone/>
              </a:pPr>
              <a:r>
                <a:rPr lang="zh-CN" altLang="en-US" sz="2000">
                  <a:solidFill>
                    <a:srgbClr val="80808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1分</a:t>
              </a:r>
              <a:endParaRPr lang="zh-CN" altLang="en-US" sz="2000">
                <a:solidFill>
                  <a:srgbClr val="8080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pic>
        <p:nvPicPr>
          <p:cNvPr id="2" name="图片 1" descr="tmp1F13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7594600" y="63500"/>
            <a:ext cx="1422400" cy="508000"/>
          </a:xfrm>
          <a:prstGeom prst="rect">
            <a:avLst/>
          </a:prstGeom>
        </p:spPr>
      </p:pic>
    </p:spTree>
    <p:custDataLst>
      <p:tags r:id="rId2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89865" y="635000"/>
            <a:ext cx="8667750" cy="1607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线圈处于中性面时（B//S）时，如图所示，ab和cd边（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）（填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是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否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）切割切割磁感线，此时穿过线框的磁通量为（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）（填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最大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“0”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），此时的感应电动势为（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（填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最大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“0”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）。为什么呢？</a:t>
            </a:r>
            <a:endParaRPr lang="zh-CN" altLang="en-US" sz="20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algn="l">
              <a:buNone/>
            </a:pPr>
            <a:endParaRPr lang="zh-CN" altLang="en-US" sz="20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828800" y="2089150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是、</a:t>
            </a: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、最大</a:t>
            </a:r>
            <a:endParaRPr lang="zh-CN" altLang="en-US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828800" y="2732405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否、</a:t>
            </a: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endParaRPr lang="en-US" altLang="zh-CN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1828800" y="3375025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是、最大、最大</a:t>
            </a:r>
            <a:endParaRPr lang="zh-CN" altLang="en-US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828800" y="4018280"/>
            <a:ext cx="6400800" cy="4819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否、最大、</a:t>
            </a:r>
            <a:r>
              <a:rPr lang="en-US" altLang="zh-CN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endParaRPr lang="en-US" altLang="zh-CN" sz="2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椭圆 7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1178560" y="2137410"/>
            <a:ext cx="385445" cy="386080"/>
          </a:xfrm>
          <a:prstGeom prst="ellipse">
            <a:avLst/>
          </a:prstGeom>
          <a:solidFill>
            <a:srgbClr val="00FF00"/>
          </a:solidFill>
          <a:ln w="25400"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椭圆 8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178560" y="2780665"/>
            <a:ext cx="385445" cy="385445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椭圆 9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178560" y="3423285"/>
            <a:ext cx="385445" cy="386080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椭圆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178560" y="4066540"/>
            <a:ext cx="385445" cy="385445"/>
          </a:xfrm>
          <a:prstGeom prst="ellipse">
            <a:avLst/>
          </a:prstGeom>
          <a:solidFill>
            <a:srgbClr val="808080"/>
          </a:solidFill>
          <a:ln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indent="0"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圆角矩形 11"/>
          <p:cNvSpPr/>
          <p:nvPr>
            <p:custDataLst>
              <p:tags r:id="rId10"/>
            </p:custDataLst>
          </p:nvPr>
        </p:nvSpPr>
        <p:spPr>
          <a:xfrm>
            <a:off x="6686550" y="4660900"/>
            <a:ext cx="1156970" cy="308610"/>
          </a:xfrm>
          <a:prstGeom prst="roundRect">
            <a:avLst/>
          </a:prstGeom>
          <a:solidFill>
            <a:srgbClr val="808080"/>
          </a:solidFill>
          <a:ln w="38100"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noAutofit/>
          </a:bodyPr>
          <a:p>
            <a:pPr algn="ctr"/>
            <a:r>
              <a:rPr lang="zh-CN" altLang="en-US"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</a:t>
            </a:r>
            <a:endParaRPr lang="zh-CN" altLang="en-US" sz="16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4" descr="最大值面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39790" y="1818005"/>
            <a:ext cx="1572260" cy="120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图片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6785" y="3048000"/>
            <a:ext cx="1929765" cy="172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图片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31355" y="2935605"/>
            <a:ext cx="2112645" cy="17252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组合 16"/>
          <p:cNvGrpSpPr/>
          <p:nvPr>
            <p:custDataLst>
              <p:tags r:id="rId14"/>
            </p:custDataLst>
          </p:nvPr>
        </p:nvGrpSpPr>
        <p:grpSpPr>
          <a:xfrm>
            <a:off x="0" y="0"/>
            <a:ext cx="9144000" cy="635000"/>
            <a:chOff x="0" y="0"/>
            <a:chExt cx="14400" cy="1000"/>
          </a:xfrm>
        </p:grpSpPr>
        <p:sp>
          <p:nvSpPr>
            <p:cNvPr id="13" name="TitleBackground"/>
            <p:cNvSpPr/>
            <p:nvPr>
              <p:custDataLst>
                <p:tags r:id="rId15"/>
              </p:custDataLst>
            </p:nvPr>
          </p:nvSpPr>
          <p:spPr>
            <a:xfrm>
              <a:off x="0" y="0"/>
              <a:ext cx="14400" cy="1000"/>
            </a:xfrm>
            <a:prstGeom prst="rect">
              <a:avLst/>
            </a:prstGeom>
            <a:solidFill>
              <a:srgbClr val="F6F7F8"/>
            </a:solidFill>
            <a:ln w="12700" cap="flat" cmpd="sng" algn="ctr">
              <a:noFill/>
              <a:prstDash val="solid"/>
              <a:miter lim="800000"/>
            </a:ln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ColorBlock"/>
            <p:cNvSpPr/>
            <p:nvPr>
              <p:custDataLst>
                <p:tags r:id="rId16"/>
              </p:custDataLst>
            </p:nvPr>
          </p:nvSpPr>
          <p:spPr>
            <a:xfrm>
              <a:off x="0" y="0"/>
              <a:ext cx="300" cy="1000"/>
            </a:xfrm>
            <a:prstGeom prst="rect">
              <a:avLst/>
            </a:prstGeom>
            <a:solidFill>
              <a:srgbClr val="639EF4"/>
            </a:solidFill>
            <a:ln w="12700" cap="flat" cmpd="sng" algn="ctr">
              <a:noFill/>
              <a:prstDash val="solid"/>
              <a:miter lim="800000"/>
            </a:ln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" name="TypeText"/>
            <p:cNvSpPr txBox="1"/>
            <p:nvPr>
              <p:custDataLst>
                <p:tags r:id="rId17"/>
              </p:custDataLst>
            </p:nvPr>
          </p:nvSpPr>
          <p:spPr>
            <a:xfrm>
              <a:off x="400" y="0"/>
              <a:ext cx="3000" cy="1000"/>
            </a:xfrm>
            <a:prstGeom prst="rect">
              <a:avLst/>
            </a:prstGeom>
            <a:noFill/>
          </p:spPr>
          <p:txBody>
            <a:bodyPr wrap="none" rtlCol="0" anchor="ctr" anchorCtr="0">
              <a:noAutofit/>
            </a:bodyPr>
            <a:p>
              <a:pPr lvl="0" algn="l">
                <a:buNone/>
              </a:pPr>
              <a:r>
                <a:rPr lang="zh-CN" altLang="en-US" sz="26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单选题</a:t>
              </a:r>
              <a:endParaRPr lang="zh-CN" altLang="en-US" sz="2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TipText"/>
            <p:cNvSpPr txBox="1"/>
            <p:nvPr>
              <p:custDataLst>
                <p:tags r:id="rId18"/>
              </p:custDataLst>
            </p:nvPr>
          </p:nvSpPr>
          <p:spPr>
            <a:xfrm>
              <a:off x="2248" y="172"/>
              <a:ext cx="3600" cy="800"/>
            </a:xfrm>
            <a:prstGeom prst="rect">
              <a:avLst/>
            </a:prstGeom>
            <a:noFill/>
          </p:spPr>
          <p:txBody>
            <a:bodyPr wrap="none" rtlCol="0" anchor="ctr" anchorCtr="0">
              <a:noAutofit/>
            </a:bodyPr>
            <a:p>
              <a:pPr lvl="0" algn="l">
                <a:buNone/>
              </a:pPr>
              <a:r>
                <a:rPr lang="zh-CN" altLang="en-US" sz="2000">
                  <a:solidFill>
                    <a:srgbClr val="80808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1分</a:t>
              </a:r>
              <a:endParaRPr lang="zh-CN" altLang="en-US" sz="2000">
                <a:solidFill>
                  <a:srgbClr val="8080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pic>
        <p:nvPicPr>
          <p:cNvPr id="2" name="图片 1" descr="tmp1F13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7594600" y="63500"/>
            <a:ext cx="1422400" cy="508000"/>
          </a:xfrm>
          <a:prstGeom prst="rect">
            <a:avLst/>
          </a:prstGeom>
        </p:spPr>
      </p:pic>
    </p:spTree>
    <p:custDataLst>
      <p:tags r:id="rId2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5" name="图片 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" name="图片 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1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</a:pPr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单相交流电的产生学习</a:t>
            </a:r>
            <a:r>
              <a:rPr lang="zh-CN" altLang="en-US" sz="20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（学历案任务二）</a:t>
            </a:r>
            <a:endParaRPr lang="zh-CN" altLang="en-US" sz="20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12775" y="1517650"/>
            <a:ext cx="816673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/>
              <a:t>思考并讨论线圈ab边和cd边运动方向与磁感线的夹角为α时，线圈总的感应电动势的大小要如何表示才好呢？（可参考教材</a:t>
            </a:r>
            <a:r>
              <a:rPr lang="en-US" altLang="zh-CN" sz="2400" b="1"/>
              <a:t>105</a:t>
            </a:r>
            <a:r>
              <a:rPr lang="zh-CN" altLang="en-US" sz="2400" b="1"/>
              <a:t>页相关内容进行商讨）（思考、讨论并由组长回答，组长可任选</a:t>
            </a:r>
            <a:r>
              <a:rPr lang="zh-CN" altLang="en-US" sz="2400" b="1">
                <a:sym typeface="+mn-ea"/>
              </a:rPr>
              <a:t>α为</a:t>
            </a:r>
            <a:r>
              <a:rPr lang="en-US" altLang="zh-CN" sz="2400" b="1">
                <a:sym typeface="+mn-ea"/>
              </a:rPr>
              <a:t>0</a:t>
            </a:r>
            <a:r>
              <a:rPr lang="en-US" altLang="zh-CN" sz="2400" b="1" baseline="30000">
                <a:sym typeface="+mn-ea"/>
              </a:rPr>
              <a:t>0</a:t>
            </a:r>
            <a:r>
              <a:rPr lang="zh-CN" altLang="en-US" sz="2400" b="1">
                <a:sym typeface="+mn-ea"/>
              </a:rPr>
              <a:t>或</a:t>
            </a:r>
            <a:r>
              <a:rPr lang="en-US" altLang="zh-CN" sz="2400" b="1">
                <a:sym typeface="+mn-ea"/>
              </a:rPr>
              <a:t>90</a:t>
            </a:r>
            <a:r>
              <a:rPr lang="en-US" altLang="zh-CN" sz="2400" b="1" baseline="30000">
                <a:sym typeface="+mn-ea"/>
              </a:rPr>
              <a:t>0</a:t>
            </a:r>
            <a:r>
              <a:rPr lang="zh-CN" altLang="en-US" sz="2400" b="1">
                <a:sym typeface="+mn-ea"/>
              </a:rPr>
              <a:t>时的一个进行说明感应电动势的大小</a:t>
            </a:r>
            <a:r>
              <a:rPr lang="zh-CN" altLang="en-US" sz="2400" b="1"/>
              <a:t>）</a:t>
            </a:r>
            <a:endParaRPr lang="zh-CN" altLang="en-US" sz="2400" b="1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0"/>
            <a:ext cx="9144000" cy="5138738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635000" y="0"/>
            <a:ext cx="2730500" cy="1092200"/>
          </a:xfrm>
          <a:prstGeom prst="rect">
            <a:avLst/>
          </a:prstGeom>
          <a:solidFill>
            <a:srgbClr val="3780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175592" y="223103"/>
            <a:ext cx="15985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录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1752678" y="1423253"/>
            <a:ext cx="5786437" cy="4730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2D2D2"/>
              </a:gs>
              <a:gs pos="50000">
                <a:srgbClr val="E2E2E2"/>
              </a:gs>
              <a:gs pos="100000">
                <a:srgbClr val="F0F0F0"/>
              </a:gs>
            </a:gsLst>
            <a:lin ang="5400000" scaled="1"/>
          </a:gradFill>
          <a:ln w="12700" cmpd="sng">
            <a:solidFill>
              <a:srgbClr val="DCDCDC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ker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11" name="Group 4"/>
          <p:cNvGrpSpPr/>
          <p:nvPr/>
        </p:nvGrpSpPr>
        <p:grpSpPr bwMode="auto">
          <a:xfrm>
            <a:off x="1971753" y="1366103"/>
            <a:ext cx="660400" cy="657225"/>
            <a:chOff x="0" y="0"/>
            <a:chExt cx="660400" cy="657225"/>
          </a:xfrm>
        </p:grpSpPr>
        <p:grpSp>
          <p:nvGrpSpPr>
            <p:cNvPr id="12" name="Group 5"/>
            <p:cNvGrpSpPr/>
            <p:nvPr/>
          </p:nvGrpSpPr>
          <p:grpSpPr bwMode="auto">
            <a:xfrm>
              <a:off x="0" y="0"/>
              <a:ext cx="660400" cy="657225"/>
              <a:chOff x="0" y="0"/>
              <a:chExt cx="416" cy="414"/>
            </a:xfrm>
          </p:grpSpPr>
          <p:sp>
            <p:nvSpPr>
              <p:cNvPr id="14" name="Oval 3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416" cy="412"/>
              </a:xfrm>
              <a:prstGeom prst="ellipse">
                <a:avLst/>
              </a:prstGeom>
              <a:solidFill>
                <a:srgbClr val="003300"/>
              </a:solidFill>
              <a:ln w="28575" cmpd="sng">
                <a:solidFill>
                  <a:srgbClr val="F8F8F8">
                    <a:alpha val="70000"/>
                  </a:srgbClr>
                </a:solidFill>
                <a:rou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kern="0">
                  <a:solidFill>
                    <a:sysClr val="windowText" lastClr="000000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15" name="Picture 36" descr="cir_lighteffect0"/>
              <p:cNvPicPr>
                <a:picLocks noChangeAspect="1" noChangeArrowheads="1"/>
              </p:cNvPicPr>
              <p:nvPr/>
            </p:nvPicPr>
            <p:blipFill>
              <a:blip r:embed="rId2" cstate="screen">
                <a:lum bright="18000" contrast="-12000"/>
              </a:blip>
              <a:srcRect/>
              <a:stretch>
                <a:fillRect/>
              </a:stretch>
            </p:blipFill>
            <p:spPr bwMode="auto">
              <a:xfrm>
                <a:off x="35" y="0"/>
                <a:ext cx="344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3" name="Text Box 40"/>
            <p:cNvSpPr txBox="1">
              <a:spLocks noChangeArrowheads="1"/>
            </p:cNvSpPr>
            <p:nvPr/>
          </p:nvSpPr>
          <p:spPr bwMode="auto">
            <a:xfrm>
              <a:off x="49212" y="98425"/>
              <a:ext cx="5715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400" b="1" kern="0" dirty="0" smtClean="0">
                  <a:solidFill>
                    <a:srgbClr val="FFFFFF"/>
                  </a:solidFill>
                  <a:cs typeface="Arial" panose="020B0604020202020204" pitchFamily="34" charset="0"/>
                </a:rPr>
                <a:t>1</a:t>
              </a:r>
              <a:endParaRPr lang="en-US" sz="2400" b="1" kern="0" dirty="0" smtClean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6" name="TextBox 31"/>
          <p:cNvSpPr txBox="1">
            <a:spLocks noChangeArrowheads="1"/>
          </p:cNvSpPr>
          <p:nvPr/>
        </p:nvSpPr>
        <p:spPr bwMode="auto">
          <a:xfrm>
            <a:off x="2681605" y="1505585"/>
            <a:ext cx="591947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知识准备情况摸排</a:t>
            </a:r>
            <a:endParaRPr lang="zh-CN" sz="24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7" name="AutoShape 5"/>
          <p:cNvSpPr>
            <a:spLocks noChangeArrowheads="1"/>
          </p:cNvSpPr>
          <p:nvPr/>
        </p:nvSpPr>
        <p:spPr bwMode="auto">
          <a:xfrm>
            <a:off x="1752678" y="2269391"/>
            <a:ext cx="5786437" cy="4746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2D2D2"/>
              </a:gs>
              <a:gs pos="50000">
                <a:srgbClr val="E2E2E2"/>
              </a:gs>
              <a:gs pos="100000">
                <a:srgbClr val="F0F0F0"/>
              </a:gs>
            </a:gsLst>
            <a:lin ang="5400000" scaled="1"/>
          </a:gradFill>
          <a:ln w="12700" cmpd="sng">
            <a:solidFill>
              <a:srgbClr val="DCDCDC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18" name="Group 11"/>
          <p:cNvGrpSpPr/>
          <p:nvPr/>
        </p:nvGrpSpPr>
        <p:grpSpPr bwMode="auto">
          <a:xfrm>
            <a:off x="1966990" y="2178903"/>
            <a:ext cx="660400" cy="657225"/>
            <a:chOff x="0" y="0"/>
            <a:chExt cx="660400" cy="657225"/>
          </a:xfrm>
        </p:grpSpPr>
        <p:grpSp>
          <p:nvGrpSpPr>
            <p:cNvPr id="19" name="Group 12"/>
            <p:cNvGrpSpPr/>
            <p:nvPr/>
          </p:nvGrpSpPr>
          <p:grpSpPr bwMode="auto">
            <a:xfrm>
              <a:off x="0" y="0"/>
              <a:ext cx="660400" cy="657225"/>
              <a:chOff x="0" y="0"/>
              <a:chExt cx="416" cy="414"/>
            </a:xfrm>
          </p:grpSpPr>
          <p:sp>
            <p:nvSpPr>
              <p:cNvPr id="21" name="Oval 3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416" cy="412"/>
              </a:xfrm>
              <a:prstGeom prst="ellipse">
                <a:avLst/>
              </a:prstGeom>
              <a:solidFill>
                <a:srgbClr val="006600"/>
              </a:solidFill>
              <a:ln w="28575" cmpd="sng">
                <a:solidFill>
                  <a:srgbClr val="F8F8F8">
                    <a:alpha val="70000"/>
                  </a:srgbClr>
                </a:solidFill>
                <a:rou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kern="0">
                  <a:solidFill>
                    <a:sysClr val="windowText" lastClr="000000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22" name="Picture 36" descr="cir_lighteffect0"/>
              <p:cNvPicPr>
                <a:picLocks noChangeAspect="1" noChangeArrowheads="1"/>
              </p:cNvPicPr>
              <p:nvPr/>
            </p:nvPicPr>
            <p:blipFill>
              <a:blip r:embed="rId2" cstate="screen">
                <a:lum bright="18000" contrast="-12000"/>
              </a:blip>
              <a:srcRect/>
              <a:stretch>
                <a:fillRect/>
              </a:stretch>
            </p:blipFill>
            <p:spPr bwMode="auto">
              <a:xfrm>
                <a:off x="35" y="0"/>
                <a:ext cx="344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" name="Text Box 40"/>
            <p:cNvSpPr txBox="1">
              <a:spLocks noChangeArrowheads="1"/>
            </p:cNvSpPr>
            <p:nvPr/>
          </p:nvSpPr>
          <p:spPr bwMode="auto">
            <a:xfrm>
              <a:off x="49213" y="98425"/>
              <a:ext cx="5715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400" b="1" kern="0" smtClean="0">
                  <a:solidFill>
                    <a:srgbClr val="FFFFFF"/>
                  </a:solidFill>
                  <a:cs typeface="Arial" panose="020B0604020202020204" pitchFamily="34" charset="0"/>
                </a:rPr>
                <a:t>2</a:t>
              </a:r>
              <a:endParaRPr lang="en-US" sz="2400" b="1" kern="0" smtClean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3" name="TextBox 39"/>
          <p:cNvSpPr txBox="1">
            <a:spLocks noChangeArrowheads="1"/>
          </p:cNvSpPr>
          <p:nvPr/>
        </p:nvSpPr>
        <p:spPr bwMode="auto">
          <a:xfrm>
            <a:off x="2681365" y="2351941"/>
            <a:ext cx="46434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单相交流电的产生学习</a:t>
            </a:r>
            <a:endParaRPr lang="zh-CN" altLang="en-US" sz="2400" b="1" dirty="0" smtClean="0"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4" name="AutoShape 5"/>
          <p:cNvSpPr>
            <a:spLocks noChangeArrowheads="1"/>
          </p:cNvSpPr>
          <p:nvPr/>
        </p:nvSpPr>
        <p:spPr bwMode="auto">
          <a:xfrm>
            <a:off x="1752678" y="3117116"/>
            <a:ext cx="5786437" cy="4746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2D2D2"/>
              </a:gs>
              <a:gs pos="50000">
                <a:srgbClr val="E2E2E2"/>
              </a:gs>
              <a:gs pos="100000">
                <a:srgbClr val="F0F0F0"/>
              </a:gs>
            </a:gsLst>
            <a:lin ang="5400000" scaled="1"/>
          </a:gradFill>
          <a:ln w="12700" cmpd="sng">
            <a:solidFill>
              <a:srgbClr val="DCDCDC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25" name="Group 18"/>
          <p:cNvGrpSpPr/>
          <p:nvPr/>
        </p:nvGrpSpPr>
        <p:grpSpPr bwMode="auto">
          <a:xfrm>
            <a:off x="1966990" y="3025041"/>
            <a:ext cx="660400" cy="657225"/>
            <a:chOff x="0" y="0"/>
            <a:chExt cx="660400" cy="657225"/>
          </a:xfrm>
        </p:grpSpPr>
        <p:grpSp>
          <p:nvGrpSpPr>
            <p:cNvPr id="26" name="Group 19"/>
            <p:cNvGrpSpPr/>
            <p:nvPr/>
          </p:nvGrpSpPr>
          <p:grpSpPr bwMode="auto">
            <a:xfrm>
              <a:off x="0" y="0"/>
              <a:ext cx="660400" cy="657225"/>
              <a:chOff x="0" y="0"/>
              <a:chExt cx="416" cy="414"/>
            </a:xfrm>
          </p:grpSpPr>
          <p:sp>
            <p:nvSpPr>
              <p:cNvPr id="28" name="Oval 3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416" cy="412"/>
              </a:xfrm>
              <a:prstGeom prst="ellipse">
                <a:avLst/>
              </a:prstGeom>
              <a:solidFill>
                <a:srgbClr val="008000"/>
              </a:solidFill>
              <a:ln w="28575" cmpd="sng">
                <a:solidFill>
                  <a:srgbClr val="F8F8F8">
                    <a:alpha val="70000"/>
                  </a:srgbClr>
                </a:solidFill>
                <a:rou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kern="0">
                  <a:solidFill>
                    <a:sysClr val="windowText" lastClr="000000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29" name="Picture 36" descr="cir_lighteffect0"/>
              <p:cNvPicPr>
                <a:picLocks noChangeAspect="1" noChangeArrowheads="1"/>
              </p:cNvPicPr>
              <p:nvPr/>
            </p:nvPicPr>
            <p:blipFill>
              <a:blip r:embed="rId2" cstate="screen">
                <a:lum bright="18000" contrast="-12000"/>
              </a:blip>
              <a:srcRect/>
              <a:stretch>
                <a:fillRect/>
              </a:stretch>
            </p:blipFill>
            <p:spPr bwMode="auto">
              <a:xfrm>
                <a:off x="35" y="0"/>
                <a:ext cx="344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7" name="Text Box 40"/>
            <p:cNvSpPr txBox="1">
              <a:spLocks noChangeArrowheads="1"/>
            </p:cNvSpPr>
            <p:nvPr/>
          </p:nvSpPr>
          <p:spPr bwMode="auto">
            <a:xfrm>
              <a:off x="49213" y="98425"/>
              <a:ext cx="5715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400" b="1" kern="0" smtClean="0">
                  <a:solidFill>
                    <a:srgbClr val="FFFFFF"/>
                  </a:solidFill>
                  <a:cs typeface="Arial" panose="020B0604020202020204" pitchFamily="34" charset="0"/>
                </a:rPr>
                <a:t>3</a:t>
              </a:r>
              <a:endParaRPr lang="en-US" sz="2400" b="1" kern="0" smtClean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1" name="AutoShape 5"/>
          <p:cNvSpPr>
            <a:spLocks noChangeArrowheads="1"/>
          </p:cNvSpPr>
          <p:nvPr/>
        </p:nvSpPr>
        <p:spPr bwMode="auto">
          <a:xfrm>
            <a:off x="1752678" y="3964841"/>
            <a:ext cx="5786437" cy="4730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2D2D2"/>
              </a:gs>
              <a:gs pos="50000">
                <a:srgbClr val="E2E2E2"/>
              </a:gs>
              <a:gs pos="100000">
                <a:srgbClr val="F0F0F0"/>
              </a:gs>
            </a:gsLst>
            <a:lin ang="5400000" scaled="1"/>
          </a:gradFill>
          <a:ln w="12700" cmpd="sng">
            <a:solidFill>
              <a:srgbClr val="DCDCDC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7" name="TextBox 53"/>
          <p:cNvSpPr txBox="1">
            <a:spLocks noChangeArrowheads="1"/>
          </p:cNvSpPr>
          <p:nvPr/>
        </p:nvSpPr>
        <p:spPr bwMode="auto">
          <a:xfrm>
            <a:off x="2681605" y="3162935"/>
            <a:ext cx="56769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拓展与提高</a:t>
            </a:r>
            <a:endParaRPr lang="zh-CN" sz="24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6" name="图片 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8" name="图片 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75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75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  <p:bldP spid="3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sp>
        <p:nvSpPr>
          <p:cNvPr id="13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</a:t>
            </a:r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交流电产生的原理与特点</a:t>
            </a:r>
            <a:endParaRPr lang="zh-CN" altLang="en-US" sz="18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94790" y="1640840"/>
            <a:ext cx="6078855" cy="14452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让我们一起来看看大家答题掌握情况吧！</a:t>
            </a:r>
            <a:endParaRPr lang="zh-CN" altLang="en-US" sz="44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2" name="图片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" name="图片 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sp>
        <p:nvSpPr>
          <p:cNvPr id="13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交流电产生的原理与特点</a:t>
            </a:r>
            <a:endParaRPr lang="zh-CN" altLang="en-US" sz="18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76045" y="1640840"/>
            <a:ext cx="688340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/>
              <a:t>为回答对了的同学鼓掌！</a:t>
            </a:r>
            <a:endParaRPr lang="zh-CN" altLang="en-US" sz="4400"/>
          </a:p>
        </p:txBody>
      </p:sp>
      <p:pic>
        <p:nvPicPr>
          <p:cNvPr id="112" name="图片 111"/>
          <p:cNvPicPr/>
          <p:nvPr/>
        </p:nvPicPr>
        <p:blipFill>
          <a:blip r:embed="rId2"/>
          <a:srcRect t="43778" b="12346"/>
          <a:stretch>
            <a:fillRect/>
          </a:stretch>
        </p:blipFill>
        <p:spPr>
          <a:xfrm>
            <a:off x="1190625" y="2655570"/>
            <a:ext cx="6796405" cy="225679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2" name="图片 1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" name="图片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sp>
        <p:nvSpPr>
          <p:cNvPr id="13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交流电产生的原理与特点</a:t>
            </a:r>
            <a:endParaRPr lang="zh-CN" altLang="en-US" sz="36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3" name="图片 112"/>
          <p:cNvPicPr/>
          <p:nvPr/>
        </p:nvPicPr>
        <p:blipFill>
          <a:blip r:embed="rId2"/>
          <a:srcRect b="51630"/>
          <a:stretch>
            <a:fillRect/>
          </a:stretch>
        </p:blipFill>
        <p:spPr>
          <a:xfrm>
            <a:off x="-20320" y="669290"/>
            <a:ext cx="9164320" cy="4162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866775" y="1915160"/>
            <a:ext cx="548322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单相交流电产生的这些知识你都</a:t>
            </a:r>
            <a:r>
              <a:rPr lang="en-US" altLang="zh-CN" sz="2800" b="1">
                <a:solidFill>
                  <a:schemeClr val="bg1"/>
                </a:solidFill>
              </a:rPr>
              <a:t>get</a:t>
            </a:r>
            <a:r>
              <a:rPr lang="zh-CN" altLang="en-US" sz="2800" b="1">
                <a:solidFill>
                  <a:schemeClr val="bg1"/>
                </a:solidFill>
              </a:rPr>
              <a:t>到了吗？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如果没有</a:t>
            </a:r>
            <a:r>
              <a:rPr lang="en-US" altLang="zh-CN" sz="2800" b="1">
                <a:solidFill>
                  <a:schemeClr val="bg1"/>
                </a:solidFill>
              </a:rPr>
              <a:t>get</a:t>
            </a:r>
            <a:r>
              <a:rPr lang="zh-CN" altLang="en-US" sz="2800" b="1">
                <a:solidFill>
                  <a:schemeClr val="bg1"/>
                </a:solidFill>
              </a:rPr>
              <a:t>到的同学，课后暂留一下，咱们一起</a:t>
            </a:r>
            <a:r>
              <a:rPr lang="en-US" altLang="zh-CN" sz="2800" b="1">
                <a:solidFill>
                  <a:schemeClr val="bg1"/>
                </a:solidFill>
              </a:rPr>
              <a:t>get</a:t>
            </a:r>
            <a:r>
              <a:rPr lang="zh-CN" altLang="en-US" sz="2800" b="1">
                <a:solidFill>
                  <a:schemeClr val="bg1"/>
                </a:solidFill>
              </a:rPr>
              <a:t>下来吧</a:t>
            </a:r>
            <a:r>
              <a:rPr lang="zh-CN" altLang="en-US" sz="2800" b="1">
                <a:solidFill>
                  <a:schemeClr val="bg1"/>
                </a:solidFill>
              </a:rPr>
              <a:t>！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3" name="图片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" name="图片 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0"/>
            <a:ext cx="9144000" cy="513873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35000" y="0"/>
            <a:ext cx="2730500" cy="1092200"/>
          </a:xfrm>
          <a:prstGeom prst="rect">
            <a:avLst/>
          </a:prstGeom>
          <a:solidFill>
            <a:srgbClr val="3780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175592" y="223103"/>
            <a:ext cx="15985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录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1450230" y="1979245"/>
            <a:ext cx="6538070" cy="11802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2D2D2"/>
              </a:gs>
              <a:gs pos="50000">
                <a:srgbClr val="E2E2E2"/>
              </a:gs>
              <a:gs pos="100000">
                <a:srgbClr val="F0F0F0"/>
              </a:gs>
            </a:gsLst>
            <a:lin ang="5400000" scaled="1"/>
          </a:gradFill>
          <a:ln w="12700" cmpd="sng">
            <a:solidFill>
              <a:srgbClr val="DCDCDC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4"/>
          <p:cNvGrpSpPr/>
          <p:nvPr/>
        </p:nvGrpSpPr>
        <p:grpSpPr bwMode="auto">
          <a:xfrm>
            <a:off x="1590303" y="2062813"/>
            <a:ext cx="949698" cy="1014730"/>
            <a:chOff x="0" y="-17662"/>
            <a:chExt cx="660400" cy="705622"/>
          </a:xfrm>
        </p:grpSpPr>
        <p:grpSp>
          <p:nvGrpSpPr>
            <p:cNvPr id="9" name="Group 5"/>
            <p:cNvGrpSpPr/>
            <p:nvPr/>
          </p:nvGrpSpPr>
          <p:grpSpPr bwMode="auto">
            <a:xfrm>
              <a:off x="0" y="0"/>
              <a:ext cx="660400" cy="657225"/>
              <a:chOff x="0" y="0"/>
              <a:chExt cx="416" cy="414"/>
            </a:xfrm>
          </p:grpSpPr>
          <p:sp>
            <p:nvSpPr>
              <p:cNvPr id="11" name="Oval 3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416" cy="412"/>
              </a:xfrm>
              <a:prstGeom prst="ellipse">
                <a:avLst/>
              </a:prstGeom>
              <a:solidFill>
                <a:srgbClr val="003300"/>
              </a:solidFill>
              <a:ln w="28575" cmpd="sng">
                <a:solidFill>
                  <a:srgbClr val="F8F8F8">
                    <a:alpha val="70000"/>
                  </a:srgbClr>
                </a:solidFill>
                <a:rou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3600" kern="0">
                  <a:solidFill>
                    <a:sysClr val="windowText" lastClr="000000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12" name="Picture 36" descr="cir_lighteffect0"/>
              <p:cNvPicPr>
                <a:picLocks noChangeAspect="1" noChangeArrowheads="1"/>
              </p:cNvPicPr>
              <p:nvPr/>
            </p:nvPicPr>
            <p:blipFill>
              <a:blip r:embed="rId2" cstate="screen">
                <a:lum bright="18000" contrast="-12000"/>
              </a:blip>
              <a:srcRect/>
              <a:stretch>
                <a:fillRect/>
              </a:stretch>
            </p:blipFill>
            <p:spPr bwMode="auto">
              <a:xfrm>
                <a:off x="35" y="0"/>
                <a:ext cx="344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0" name="Text Box 40"/>
            <p:cNvSpPr txBox="1">
              <a:spLocks noChangeArrowheads="1"/>
            </p:cNvSpPr>
            <p:nvPr/>
          </p:nvSpPr>
          <p:spPr bwMode="auto">
            <a:xfrm>
              <a:off x="16980" y="-17662"/>
              <a:ext cx="571500" cy="705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6000" b="1" kern="0" dirty="0" smtClean="0">
                  <a:solidFill>
                    <a:srgbClr val="FFFFFF"/>
                  </a:solidFill>
                  <a:cs typeface="Arial" panose="020B0604020202020204" pitchFamily="34" charset="0"/>
                </a:rPr>
                <a:t>3</a:t>
              </a:r>
              <a:endParaRPr lang="en-US" sz="6000" b="1" kern="0" dirty="0" smtClean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3" name="TextBox 31"/>
          <p:cNvSpPr txBox="1">
            <a:spLocks noChangeArrowheads="1"/>
          </p:cNvSpPr>
          <p:nvPr/>
        </p:nvSpPr>
        <p:spPr bwMode="auto">
          <a:xfrm>
            <a:off x="2774315" y="2181225"/>
            <a:ext cx="607187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sz="48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拓展与提高</a:t>
            </a:r>
            <a:endParaRPr lang="zh-CN" sz="48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3" name="图片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" name="图片 1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sp>
        <p:nvSpPr>
          <p:cNvPr id="2" name="TextBox 31"/>
          <p:cNvSpPr txBox="1">
            <a:spLocks noChangeArrowheads="1"/>
          </p:cNvSpPr>
          <p:nvPr/>
        </p:nvSpPr>
        <p:spPr bwMode="auto">
          <a:xfrm>
            <a:off x="0" y="2413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课后拓展迁移思考</a:t>
            </a:r>
            <a:endParaRPr lang="zh-CN" sz="18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79140" y="961390"/>
            <a:ext cx="529590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/>
              <a:t>咱们知道了单相交流电的产生，那工业上用到的三相交流电又是怎么产生的？又有什么特点呢？</a:t>
            </a:r>
            <a:endParaRPr lang="zh-CN" altLang="en-US" sz="3200" b="1"/>
          </a:p>
        </p:txBody>
      </p:sp>
      <p:pic>
        <p:nvPicPr>
          <p:cNvPr id="122" name="图片 121"/>
          <p:cNvPicPr/>
          <p:nvPr/>
        </p:nvPicPr>
        <p:blipFill>
          <a:blip r:embed="rId2"/>
          <a:stretch>
            <a:fillRect/>
          </a:stretch>
        </p:blipFill>
        <p:spPr>
          <a:xfrm>
            <a:off x="203687" y="389255"/>
            <a:ext cx="2992416" cy="51435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4" name="图片 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" name="图片 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6" name="文本框 5"/>
          <p:cNvSpPr txBox="1"/>
          <p:nvPr/>
        </p:nvSpPr>
        <p:spPr>
          <a:xfrm>
            <a:off x="3869055" y="3388360"/>
            <a:ext cx="4957445" cy="70675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2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请大家上网搜索</a:t>
            </a:r>
            <a:r>
              <a:rPr lang="en-US" altLang="zh-CN" sz="2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“</a:t>
            </a:r>
            <a:r>
              <a:rPr lang="zh-CN" altLang="en-US" sz="2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三相交流电产生</a:t>
            </a:r>
            <a:r>
              <a:rPr lang="en-US" altLang="zh-CN" sz="2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”</a:t>
            </a:r>
            <a:r>
              <a:rPr lang="zh-CN" altLang="en-US" sz="2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视频来寻找答案，并通过云平台传送给老师！</a:t>
            </a:r>
            <a:endParaRPr lang="zh-CN" altLang="en-US" sz="20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567514" y="4440854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moban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hangye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jieri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sucai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beijing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tubiao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xiazai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powerpoint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x/word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x/excel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ziliao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kejian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fanwen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shiti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</a:t>
            </a:r>
            <a:r>
              <a:rPr lang="en-US" altLang="zh-CN" sz="100" dirty="0" err="1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jiaoan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  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</a:t>
            </a:r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x/ziti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0"/>
            <a:ext cx="9144000" cy="5138738"/>
          </a:xfrm>
          <a:prstGeom prst="rect">
            <a:avLst/>
          </a:prstGeom>
        </p:spPr>
      </p:pic>
      <p:sp>
        <p:nvSpPr>
          <p:cNvPr id="8" name="圆角矩形 7"/>
          <p:cNvSpPr/>
          <p:nvPr/>
        </p:nvSpPr>
        <p:spPr>
          <a:xfrm>
            <a:off x="2162630" y="1654619"/>
            <a:ext cx="4659085" cy="1226766"/>
          </a:xfrm>
          <a:prstGeom prst="roundRect">
            <a:avLst>
              <a:gd name="adj" fmla="val 50000"/>
            </a:avLst>
          </a:prstGeom>
          <a:solidFill>
            <a:srgbClr val="37800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感谢您的观看  </a:t>
            </a:r>
            <a:r>
              <a:rPr lang="en-US" altLang="zh-CN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THANKS!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2" name="图片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" name="图片 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0"/>
            <a:ext cx="9144000" cy="513873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35000" y="0"/>
            <a:ext cx="2730500" cy="1092200"/>
          </a:xfrm>
          <a:prstGeom prst="rect">
            <a:avLst/>
          </a:prstGeom>
          <a:solidFill>
            <a:srgbClr val="3780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175592" y="223103"/>
            <a:ext cx="15985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录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1461025" y="1979245"/>
            <a:ext cx="6538070" cy="11802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2D2D2"/>
              </a:gs>
              <a:gs pos="50000">
                <a:srgbClr val="E2E2E2"/>
              </a:gs>
              <a:gs pos="100000">
                <a:srgbClr val="F0F0F0"/>
              </a:gs>
            </a:gsLst>
            <a:lin ang="5400000" scaled="1"/>
          </a:gradFill>
          <a:ln w="12700" cmpd="sng">
            <a:solidFill>
              <a:srgbClr val="DCDCDC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4"/>
          <p:cNvGrpSpPr/>
          <p:nvPr/>
        </p:nvGrpSpPr>
        <p:grpSpPr bwMode="auto">
          <a:xfrm>
            <a:off x="1590303" y="2062813"/>
            <a:ext cx="949698" cy="1015663"/>
            <a:chOff x="0" y="-17662"/>
            <a:chExt cx="660400" cy="706271"/>
          </a:xfrm>
        </p:grpSpPr>
        <p:grpSp>
          <p:nvGrpSpPr>
            <p:cNvPr id="9" name="Group 5"/>
            <p:cNvGrpSpPr/>
            <p:nvPr/>
          </p:nvGrpSpPr>
          <p:grpSpPr bwMode="auto">
            <a:xfrm>
              <a:off x="0" y="0"/>
              <a:ext cx="660400" cy="657225"/>
              <a:chOff x="0" y="0"/>
              <a:chExt cx="416" cy="414"/>
            </a:xfrm>
          </p:grpSpPr>
          <p:sp>
            <p:nvSpPr>
              <p:cNvPr id="11" name="Oval 3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416" cy="412"/>
              </a:xfrm>
              <a:prstGeom prst="ellipse">
                <a:avLst/>
              </a:prstGeom>
              <a:solidFill>
                <a:srgbClr val="003300"/>
              </a:solidFill>
              <a:ln w="28575" cmpd="sng">
                <a:solidFill>
                  <a:srgbClr val="F8F8F8">
                    <a:alpha val="70000"/>
                  </a:srgbClr>
                </a:solidFill>
                <a:rou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3600" kern="0">
                  <a:solidFill>
                    <a:sysClr val="windowText" lastClr="000000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12" name="Picture 36" descr="cir_lighteffect0"/>
              <p:cNvPicPr>
                <a:picLocks noChangeAspect="1" noChangeArrowheads="1"/>
              </p:cNvPicPr>
              <p:nvPr/>
            </p:nvPicPr>
            <p:blipFill>
              <a:blip r:embed="rId2" cstate="screen">
                <a:lum bright="18000" contrast="-12000"/>
              </a:blip>
              <a:srcRect/>
              <a:stretch>
                <a:fillRect/>
              </a:stretch>
            </p:blipFill>
            <p:spPr bwMode="auto">
              <a:xfrm>
                <a:off x="35" y="0"/>
                <a:ext cx="344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0" name="Text Box 40"/>
            <p:cNvSpPr txBox="1">
              <a:spLocks noChangeArrowheads="1"/>
            </p:cNvSpPr>
            <p:nvPr/>
          </p:nvSpPr>
          <p:spPr bwMode="auto">
            <a:xfrm>
              <a:off x="16980" y="-17662"/>
              <a:ext cx="571500" cy="706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6000" b="1" kern="0" dirty="0" smtClean="0">
                  <a:solidFill>
                    <a:srgbClr val="FFFFFF"/>
                  </a:solidFill>
                  <a:cs typeface="Arial" panose="020B0604020202020204" pitchFamily="34" charset="0"/>
                </a:rPr>
                <a:t>1</a:t>
              </a:r>
              <a:endParaRPr lang="en-US" sz="6000" b="1" kern="0" dirty="0" smtClean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3" name="TextBox 31"/>
          <p:cNvSpPr txBox="1">
            <a:spLocks noChangeArrowheads="1"/>
          </p:cNvSpPr>
          <p:nvPr/>
        </p:nvSpPr>
        <p:spPr bwMode="auto">
          <a:xfrm>
            <a:off x="2774315" y="2181225"/>
            <a:ext cx="595820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知识准备情况摸排</a:t>
            </a:r>
            <a:endParaRPr lang="zh-CN" altLang="en-US" sz="32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3" name="图片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" name="图片 1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0"/>
            <a:ext cx="9144000" cy="5138738"/>
          </a:xfrm>
          <a:prstGeom prst="rect">
            <a:avLst/>
          </a:prstGeom>
        </p:spPr>
      </p:pic>
      <p:sp>
        <p:nvSpPr>
          <p:cNvPr id="13" name="TextBox 31"/>
          <p:cNvSpPr txBox="1">
            <a:spLocks noChangeArrowheads="1"/>
          </p:cNvSpPr>
          <p:nvPr/>
        </p:nvSpPr>
        <p:spPr bwMode="auto">
          <a:xfrm>
            <a:off x="180975" y="67310"/>
            <a:ext cx="817626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知识准备情况摸排情况统计</a:t>
            </a:r>
            <a:r>
              <a:rPr lang="zh-CN" altLang="en-US" sz="18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（学历案课前准备）</a:t>
            </a:r>
            <a:endParaRPr lang="zh-CN" altLang="en-US" sz="18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16" name="图片 1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" name="图片 16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5" name="文本框 4"/>
          <p:cNvSpPr txBox="1"/>
          <p:nvPr/>
        </p:nvSpPr>
        <p:spPr>
          <a:xfrm>
            <a:off x="629285" y="650875"/>
            <a:ext cx="8272145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/>
              <a:t>一、课前准备 </a:t>
            </a:r>
            <a:endParaRPr lang="zh-CN" altLang="en-US" sz="2800" b="1"/>
          </a:p>
          <a:p>
            <a:r>
              <a:rPr lang="zh-CN" altLang="en-US" sz="2800" b="1"/>
              <a:t>    1、闭合回路的一部分导体在磁场中作切割磁力线运动时，产生的感应电动势为：E=</a:t>
            </a:r>
            <a:r>
              <a:rPr lang="en-US" altLang="zh-CN" sz="2800" b="1" u="sng"/>
              <a:t>               </a:t>
            </a:r>
            <a:r>
              <a:rPr lang="zh-CN" altLang="en-US" sz="2800" b="1"/>
              <a:t>，式中的α角是</a:t>
            </a:r>
            <a:r>
              <a:rPr lang="zh-CN" altLang="en-US" sz="2800" b="1" u="sng"/>
              <a:t> </a:t>
            </a:r>
            <a:r>
              <a:rPr lang="en-US" altLang="zh-CN" sz="2800" b="1" u="sng"/>
              <a:t>             </a:t>
            </a:r>
            <a:r>
              <a:rPr lang="zh-CN" altLang="en-US" sz="2800" b="1" u="sng"/>
              <a:t>   </a:t>
            </a:r>
            <a:r>
              <a:rPr lang="zh-CN" altLang="en-US" sz="2800" b="1"/>
              <a:t>与</a:t>
            </a:r>
            <a:r>
              <a:rPr lang="zh-CN" altLang="en-US" sz="2800" b="1" u="sng"/>
              <a:t> </a:t>
            </a:r>
            <a:r>
              <a:rPr lang="en-US" altLang="zh-CN" sz="2800" b="1" u="sng"/>
              <a:t>                 </a:t>
            </a:r>
            <a:r>
              <a:rPr lang="zh-CN" altLang="en-US" sz="2800" b="1"/>
              <a:t>之间的夹角。</a:t>
            </a:r>
            <a:endParaRPr lang="zh-CN" altLang="en-US" sz="2800" b="1"/>
          </a:p>
          <a:p>
            <a:r>
              <a:rPr lang="zh-CN" altLang="en-US" sz="2800" b="1"/>
              <a:t>   2、运动导体切割磁力线产生最大感应电动势时，导体运动方向与磁力线之间的夹角为（    ）</a:t>
            </a:r>
            <a:endParaRPr lang="zh-CN" altLang="en-US" sz="2800" b="1"/>
          </a:p>
          <a:p>
            <a:r>
              <a:rPr lang="zh-CN" altLang="en-US" sz="2800" b="1"/>
              <a:t>A、0º        B、45º        C、90º	     D、180º</a:t>
            </a:r>
            <a:endParaRPr lang="zh-CN" altLang="en-US" sz="28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0"/>
            <a:ext cx="9144000" cy="5138738"/>
          </a:xfrm>
          <a:prstGeom prst="rect">
            <a:avLst/>
          </a:prstGeom>
        </p:spPr>
      </p:pic>
      <p:sp>
        <p:nvSpPr>
          <p:cNvPr id="13" name="TextBox 31"/>
          <p:cNvSpPr txBox="1">
            <a:spLocks noChangeArrowheads="1"/>
          </p:cNvSpPr>
          <p:nvPr/>
        </p:nvSpPr>
        <p:spPr bwMode="auto">
          <a:xfrm>
            <a:off x="180975" y="67310"/>
            <a:ext cx="595820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知识准备情况摸排情况统计</a:t>
            </a:r>
            <a:endParaRPr lang="zh-CN" altLang="en-US" sz="32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530350" y="1107440"/>
            <a:ext cx="5707380" cy="2935612"/>
            <a:chOff x="2696" y="1744"/>
            <a:chExt cx="8988" cy="4623"/>
          </a:xfrm>
        </p:grpSpPr>
        <p:grpSp>
          <p:nvGrpSpPr>
            <p:cNvPr id="32" name="Group 3"/>
            <p:cNvGrpSpPr/>
            <p:nvPr/>
          </p:nvGrpSpPr>
          <p:grpSpPr bwMode="auto">
            <a:xfrm rot="0">
              <a:off x="2696" y="1744"/>
              <a:ext cx="8988" cy="4623"/>
              <a:chOff x="-396" y="0"/>
              <a:chExt cx="7474030" cy="3155383"/>
            </a:xfrm>
          </p:grpSpPr>
          <p:sp>
            <p:nvSpPr>
              <p:cNvPr id="34" name="直接连接符 31"/>
              <p:cNvSpPr>
                <a:spLocks noChangeShapeType="1"/>
              </p:cNvSpPr>
              <p:nvPr/>
            </p:nvSpPr>
            <p:spPr bwMode="auto">
              <a:xfrm flipV="1">
                <a:off x="858441" y="834625"/>
                <a:ext cx="6121400" cy="1"/>
              </a:xfrm>
              <a:prstGeom prst="line">
                <a:avLst/>
              </a:prstGeom>
              <a:noFill/>
              <a:ln w="9525" cap="flat" cmpd="sng">
                <a:solidFill>
                  <a:srgbClr val="BFBFBF"/>
                </a:solidFill>
                <a:prstDash val="sys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35" name="直接连接符 32"/>
              <p:cNvSpPr>
                <a:spLocks noChangeShapeType="1"/>
              </p:cNvSpPr>
              <p:nvPr/>
            </p:nvSpPr>
            <p:spPr bwMode="auto">
              <a:xfrm flipV="1">
                <a:off x="861314" y="1542540"/>
                <a:ext cx="6121400" cy="1"/>
              </a:xfrm>
              <a:prstGeom prst="line">
                <a:avLst/>
              </a:prstGeom>
              <a:noFill/>
              <a:ln w="9525" cap="flat" cmpd="sng">
                <a:solidFill>
                  <a:srgbClr val="BFBFBF"/>
                </a:solidFill>
                <a:prstDash val="sys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36" name="矩形 33"/>
              <p:cNvSpPr>
                <a:spLocks noChangeArrowheads="1"/>
              </p:cNvSpPr>
              <p:nvPr/>
            </p:nvSpPr>
            <p:spPr bwMode="auto">
              <a:xfrm flipH="1">
                <a:off x="2235659" y="840871"/>
                <a:ext cx="555480" cy="1954753"/>
              </a:xfrm>
              <a:prstGeom prst="rect">
                <a:avLst/>
              </a:prstGeom>
              <a:gradFill rotWithShape="1">
                <a:gsLst>
                  <a:gs pos="0">
                    <a:srgbClr val="A3D202"/>
                  </a:gs>
                  <a:gs pos="100000">
                    <a:srgbClr val="86AA0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395E8A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p>
                <a:pPr algn="ctr"/>
                <a:endParaRPr lang="zh-CN" altLang="zh-CN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39" name="矩形 36"/>
              <p:cNvSpPr>
                <a:spLocks noChangeArrowheads="1"/>
              </p:cNvSpPr>
              <p:nvPr/>
            </p:nvSpPr>
            <p:spPr bwMode="auto">
              <a:xfrm flipH="1">
                <a:off x="3299220" y="835427"/>
                <a:ext cx="526375" cy="1968441"/>
              </a:xfrm>
              <a:prstGeom prst="rect">
                <a:avLst/>
              </a:prstGeom>
              <a:gradFill rotWithShape="1">
                <a:gsLst>
                  <a:gs pos="0">
                    <a:srgbClr val="AE30C3"/>
                  </a:gs>
                  <a:gs pos="100000">
                    <a:srgbClr val="9529A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395E8A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p>
                <a:pPr algn="ctr"/>
                <a:endParaRPr lang="zh-CN" altLang="zh-CN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42" name="矩形 39"/>
              <p:cNvSpPr>
                <a:spLocks noChangeArrowheads="1"/>
              </p:cNvSpPr>
              <p:nvPr/>
            </p:nvSpPr>
            <p:spPr bwMode="auto">
              <a:xfrm flipH="1">
                <a:off x="1207855" y="834729"/>
                <a:ext cx="597058" cy="1968403"/>
              </a:xfrm>
              <a:prstGeom prst="rect">
                <a:avLst/>
              </a:prstGeom>
              <a:gradFill rotWithShape="1">
                <a:gsLst>
                  <a:gs pos="0">
                    <a:srgbClr val="00C0EB"/>
                  </a:gs>
                  <a:gs pos="100000">
                    <a:srgbClr val="00A2C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395E8A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p>
                <a:pPr algn="ctr"/>
                <a:endParaRPr lang="zh-CN" altLang="zh-CN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43" name="直接箭头连接符 40"/>
              <p:cNvSpPr>
                <a:spLocks noChangeShapeType="1"/>
              </p:cNvSpPr>
              <p:nvPr/>
            </p:nvSpPr>
            <p:spPr bwMode="auto">
              <a:xfrm>
                <a:off x="798116" y="2803675"/>
                <a:ext cx="6481763" cy="1"/>
              </a:xfrm>
              <a:prstGeom prst="straightConnector1">
                <a:avLst/>
              </a:prstGeom>
              <a:noFill/>
              <a:ln w="25400" cap="flat" cmpd="sng">
                <a:solidFill>
                  <a:srgbClr val="7F7F7F"/>
                </a:solidFill>
                <a:rou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4" name="直接箭头连接符 41"/>
              <p:cNvSpPr>
                <a:spLocks noChangeShapeType="1"/>
              </p:cNvSpPr>
              <p:nvPr/>
            </p:nvSpPr>
            <p:spPr bwMode="auto">
              <a:xfrm flipV="1">
                <a:off x="798116" y="0"/>
                <a:ext cx="1" cy="2803675"/>
              </a:xfrm>
              <a:prstGeom prst="straightConnector1">
                <a:avLst/>
              </a:prstGeom>
              <a:noFill/>
              <a:ln w="25400" cap="flat" cmpd="sng">
                <a:solidFill>
                  <a:srgbClr val="7F7F7F"/>
                </a:solidFill>
                <a:rou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5" name="TextBox 42"/>
              <p:cNvSpPr>
                <a:spLocks noChangeArrowheads="1"/>
              </p:cNvSpPr>
              <p:nvPr/>
            </p:nvSpPr>
            <p:spPr bwMode="auto">
              <a:xfrm>
                <a:off x="1071481" y="2792211"/>
                <a:ext cx="869808" cy="321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p>
                <a:pPr algn="ctr"/>
                <a:r>
                  <a:rPr lang="zh-CN" altLang="en-US"/>
                  <a:t>第</a:t>
                </a:r>
                <a:r>
                  <a:rPr lang="en-US" altLang="zh-CN"/>
                  <a:t>1</a:t>
                </a:r>
                <a:r>
                  <a:rPr lang="zh-CN" altLang="en-US"/>
                  <a:t>空</a:t>
                </a:r>
                <a:endParaRPr lang="zh-CN" altLang="en-US"/>
              </a:p>
            </p:txBody>
          </p:sp>
          <p:sp>
            <p:nvSpPr>
              <p:cNvPr id="46" name="TextBox 43"/>
              <p:cNvSpPr>
                <a:spLocks noChangeArrowheads="1"/>
              </p:cNvSpPr>
              <p:nvPr/>
            </p:nvSpPr>
            <p:spPr bwMode="auto">
              <a:xfrm>
                <a:off x="2005645" y="2833907"/>
                <a:ext cx="978075" cy="321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p>
                <a:pPr algn="ctr"/>
                <a:r>
                  <a:rPr lang="zh-CN" altLang="en-US" sz="1350">
                    <a:sym typeface="Calibri" panose="020F0502020204030204" pitchFamily="34" charset="0"/>
                  </a:rPr>
                  <a:t>第</a:t>
                </a:r>
                <a:r>
                  <a:rPr lang="en-US" altLang="zh-CN" sz="1350">
                    <a:sym typeface="Calibri" panose="020F0502020204030204" pitchFamily="34" charset="0"/>
                  </a:rPr>
                  <a:t>2</a:t>
                </a:r>
                <a:r>
                  <a:rPr lang="zh-CN" altLang="en-US" sz="1350">
                    <a:sym typeface="Calibri" panose="020F0502020204030204" pitchFamily="34" charset="0"/>
                  </a:rPr>
                  <a:t>空</a:t>
                </a:r>
                <a:endParaRPr lang="zh-CN" altLang="en-US" sz="1350">
                  <a:sym typeface="Calibri" panose="020F0502020204030204" pitchFamily="34" charset="0"/>
                </a:endParaRPr>
              </a:p>
            </p:txBody>
          </p:sp>
          <p:sp>
            <p:nvSpPr>
              <p:cNvPr id="49" name="TextBox 46"/>
              <p:cNvSpPr>
                <a:spLocks noChangeArrowheads="1"/>
              </p:cNvSpPr>
              <p:nvPr/>
            </p:nvSpPr>
            <p:spPr bwMode="auto">
              <a:xfrm>
                <a:off x="3085511" y="2803814"/>
                <a:ext cx="835714" cy="321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p>
                <a:pPr algn="ctr">
                  <a:buClrTx/>
                  <a:buSzTx/>
                  <a:buFontTx/>
                </a:pPr>
                <a:r>
                  <a:rPr lang="zh-CN" altLang="en-US" sz="1350">
                    <a:sym typeface="Calibri" panose="020F0502020204030204" pitchFamily="34" charset="0"/>
                  </a:rPr>
                  <a:t>第</a:t>
                </a:r>
                <a:r>
                  <a:rPr lang="en-US" altLang="zh-CN" sz="1350">
                    <a:sym typeface="Calibri" panose="020F0502020204030204" pitchFamily="34" charset="0"/>
                  </a:rPr>
                  <a:t>3</a:t>
                </a:r>
                <a:r>
                  <a:rPr lang="zh-CN" altLang="en-US" sz="1350">
                    <a:sym typeface="Calibri" panose="020F0502020204030204" pitchFamily="34" charset="0"/>
                  </a:rPr>
                  <a:t>空</a:t>
                </a:r>
                <a:endParaRPr lang="zh-CN" altLang="en-US" sz="1350">
                  <a:sym typeface="Calibri" panose="020F0502020204030204" pitchFamily="34" charset="0"/>
                </a:endParaRPr>
              </a:p>
            </p:txBody>
          </p:sp>
          <p:sp>
            <p:nvSpPr>
              <p:cNvPr id="51" name="TextBox 48"/>
              <p:cNvSpPr>
                <a:spLocks noChangeArrowheads="1"/>
              </p:cNvSpPr>
              <p:nvPr/>
            </p:nvSpPr>
            <p:spPr bwMode="auto">
              <a:xfrm>
                <a:off x="-396" y="690962"/>
                <a:ext cx="735012" cy="362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p>
                <a:pPr algn="ctr"/>
                <a:r>
                  <a:rPr lang="en-US" sz="1600">
                    <a:solidFill>
                      <a:srgbClr val="3F3F3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Calibri" panose="020F0502020204030204" pitchFamily="34" charset="0"/>
                  </a:rPr>
                  <a:t>100</a:t>
                </a:r>
                <a:endParaRPr lang="zh-CN" altLang="en-US"/>
              </a:p>
            </p:txBody>
          </p:sp>
          <p:sp>
            <p:nvSpPr>
              <p:cNvPr id="52" name="TextBox 49"/>
              <p:cNvSpPr>
                <a:spLocks noChangeArrowheads="1"/>
              </p:cNvSpPr>
              <p:nvPr/>
            </p:nvSpPr>
            <p:spPr bwMode="auto">
              <a:xfrm>
                <a:off x="859335" y="0"/>
                <a:ext cx="1965431" cy="362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p>
                <a:pPr algn="ctr"/>
                <a:r>
                  <a:rPr lang="zh-CN" altLang="en-US" sz="1600">
                    <a:latin typeface="Calibri" panose="020F0502020204030204" pitchFamily="34" charset="0"/>
                    <a:sym typeface="Calibri" panose="020F0502020204030204" pitchFamily="34" charset="0"/>
                  </a:rPr>
                  <a:t>百分比（</a:t>
                </a:r>
                <a:r>
                  <a:rPr lang="en-US" altLang="zh-CN" sz="1600">
                    <a:latin typeface="Calibri" panose="020F0502020204030204" pitchFamily="34" charset="0"/>
                    <a:sym typeface="Calibri" panose="020F0502020204030204" pitchFamily="34" charset="0"/>
                  </a:rPr>
                  <a:t>100%</a:t>
                </a:r>
                <a:r>
                  <a:rPr lang="zh-CN" altLang="en-US" sz="1600">
                    <a:latin typeface="Calibri" panose="020F0502020204030204" pitchFamily="34" charset="0"/>
                    <a:sym typeface="Calibri" panose="020F0502020204030204" pitchFamily="34" charset="0"/>
                  </a:rPr>
                  <a:t>）</a:t>
                </a:r>
                <a:endParaRPr lang="zh-CN" altLang="en-US" sz="1600">
                  <a:latin typeface="Calibri" panose="020F0502020204030204" pitchFamily="34" charset="0"/>
                  <a:sym typeface="Calibri" panose="020F0502020204030204" pitchFamily="34" charset="0"/>
                </a:endParaRPr>
              </a:p>
            </p:txBody>
          </p:sp>
          <p:sp>
            <p:nvSpPr>
              <p:cNvPr id="54" name="TextBox 51"/>
              <p:cNvSpPr>
                <a:spLocks noChangeArrowheads="1"/>
              </p:cNvSpPr>
              <p:nvPr/>
            </p:nvSpPr>
            <p:spPr bwMode="auto">
              <a:xfrm>
                <a:off x="6739360" y="2452264"/>
                <a:ext cx="734274" cy="3214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p>
                <a:pPr algn="ctr"/>
                <a:r>
                  <a:rPr lang="zh-CN" altLang="en-US"/>
                  <a:t>题号</a:t>
                </a:r>
                <a:endParaRPr lang="zh-CN" altLang="en-US"/>
              </a:p>
            </p:txBody>
          </p:sp>
        </p:grpSp>
        <p:sp>
          <p:nvSpPr>
            <p:cNvPr id="2" name="矩形 36"/>
            <p:cNvSpPr>
              <a:spLocks noChangeArrowheads="1"/>
            </p:cNvSpPr>
            <p:nvPr/>
          </p:nvSpPr>
          <p:spPr bwMode="auto">
            <a:xfrm flipH="1">
              <a:off x="8054" y="2944"/>
              <a:ext cx="709" cy="290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3" name="TextBox 46"/>
            <p:cNvSpPr>
              <a:spLocks noChangeArrowheads="1"/>
            </p:cNvSpPr>
            <p:nvPr/>
          </p:nvSpPr>
          <p:spPr bwMode="auto">
            <a:xfrm>
              <a:off x="7906" y="5864"/>
              <a:ext cx="1005" cy="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p>
              <a:pPr algn="ctr">
                <a:buClrTx/>
                <a:buSzTx/>
                <a:buFontTx/>
              </a:pPr>
              <a:r>
                <a:rPr lang="zh-CN" altLang="en-US" sz="1350">
                  <a:sym typeface="Calibri" panose="020F0502020204030204" pitchFamily="34" charset="0"/>
                </a:rPr>
                <a:t>第</a:t>
              </a:r>
              <a:r>
                <a:rPr lang="en-US" altLang="zh-CN" sz="1350">
                  <a:sym typeface="Calibri" panose="020F0502020204030204" pitchFamily="34" charset="0"/>
                </a:rPr>
                <a:t>2</a:t>
              </a:r>
              <a:r>
                <a:rPr lang="zh-CN" altLang="en-US" sz="1350">
                  <a:sym typeface="Calibri" panose="020F0502020204030204" pitchFamily="34" charset="0"/>
                </a:rPr>
                <a:t>题</a:t>
              </a:r>
              <a:endParaRPr lang="zh-CN" altLang="en-US" sz="1350">
                <a:sym typeface="Calibri" panose="020F0502020204030204" pitchFamily="34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16" name="图片 1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" name="图片 16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0"/>
            <a:ext cx="9144000" cy="513873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35000" y="0"/>
            <a:ext cx="2730500" cy="1092200"/>
          </a:xfrm>
          <a:prstGeom prst="rect">
            <a:avLst/>
          </a:prstGeom>
          <a:solidFill>
            <a:srgbClr val="3780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175592" y="223103"/>
            <a:ext cx="15985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录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1450230" y="1979245"/>
            <a:ext cx="6538070" cy="11802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2D2D2"/>
              </a:gs>
              <a:gs pos="50000">
                <a:srgbClr val="E2E2E2"/>
              </a:gs>
              <a:gs pos="100000">
                <a:srgbClr val="F0F0F0"/>
              </a:gs>
            </a:gsLst>
            <a:lin ang="5400000" scaled="1"/>
          </a:gradFill>
          <a:ln w="12700" cmpd="sng">
            <a:solidFill>
              <a:srgbClr val="DCDCDC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4"/>
          <p:cNvGrpSpPr/>
          <p:nvPr/>
        </p:nvGrpSpPr>
        <p:grpSpPr bwMode="auto">
          <a:xfrm>
            <a:off x="1590303" y="2062813"/>
            <a:ext cx="949698" cy="1015663"/>
            <a:chOff x="0" y="-17662"/>
            <a:chExt cx="660400" cy="706271"/>
          </a:xfrm>
        </p:grpSpPr>
        <p:grpSp>
          <p:nvGrpSpPr>
            <p:cNvPr id="9" name="Group 5"/>
            <p:cNvGrpSpPr/>
            <p:nvPr/>
          </p:nvGrpSpPr>
          <p:grpSpPr bwMode="auto">
            <a:xfrm>
              <a:off x="0" y="0"/>
              <a:ext cx="660400" cy="657225"/>
              <a:chOff x="0" y="0"/>
              <a:chExt cx="416" cy="414"/>
            </a:xfrm>
          </p:grpSpPr>
          <p:sp>
            <p:nvSpPr>
              <p:cNvPr id="11" name="Oval 3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416" cy="412"/>
              </a:xfrm>
              <a:prstGeom prst="ellipse">
                <a:avLst/>
              </a:prstGeom>
              <a:solidFill>
                <a:srgbClr val="003300"/>
              </a:solidFill>
              <a:ln w="28575" cmpd="sng">
                <a:solidFill>
                  <a:srgbClr val="F8F8F8">
                    <a:alpha val="70000"/>
                  </a:srgbClr>
                </a:solidFill>
                <a:rou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3600" kern="0">
                  <a:solidFill>
                    <a:sysClr val="windowText" lastClr="000000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12" name="Picture 36" descr="cir_lighteffect0"/>
              <p:cNvPicPr>
                <a:picLocks noChangeAspect="1" noChangeArrowheads="1"/>
              </p:cNvPicPr>
              <p:nvPr/>
            </p:nvPicPr>
            <p:blipFill>
              <a:blip r:embed="rId2" cstate="screen">
                <a:lum bright="18000" contrast="-12000"/>
              </a:blip>
              <a:srcRect/>
              <a:stretch>
                <a:fillRect/>
              </a:stretch>
            </p:blipFill>
            <p:spPr bwMode="auto">
              <a:xfrm>
                <a:off x="35" y="0"/>
                <a:ext cx="344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0" name="Text Box 40"/>
            <p:cNvSpPr txBox="1">
              <a:spLocks noChangeArrowheads="1"/>
            </p:cNvSpPr>
            <p:nvPr/>
          </p:nvSpPr>
          <p:spPr bwMode="auto">
            <a:xfrm>
              <a:off x="16980" y="-17662"/>
              <a:ext cx="571500" cy="706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6000" b="1" kern="0" dirty="0" smtClean="0">
                  <a:solidFill>
                    <a:srgbClr val="FFFFFF"/>
                  </a:solidFill>
                  <a:cs typeface="Arial" panose="020B0604020202020204" pitchFamily="34" charset="0"/>
                </a:rPr>
                <a:t>2</a:t>
              </a:r>
              <a:endParaRPr lang="en-US" sz="6000" b="1" kern="0" dirty="0" smtClean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3" name="TextBox 31"/>
          <p:cNvSpPr txBox="1">
            <a:spLocks noChangeArrowheads="1"/>
          </p:cNvSpPr>
          <p:nvPr/>
        </p:nvSpPr>
        <p:spPr bwMode="auto">
          <a:xfrm>
            <a:off x="2774107" y="2180976"/>
            <a:ext cx="507682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</a:pPr>
            <a:r>
              <a:rPr lang="zh-CN" altLang="en-US" sz="32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单相交流电的产生学习</a:t>
            </a:r>
            <a:endParaRPr lang="zh-CN" altLang="en-US" sz="32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3" name="图片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" name="图片 1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sp>
        <p:nvSpPr>
          <p:cNvPr id="13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</a:pPr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单相交流电的产生学习</a:t>
            </a:r>
            <a:r>
              <a:rPr lang="zh-CN" altLang="en-US" sz="20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（学历案任务一）</a:t>
            </a:r>
            <a:endParaRPr lang="zh-CN" altLang="en-US" sz="20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2" name="图片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" name="图片 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101" name="图片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6245860" y="1565275"/>
            <a:ext cx="2286000" cy="228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407670" y="1297305"/>
            <a:ext cx="511619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/>
              <a:t>1.今年夏天，全球气温均有较大提升，全球很多国家都出现了长时间或较长时间的停电，而我们国家却没有？大家知道为什么吗？（思考、讨论并由组长回答）</a:t>
            </a:r>
            <a:endParaRPr lang="zh-CN" altLang="en-US" sz="2800" b="1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l="52094" t="19852" r="12133" b="72135"/>
          <a:stretch>
            <a:fillRect/>
          </a:stretch>
        </p:blipFill>
        <p:spPr>
          <a:xfrm flipH="1">
            <a:off x="-20320" y="-13970"/>
            <a:ext cx="5426710" cy="683260"/>
          </a:xfrm>
          <a:prstGeom prst="rect">
            <a:avLst/>
          </a:prstGeom>
        </p:spPr>
      </p:pic>
      <p:sp>
        <p:nvSpPr>
          <p:cNvPr id="13" name="TextBox 31"/>
          <p:cNvSpPr txBox="1">
            <a:spLocks noChangeArrowheads="1"/>
          </p:cNvSpPr>
          <p:nvPr/>
        </p:nvSpPr>
        <p:spPr bwMode="auto">
          <a:xfrm>
            <a:off x="257810" y="-13970"/>
            <a:ext cx="8661400" cy="9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  <a:buFontTx/>
            </a:pPr>
            <a:r>
              <a:rPr lang="zh-CN" altLang="en-US" sz="36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单相交流电的产生学习</a:t>
            </a:r>
            <a:r>
              <a:rPr lang="zh-CN" altLang="en-US" sz="2000" b="1" dirty="0" smtClean="0">
                <a:solidFill>
                  <a:srgbClr val="37800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（学历案任务一）</a:t>
            </a:r>
            <a:endParaRPr lang="zh-CN" altLang="en-US" sz="20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 eaLnBrk="1" hangingPunct="1">
              <a:buClrTx/>
              <a:buSzTx/>
              <a:buFontTx/>
            </a:pPr>
            <a:endParaRPr lang="zh-CN" altLang="en-US" sz="2000" b="1" dirty="0" smtClean="0">
              <a:solidFill>
                <a:srgbClr val="37800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0" y="4368165"/>
            <a:ext cx="9144000" cy="840740"/>
            <a:chOff x="0" y="6879"/>
            <a:chExt cx="14400" cy="1324"/>
          </a:xfrm>
        </p:grpSpPr>
        <p:pic>
          <p:nvPicPr>
            <p:cNvPr id="2" name="图片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698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" name="图片 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2914" y="6879"/>
              <a:ext cx="1486" cy="121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4" name="文本框 3"/>
          <p:cNvSpPr txBox="1"/>
          <p:nvPr/>
        </p:nvSpPr>
        <p:spPr>
          <a:xfrm>
            <a:off x="3803015" y="1229360"/>
            <a:ext cx="511619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/>
              <a:t>2.我国交流电获得的途径有哪些？猜一猜我国交流电获得途径在世界各国中的地位？（可借助阅读材料思考、讨论并由组长回答）</a:t>
            </a:r>
            <a:endParaRPr lang="zh-CN" altLang="en-US" sz="2800" b="1"/>
          </a:p>
        </p:txBody>
      </p:sp>
      <p:pic>
        <p:nvPicPr>
          <p:cNvPr id="102" name="图片 101"/>
          <p:cNvPicPr/>
          <p:nvPr/>
        </p:nvPicPr>
        <p:blipFill>
          <a:blip r:embed="rId3"/>
          <a:stretch>
            <a:fillRect/>
          </a:stretch>
        </p:blipFill>
        <p:spPr>
          <a:xfrm>
            <a:off x="592455" y="1571625"/>
            <a:ext cx="2109470" cy="220408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ags/tag1.xml><?xml version="1.0" encoding="utf-8"?>
<p:tagLst xmlns:p="http://schemas.openxmlformats.org/presentationml/2006/main">
  <p:tag name="TIMING" val="|0.4"/>
</p:tagLst>
</file>

<file path=ppt/tags/tag10.xml><?xml version="1.0" encoding="utf-8"?>
<p:tagLst xmlns:p="http://schemas.openxmlformats.org/presentationml/2006/main">
  <p:tag name="TIMING" val="|0.4"/>
</p:tagLst>
</file>

<file path=ppt/tags/tag100.xml><?xml version="1.0" encoding="utf-8"?>
<p:tagLst xmlns:p="http://schemas.openxmlformats.org/presentationml/2006/main">
  <p:tag name="RAINPROBLEM" val="MultipleChoice"/>
  <p:tag name="PROBLEMSCORE" val="1.0"/>
</p:tagLst>
</file>

<file path=ppt/tags/tag101.xml><?xml version="1.0" encoding="utf-8"?>
<p:tagLst xmlns:p="http://schemas.openxmlformats.org/presentationml/2006/main">
  <p:tag name="RAINPROBLEM" val="ProblemBody"/>
</p:tagLst>
</file>

<file path=ppt/tags/tag102.xml><?xml version="1.0" encoding="utf-8"?>
<p:tagLst xmlns:p="http://schemas.openxmlformats.org/presentationml/2006/main">
  <p:tag name="RAINPROBLEM" val="ProblemItem"/>
</p:tagLst>
</file>

<file path=ppt/tags/tag103.xml><?xml version="1.0" encoding="utf-8"?>
<p:tagLst xmlns:p="http://schemas.openxmlformats.org/presentationml/2006/main">
  <p:tag name="RAINPROBLEM" val="ProblemItem"/>
</p:tagLst>
</file>

<file path=ppt/tags/tag104.xml><?xml version="1.0" encoding="utf-8"?>
<p:tagLst xmlns:p="http://schemas.openxmlformats.org/presentationml/2006/main">
  <p:tag name="RAINPROBLEM" val="ProblemItem"/>
</p:tagLst>
</file>

<file path=ppt/tags/tag105.xml><?xml version="1.0" encoding="utf-8"?>
<p:tagLst xmlns:p="http://schemas.openxmlformats.org/presentationml/2006/main">
  <p:tag name="RAINPROBLEM" val="ProblemItem"/>
</p:tagLst>
</file>

<file path=ppt/tags/tag106.xml><?xml version="1.0" encoding="utf-8"?>
<p:tagLst xmlns:p="http://schemas.openxmlformats.org/presentationml/2006/main">
  <p:tag name="RAINPROBLEM" val="ProblemBullet"/>
  <p:tag name="RAINPROBLEMTYPE" val="MultipleChoice"/>
  <p:tag name="RAINBULLET" val="Correct"/>
</p:tagLst>
</file>

<file path=ppt/tags/tag107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108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109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11.xml><?xml version="1.0" encoding="utf-8"?>
<p:tagLst xmlns:p="http://schemas.openxmlformats.org/presentationml/2006/main">
  <p:tag name="TIMING" val="|0.4"/>
</p:tagLst>
</file>

<file path=ppt/tags/tag110.xml><?xml version="1.0" encoding="utf-8"?>
<p:tagLst xmlns:p="http://schemas.openxmlformats.org/presentationml/2006/main">
  <p:tag name="RAINPROBLEM" val="ProblemSubmit"/>
  <p:tag name="RAINPROBLEMTYPE" val="MultipleChoice"/>
</p:tagLst>
</file>

<file path=ppt/tags/tag111.xml><?xml version="1.0" encoding="utf-8"?>
<p:tagLst xmlns:p="http://schemas.openxmlformats.org/presentationml/2006/main">
  <p:tag name="RAINPROBLEMTYPE" val="ProblemTypeMarker"/>
</p:tagLst>
</file>

<file path=ppt/tags/tag112.xml><?xml version="1.0" encoding="utf-8"?>
<p:tagLst xmlns:p="http://schemas.openxmlformats.org/presentationml/2006/main">
  <p:tag name="RAINPROBLEMTYPE" val="ProblemTypeMarker"/>
</p:tagLst>
</file>

<file path=ppt/tags/tag113.xml><?xml version="1.0" encoding="utf-8"?>
<p:tagLst xmlns:p="http://schemas.openxmlformats.org/presentationml/2006/main">
  <p:tag name="RAINPROBLEMTYPE" val="ProblemTypeMarker"/>
</p:tagLst>
</file>

<file path=ppt/tags/tag114.xml><?xml version="1.0" encoding="utf-8"?>
<p:tagLst xmlns:p="http://schemas.openxmlformats.org/presentationml/2006/main">
  <p:tag name="RAINPROBLEMTYPE" val="ProblemTypeMarker"/>
</p:tagLst>
</file>

<file path=ppt/tags/tag115.xml><?xml version="1.0" encoding="utf-8"?>
<p:tagLst xmlns:p="http://schemas.openxmlformats.org/presentationml/2006/main">
  <p:tag name="RAINPROBLEMTYPE" val="ProblemTypeMarker"/>
</p:tagLst>
</file>

<file path=ppt/tags/tag116.xml><?xml version="1.0" encoding="utf-8"?>
<p:tagLst xmlns:p="http://schemas.openxmlformats.org/presentationml/2006/main">
  <p:tag name="RAINPROBLEM" val="ProblemSetting"/>
  <p:tag name="RAINPROBLEMTYPE" val="MultipleChoice"/>
</p:tagLst>
</file>

<file path=ppt/tags/tag117.xml><?xml version="1.0" encoding="utf-8"?>
<p:tagLst xmlns:p="http://schemas.openxmlformats.org/presentationml/2006/main">
  <p:tag name="RAINPROBLEM" val="MultipleChoice"/>
  <p:tag name="PROBLEMSCORE" val="1.0"/>
</p:tagLst>
</file>

<file path=ppt/tags/tag118.xml><?xml version="1.0" encoding="utf-8"?>
<p:tagLst xmlns:p="http://schemas.openxmlformats.org/presentationml/2006/main">
  <p:tag name="TIMING" val="|0.4"/>
</p:tagLst>
</file>

<file path=ppt/tags/tag119.xml><?xml version="1.0" encoding="utf-8"?>
<p:tagLst xmlns:p="http://schemas.openxmlformats.org/presentationml/2006/main">
  <p:tag name="TIMING" val="|0.4"/>
</p:tagLst>
</file>

<file path=ppt/tags/tag12.xml><?xml version="1.0" encoding="utf-8"?>
<p:tagLst xmlns:p="http://schemas.openxmlformats.org/presentationml/2006/main">
  <p:tag name="TIMING" val="|0.4"/>
</p:tagLst>
</file>

<file path=ppt/tags/tag120.xml><?xml version="1.0" encoding="utf-8"?>
<p:tagLst xmlns:p="http://schemas.openxmlformats.org/presentationml/2006/main">
  <p:tag name="TIMING" val="|0.4"/>
</p:tagLst>
</file>

<file path=ppt/tags/tag121.xml><?xml version="1.0" encoding="utf-8"?>
<p:tagLst xmlns:p="http://schemas.openxmlformats.org/presentationml/2006/main">
  <p:tag name="TIMING" val="|0.4"/>
</p:tagLst>
</file>

<file path=ppt/tags/tag122.xml><?xml version="1.0" encoding="utf-8"?>
<p:tagLst xmlns:p="http://schemas.openxmlformats.org/presentationml/2006/main">
  <p:tag name="TIMING" val="|0.2"/>
</p:tagLst>
</file>

<file path=ppt/tags/tag123.xml><?xml version="1.0" encoding="utf-8"?>
<p:tagLst xmlns:p="http://schemas.openxmlformats.org/presentationml/2006/main">
  <p:tag name="COMMONDATA" val="eyJoZGlkIjoiNWFlNzFhOTBlOTA5MmZjZDc2MWJhMjhhNGZkZjk2MTgifQ=="/>
  <p:tag name="KSO_WPP_MARK_KEY" val="14e49eed-d676-46c2-bd3a-d4eaa15c85d9"/>
</p:tagLst>
</file>

<file path=ppt/tags/tag13.xml><?xml version="1.0" encoding="utf-8"?>
<p:tagLst xmlns:p="http://schemas.openxmlformats.org/presentationml/2006/main">
  <p:tag name="RAINPROBLEM" val="ProblemBody"/>
</p:tagLst>
</file>

<file path=ppt/tags/tag14.xml><?xml version="1.0" encoding="utf-8"?>
<p:tagLst xmlns:p="http://schemas.openxmlformats.org/presentationml/2006/main">
  <p:tag name="RAINPROBLEM" val="ProblemItem"/>
</p:tagLst>
</file>

<file path=ppt/tags/tag15.xml><?xml version="1.0" encoding="utf-8"?>
<p:tagLst xmlns:p="http://schemas.openxmlformats.org/presentationml/2006/main">
  <p:tag name="RAINPROBLEM" val="ProblemItem"/>
</p:tagLst>
</file>

<file path=ppt/tags/tag16.xml><?xml version="1.0" encoding="utf-8"?>
<p:tagLst xmlns:p="http://schemas.openxmlformats.org/presentationml/2006/main">
  <p:tag name="RAINPROBLEM" val="ProblemItem"/>
</p:tagLst>
</file>

<file path=ppt/tags/tag17.xml><?xml version="1.0" encoding="utf-8"?>
<p:tagLst xmlns:p="http://schemas.openxmlformats.org/presentationml/2006/main">
  <p:tag name="RAINPROBLEM" val="ProblemItem"/>
</p:tagLst>
</file>

<file path=ppt/tags/tag18.xml><?xml version="1.0" encoding="utf-8"?>
<p:tagLst xmlns:p="http://schemas.openxmlformats.org/presentationml/2006/main">
  <p:tag name="RAINPROBLEM" val="ProblemBullet"/>
  <p:tag name="RAINPROBLEMTYPE" val="MultipleChoice"/>
  <p:tag name="RAINBULLET" val="Correct"/>
</p:tagLst>
</file>

<file path=ppt/tags/tag19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2.xml><?xml version="1.0" encoding="utf-8"?>
<p:tagLst xmlns:p="http://schemas.openxmlformats.org/presentationml/2006/main">
  <p:tag name="TIMING" val="|0.4"/>
</p:tagLst>
</file>

<file path=ppt/tags/tag20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21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22.xml><?xml version="1.0" encoding="utf-8"?>
<p:tagLst xmlns:p="http://schemas.openxmlformats.org/presentationml/2006/main">
  <p:tag name="RAINPROBLEM" val="ProblemSubmit"/>
  <p:tag name="RAINPROBLEMTYPE" val="MultipleChoice"/>
</p:tagLst>
</file>

<file path=ppt/tags/tag23.xml><?xml version="1.0" encoding="utf-8"?>
<p:tagLst xmlns:p="http://schemas.openxmlformats.org/presentationml/2006/main">
  <p:tag name="RAINPROBLEMTYPE" val="ProblemTypeMarker"/>
</p:tagLst>
</file>

<file path=ppt/tags/tag24.xml><?xml version="1.0" encoding="utf-8"?>
<p:tagLst xmlns:p="http://schemas.openxmlformats.org/presentationml/2006/main">
  <p:tag name="RAINPROBLEMTYPE" val="ProblemTypeMarker"/>
</p:tagLst>
</file>

<file path=ppt/tags/tag25.xml><?xml version="1.0" encoding="utf-8"?>
<p:tagLst xmlns:p="http://schemas.openxmlformats.org/presentationml/2006/main">
  <p:tag name="RAINPROBLEMTYPE" val="ProblemTypeMarker"/>
</p:tagLst>
</file>

<file path=ppt/tags/tag26.xml><?xml version="1.0" encoding="utf-8"?>
<p:tagLst xmlns:p="http://schemas.openxmlformats.org/presentationml/2006/main">
  <p:tag name="RAINPROBLEMTYPE" val="ProblemTypeMarker"/>
</p:tagLst>
</file>

<file path=ppt/tags/tag27.xml><?xml version="1.0" encoding="utf-8"?>
<p:tagLst xmlns:p="http://schemas.openxmlformats.org/presentationml/2006/main">
  <p:tag name="RAINPROBLEMTYPE" val="ProblemTypeMarker"/>
</p:tagLst>
</file>

<file path=ppt/tags/tag28.xml><?xml version="1.0" encoding="utf-8"?>
<p:tagLst xmlns:p="http://schemas.openxmlformats.org/presentationml/2006/main">
  <p:tag name="RAINPROBLEM" val="ProblemSetting"/>
  <p:tag name="RAINPROBLEMTYPE" val="MultipleChoice"/>
</p:tagLst>
</file>

<file path=ppt/tags/tag29.xml><?xml version="1.0" encoding="utf-8"?>
<p:tagLst xmlns:p="http://schemas.openxmlformats.org/presentationml/2006/main">
  <p:tag name="RAINPROBLEM" val="MultipleChoice"/>
  <p:tag name="PROBLEMSCORE" val="3.0"/>
</p:tagLst>
</file>

<file path=ppt/tags/tag3.xml><?xml version="1.0" encoding="utf-8"?>
<p:tagLst xmlns:p="http://schemas.openxmlformats.org/presentationml/2006/main">
  <p:tag name="TIMING" val="|0.4"/>
</p:tagLst>
</file>

<file path=ppt/tags/tag30.xml><?xml version="1.0" encoding="utf-8"?>
<p:tagLst xmlns:p="http://schemas.openxmlformats.org/presentationml/2006/main">
  <p:tag name="RAINPROBLEM" val="ProblemBody"/>
</p:tagLst>
</file>

<file path=ppt/tags/tag31.xml><?xml version="1.0" encoding="utf-8"?>
<p:tagLst xmlns:p="http://schemas.openxmlformats.org/presentationml/2006/main">
  <p:tag name="RAINPROBLEM" val="ProblemItem"/>
</p:tagLst>
</file>

<file path=ppt/tags/tag32.xml><?xml version="1.0" encoding="utf-8"?>
<p:tagLst xmlns:p="http://schemas.openxmlformats.org/presentationml/2006/main">
  <p:tag name="RAINPROBLEM" val="ProblemItem"/>
</p:tagLst>
</file>

<file path=ppt/tags/tag33.xml><?xml version="1.0" encoding="utf-8"?>
<p:tagLst xmlns:p="http://schemas.openxmlformats.org/presentationml/2006/main">
  <p:tag name="RAINPROBLEM" val="ProblemItem"/>
</p:tagLst>
</file>

<file path=ppt/tags/tag34.xml><?xml version="1.0" encoding="utf-8"?>
<p:tagLst xmlns:p="http://schemas.openxmlformats.org/presentationml/2006/main">
  <p:tag name="RAINPROBLEM" val="ProblemItem"/>
</p:tagLst>
</file>

<file path=ppt/tags/tag35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36.xml><?xml version="1.0" encoding="utf-8"?>
<p:tagLst xmlns:p="http://schemas.openxmlformats.org/presentationml/2006/main">
  <p:tag name="RAINPROBLEM" val="ProblemBullet"/>
  <p:tag name="RAINPROBLEMTYPE" val="MultipleChoice"/>
  <p:tag name="RAINBULLET" val="Correct"/>
</p:tagLst>
</file>

<file path=ppt/tags/tag37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38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39.xml><?xml version="1.0" encoding="utf-8"?>
<p:tagLst xmlns:p="http://schemas.openxmlformats.org/presentationml/2006/main">
  <p:tag name="RAINPROBLEM" val="ProblemSubmit"/>
  <p:tag name="RAINPROBLEMTYPE" val="MultipleChoice"/>
</p:tagLst>
</file>

<file path=ppt/tags/tag4.xml><?xml version="1.0" encoding="utf-8"?>
<p:tagLst xmlns:p="http://schemas.openxmlformats.org/presentationml/2006/main">
  <p:tag name="TIMING" val="|0.4"/>
</p:tagLst>
</file>

<file path=ppt/tags/tag40.xml><?xml version="1.0" encoding="utf-8"?>
<p:tagLst xmlns:p="http://schemas.openxmlformats.org/presentationml/2006/main">
  <p:tag name="RAINPROBLEMTYPE" val="ProblemTypeMarker"/>
</p:tagLst>
</file>

<file path=ppt/tags/tag41.xml><?xml version="1.0" encoding="utf-8"?>
<p:tagLst xmlns:p="http://schemas.openxmlformats.org/presentationml/2006/main">
  <p:tag name="RAINPROBLEMTYPE" val="ProblemTypeMarker"/>
</p:tagLst>
</file>

<file path=ppt/tags/tag42.xml><?xml version="1.0" encoding="utf-8"?>
<p:tagLst xmlns:p="http://schemas.openxmlformats.org/presentationml/2006/main">
  <p:tag name="RAINPROBLEMTYPE" val="ProblemTypeMarker"/>
</p:tagLst>
</file>

<file path=ppt/tags/tag43.xml><?xml version="1.0" encoding="utf-8"?>
<p:tagLst xmlns:p="http://schemas.openxmlformats.org/presentationml/2006/main">
  <p:tag name="RAINPROBLEMTYPE" val="ProblemTypeMarker"/>
</p:tagLst>
</file>

<file path=ppt/tags/tag44.xml><?xml version="1.0" encoding="utf-8"?>
<p:tagLst xmlns:p="http://schemas.openxmlformats.org/presentationml/2006/main">
  <p:tag name="RAINPROBLEMTYPE" val="ProblemTypeMarker"/>
</p:tagLst>
</file>

<file path=ppt/tags/tag45.xml><?xml version="1.0" encoding="utf-8"?>
<p:tagLst xmlns:p="http://schemas.openxmlformats.org/presentationml/2006/main">
  <p:tag name="RAINPROBLEM" val="ProblemSetting"/>
  <p:tag name="RAINPROBLEMTYPE" val="MultipleChoice"/>
</p:tagLst>
</file>

<file path=ppt/tags/tag46.xml><?xml version="1.0" encoding="utf-8"?>
<p:tagLst xmlns:p="http://schemas.openxmlformats.org/presentationml/2006/main">
  <p:tag name="RAINPROBLEM" val="MultipleChoice"/>
  <p:tag name="PROBLEMSCORE" val="1.0"/>
</p:tagLst>
</file>

<file path=ppt/tags/tag47.xml><?xml version="1.0" encoding="utf-8"?>
<p:tagLst xmlns:p="http://schemas.openxmlformats.org/presentationml/2006/main">
  <p:tag name="RAINPROBLEM" val="ProblemBody"/>
</p:tagLst>
</file>

<file path=ppt/tags/tag48.xml><?xml version="1.0" encoding="utf-8"?>
<p:tagLst xmlns:p="http://schemas.openxmlformats.org/presentationml/2006/main">
  <p:tag name="RAINPROBLEM" val="ProblemItem"/>
</p:tagLst>
</file>

<file path=ppt/tags/tag49.xml><?xml version="1.0" encoding="utf-8"?>
<p:tagLst xmlns:p="http://schemas.openxmlformats.org/presentationml/2006/main">
  <p:tag name="RAINPROBLEM" val="ProblemItem"/>
</p:tagLst>
</file>

<file path=ppt/tags/tag5.xml><?xml version="1.0" encoding="utf-8"?>
<p:tagLst xmlns:p="http://schemas.openxmlformats.org/presentationml/2006/main">
  <p:tag name="TIMING" val="|0.4"/>
</p:tagLst>
</file>

<file path=ppt/tags/tag50.xml><?xml version="1.0" encoding="utf-8"?>
<p:tagLst xmlns:p="http://schemas.openxmlformats.org/presentationml/2006/main">
  <p:tag name="RAINPROBLEM" val="ProblemItem"/>
</p:tagLst>
</file>

<file path=ppt/tags/tag51.xml><?xml version="1.0" encoding="utf-8"?>
<p:tagLst xmlns:p="http://schemas.openxmlformats.org/presentationml/2006/main">
  <p:tag name="RAINPROBLEM" val="ProblemItem"/>
</p:tagLst>
</file>

<file path=ppt/tags/tag52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53.xml><?xml version="1.0" encoding="utf-8"?>
<p:tagLst xmlns:p="http://schemas.openxmlformats.org/presentationml/2006/main">
  <p:tag name="RAINPROBLEM" val="ProblemBullet"/>
  <p:tag name="RAINPROBLEMTYPE" val="MultipleChoice"/>
  <p:tag name="RAINBULLET" val="Correct"/>
</p:tagLst>
</file>

<file path=ppt/tags/tag54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55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56.xml><?xml version="1.0" encoding="utf-8"?>
<p:tagLst xmlns:p="http://schemas.openxmlformats.org/presentationml/2006/main">
  <p:tag name="RAINPROBLEM" val="ProblemSubmit"/>
  <p:tag name="RAINPROBLEMTYPE" val="MultipleChoice"/>
</p:tagLst>
</file>

<file path=ppt/tags/tag57.xml><?xml version="1.0" encoding="utf-8"?>
<p:tagLst xmlns:p="http://schemas.openxmlformats.org/presentationml/2006/main">
  <p:tag name="RAINPROBLEMTYPE" val="ProblemTypeMarker"/>
</p:tagLst>
</file>

<file path=ppt/tags/tag58.xml><?xml version="1.0" encoding="utf-8"?>
<p:tagLst xmlns:p="http://schemas.openxmlformats.org/presentationml/2006/main">
  <p:tag name="RAINPROBLEMTYPE" val="ProblemTypeMarker"/>
</p:tagLst>
</file>

<file path=ppt/tags/tag59.xml><?xml version="1.0" encoding="utf-8"?>
<p:tagLst xmlns:p="http://schemas.openxmlformats.org/presentationml/2006/main">
  <p:tag name="RAINPROBLEMTYPE" val="ProblemTypeMarker"/>
</p:tagLst>
</file>

<file path=ppt/tags/tag6.xml><?xml version="1.0" encoding="utf-8"?>
<p:tagLst xmlns:p="http://schemas.openxmlformats.org/presentationml/2006/main">
  <p:tag name="TIMING" val="|0.4"/>
</p:tagLst>
</file>

<file path=ppt/tags/tag60.xml><?xml version="1.0" encoding="utf-8"?>
<p:tagLst xmlns:p="http://schemas.openxmlformats.org/presentationml/2006/main">
  <p:tag name="RAINPROBLEMTYPE" val="ProblemTypeMarker"/>
</p:tagLst>
</file>

<file path=ppt/tags/tag61.xml><?xml version="1.0" encoding="utf-8"?>
<p:tagLst xmlns:p="http://schemas.openxmlformats.org/presentationml/2006/main">
  <p:tag name="RAINPROBLEMTYPE" val="ProblemTypeMarker"/>
</p:tagLst>
</file>

<file path=ppt/tags/tag62.xml><?xml version="1.0" encoding="utf-8"?>
<p:tagLst xmlns:p="http://schemas.openxmlformats.org/presentationml/2006/main">
  <p:tag name="RAINPROBLEM" val="ProblemSetting"/>
  <p:tag name="RAINPROBLEMTYPE" val="MultipleChoice"/>
</p:tagLst>
</file>

<file path=ppt/tags/tag63.xml><?xml version="1.0" encoding="utf-8"?>
<p:tagLst xmlns:p="http://schemas.openxmlformats.org/presentationml/2006/main">
  <p:tag name="RAINPROBLEM" val="MultipleChoice"/>
  <p:tag name="PROBLEMSCORE" val="1.0"/>
</p:tagLst>
</file>

<file path=ppt/tags/tag64.xml><?xml version="1.0" encoding="utf-8"?>
<p:tagLst xmlns:p="http://schemas.openxmlformats.org/presentationml/2006/main">
  <p:tag name="RAINPROBLEM" val="ProblemBody"/>
</p:tagLst>
</file>

<file path=ppt/tags/tag65.xml><?xml version="1.0" encoding="utf-8"?>
<p:tagLst xmlns:p="http://schemas.openxmlformats.org/presentationml/2006/main">
  <p:tag name="RAINPROBLEM" val="ProblemItem"/>
</p:tagLst>
</file>

<file path=ppt/tags/tag66.xml><?xml version="1.0" encoding="utf-8"?>
<p:tagLst xmlns:p="http://schemas.openxmlformats.org/presentationml/2006/main">
  <p:tag name="RAINPROBLEM" val="ProblemItem"/>
</p:tagLst>
</file>

<file path=ppt/tags/tag67.xml><?xml version="1.0" encoding="utf-8"?>
<p:tagLst xmlns:p="http://schemas.openxmlformats.org/presentationml/2006/main">
  <p:tag name="RAINPROBLEM" val="ProblemItem"/>
</p:tagLst>
</file>

<file path=ppt/tags/tag68.xml><?xml version="1.0" encoding="utf-8"?>
<p:tagLst xmlns:p="http://schemas.openxmlformats.org/presentationml/2006/main">
  <p:tag name="RAINPROBLEM" val="ProblemItem"/>
</p:tagLst>
</file>

<file path=ppt/tags/tag69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7.xml><?xml version="1.0" encoding="utf-8"?>
<p:tagLst xmlns:p="http://schemas.openxmlformats.org/presentationml/2006/main">
  <p:tag name="TIMING" val="|0.4"/>
</p:tagLst>
</file>

<file path=ppt/tags/tag70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71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72.xml><?xml version="1.0" encoding="utf-8"?>
<p:tagLst xmlns:p="http://schemas.openxmlformats.org/presentationml/2006/main">
  <p:tag name="RAINPROBLEM" val="ProblemBullet"/>
  <p:tag name="RAINPROBLEMTYPE" val="MultipleChoice"/>
  <p:tag name="RAINBULLET" val="Correct"/>
</p:tagLst>
</file>

<file path=ppt/tags/tag73.xml><?xml version="1.0" encoding="utf-8"?>
<p:tagLst xmlns:p="http://schemas.openxmlformats.org/presentationml/2006/main">
  <p:tag name="RAINPROBLEM" val="ProblemSubmit"/>
  <p:tag name="RAINPROBLEMTYPE" val="MultipleChoice"/>
</p:tagLst>
</file>

<file path=ppt/tags/tag74.xml><?xml version="1.0" encoding="utf-8"?>
<p:tagLst xmlns:p="http://schemas.openxmlformats.org/presentationml/2006/main">
  <p:tag name="RAINPROBLEMTYPE" val="ProblemTypeMarker"/>
</p:tagLst>
</file>

<file path=ppt/tags/tag75.xml><?xml version="1.0" encoding="utf-8"?>
<p:tagLst xmlns:p="http://schemas.openxmlformats.org/presentationml/2006/main">
  <p:tag name="RAINPROBLEMTYPE" val="ProblemTypeMarker"/>
</p:tagLst>
</file>

<file path=ppt/tags/tag76.xml><?xml version="1.0" encoding="utf-8"?>
<p:tagLst xmlns:p="http://schemas.openxmlformats.org/presentationml/2006/main">
  <p:tag name="RAINPROBLEMTYPE" val="ProblemTypeMarker"/>
</p:tagLst>
</file>

<file path=ppt/tags/tag77.xml><?xml version="1.0" encoding="utf-8"?>
<p:tagLst xmlns:p="http://schemas.openxmlformats.org/presentationml/2006/main">
  <p:tag name="RAINPROBLEMTYPE" val="ProblemTypeMarker"/>
</p:tagLst>
</file>

<file path=ppt/tags/tag78.xml><?xml version="1.0" encoding="utf-8"?>
<p:tagLst xmlns:p="http://schemas.openxmlformats.org/presentationml/2006/main">
  <p:tag name="RAINPROBLEMTYPE" val="ProblemTypeMarker"/>
</p:tagLst>
</file>

<file path=ppt/tags/tag79.xml><?xml version="1.0" encoding="utf-8"?>
<p:tagLst xmlns:p="http://schemas.openxmlformats.org/presentationml/2006/main">
  <p:tag name="RAINPROBLEM" val="ProblemSetting"/>
  <p:tag name="RAINPROBLEMTYPE" val="MultipleChoice"/>
</p:tagLst>
</file>

<file path=ppt/tags/tag8.xml><?xml version="1.0" encoding="utf-8"?>
<p:tagLst xmlns:p="http://schemas.openxmlformats.org/presentationml/2006/main">
  <p:tag name="TIMING" val="|0.4"/>
</p:tagLst>
</file>

<file path=ppt/tags/tag80.xml><?xml version="1.0" encoding="utf-8"?>
<p:tagLst xmlns:p="http://schemas.openxmlformats.org/presentationml/2006/main">
  <p:tag name="RAINPROBLEM" val="MultipleChoice"/>
  <p:tag name="PROBLEMSCORE" val="1.0"/>
</p:tagLst>
</file>

<file path=ppt/tags/tag81.xml><?xml version="1.0" encoding="utf-8"?>
<p:tagLst xmlns:p="http://schemas.openxmlformats.org/presentationml/2006/main">
  <p:tag name="TIMING" val="|0.4"/>
</p:tagLst>
</file>

<file path=ppt/tags/tag82.xml><?xml version="1.0" encoding="utf-8"?>
<p:tagLst xmlns:p="http://schemas.openxmlformats.org/presentationml/2006/main">
  <p:tag name="TIMING" val="|0.4"/>
</p:tagLst>
</file>

<file path=ppt/tags/tag83.xml><?xml version="1.0" encoding="utf-8"?>
<p:tagLst xmlns:p="http://schemas.openxmlformats.org/presentationml/2006/main">
  <p:tag name="TIMING" val="|0.4"/>
</p:tagLst>
</file>

<file path=ppt/tags/tag84.xml><?xml version="1.0" encoding="utf-8"?>
<p:tagLst xmlns:p="http://schemas.openxmlformats.org/presentationml/2006/main">
  <p:tag name="RAINPROBLEM" val="ProblemBody"/>
</p:tagLst>
</file>

<file path=ppt/tags/tag85.xml><?xml version="1.0" encoding="utf-8"?>
<p:tagLst xmlns:p="http://schemas.openxmlformats.org/presentationml/2006/main">
  <p:tag name="RAINPROBLEM" val="ProblemItem"/>
</p:tagLst>
</file>

<file path=ppt/tags/tag86.xml><?xml version="1.0" encoding="utf-8"?>
<p:tagLst xmlns:p="http://schemas.openxmlformats.org/presentationml/2006/main">
  <p:tag name="RAINPROBLEM" val="ProblemItem"/>
</p:tagLst>
</file>

<file path=ppt/tags/tag87.xml><?xml version="1.0" encoding="utf-8"?>
<p:tagLst xmlns:p="http://schemas.openxmlformats.org/presentationml/2006/main">
  <p:tag name="RAINPROBLEM" val="ProblemItem"/>
</p:tagLst>
</file>

<file path=ppt/tags/tag88.xml><?xml version="1.0" encoding="utf-8"?>
<p:tagLst xmlns:p="http://schemas.openxmlformats.org/presentationml/2006/main">
  <p:tag name="RAINPROBLEM" val="ProblemItem"/>
</p:tagLst>
</file>

<file path=ppt/tags/tag89.xml><?xml version="1.0" encoding="utf-8"?>
<p:tagLst xmlns:p="http://schemas.openxmlformats.org/presentationml/2006/main">
  <p:tag name="RAINPROBLEM" val="ProblemBullet"/>
  <p:tag name="RAINPROBLEMTYPE" val="MultipleChoice"/>
  <p:tag name="RAINBULLET" val="Correct"/>
</p:tagLst>
</file>

<file path=ppt/tags/tag9.xml><?xml version="1.0" encoding="utf-8"?>
<p:tagLst xmlns:p="http://schemas.openxmlformats.org/presentationml/2006/main">
  <p:tag name="TIMING" val="|0.4"/>
</p:tagLst>
</file>

<file path=ppt/tags/tag90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91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92.xml><?xml version="1.0" encoding="utf-8"?>
<p:tagLst xmlns:p="http://schemas.openxmlformats.org/presentationml/2006/main">
  <p:tag name="RAINPROBLEM" val="ProblemBullet"/>
  <p:tag name="RAINPROBLEMTYPE" val="MultipleChoice"/>
  <p:tag name="RAINBULLET" val="Wrong"/>
</p:tagLst>
</file>

<file path=ppt/tags/tag93.xml><?xml version="1.0" encoding="utf-8"?>
<p:tagLst xmlns:p="http://schemas.openxmlformats.org/presentationml/2006/main">
  <p:tag name="RAINPROBLEM" val="ProblemSubmit"/>
  <p:tag name="RAINPROBLEMTYPE" val="MultipleChoice"/>
</p:tagLst>
</file>

<file path=ppt/tags/tag94.xml><?xml version="1.0" encoding="utf-8"?>
<p:tagLst xmlns:p="http://schemas.openxmlformats.org/presentationml/2006/main">
  <p:tag name="RAINPROBLEMTYPE" val="ProblemTypeMarker"/>
</p:tagLst>
</file>

<file path=ppt/tags/tag95.xml><?xml version="1.0" encoding="utf-8"?>
<p:tagLst xmlns:p="http://schemas.openxmlformats.org/presentationml/2006/main">
  <p:tag name="RAINPROBLEMTYPE" val="ProblemTypeMarker"/>
</p:tagLst>
</file>

<file path=ppt/tags/tag96.xml><?xml version="1.0" encoding="utf-8"?>
<p:tagLst xmlns:p="http://schemas.openxmlformats.org/presentationml/2006/main">
  <p:tag name="RAINPROBLEMTYPE" val="ProblemTypeMarker"/>
</p:tagLst>
</file>

<file path=ppt/tags/tag97.xml><?xml version="1.0" encoding="utf-8"?>
<p:tagLst xmlns:p="http://schemas.openxmlformats.org/presentationml/2006/main">
  <p:tag name="RAINPROBLEMTYPE" val="ProblemTypeMarker"/>
</p:tagLst>
</file>

<file path=ppt/tags/tag98.xml><?xml version="1.0" encoding="utf-8"?>
<p:tagLst xmlns:p="http://schemas.openxmlformats.org/presentationml/2006/main">
  <p:tag name="RAINPROBLEMTYPE" val="ProblemTypeMarker"/>
</p:tagLst>
</file>

<file path=ppt/tags/tag99.xml><?xml version="1.0" encoding="utf-8"?>
<p:tagLst xmlns:p="http://schemas.openxmlformats.org/presentationml/2006/main">
  <p:tag name="RAINPROBLEM" val="ProblemSetting"/>
  <p:tag name="RAINPROBLEMTYPE" val="MultipleChoice"/>
</p:tagLst>
</file>

<file path=ppt/theme/theme1.xml><?xml version="1.0" encoding="utf-8"?>
<a:theme xmlns:a="http://schemas.openxmlformats.org/drawingml/2006/main" name="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2469</Words>
  <Application>WPS 演示</Application>
  <PresentationFormat>全屏显示(16:9)</PresentationFormat>
  <Paragraphs>334</Paragraphs>
  <Slides>35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6" baseType="lpstr">
      <vt:lpstr>Arial</vt:lpstr>
      <vt:lpstr>宋体</vt:lpstr>
      <vt:lpstr>Wingdings</vt:lpstr>
      <vt:lpstr>Calibri</vt:lpstr>
      <vt:lpstr>微软雅黑</vt:lpstr>
      <vt:lpstr>Calibri</vt:lpstr>
      <vt:lpstr>黑体</vt:lpstr>
      <vt:lpstr>Arial Unicode MS</vt:lpstr>
      <vt:lpstr>等线 Light</vt:lpstr>
      <vt:lpstr>等线</vt:lpstr>
      <vt:lpstr>ppt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ZWH</cp:lastModifiedBy>
  <cp:revision>52</cp:revision>
  <dcterms:created xsi:type="dcterms:W3CDTF">2020-10-28T12:08:00Z</dcterms:created>
  <dcterms:modified xsi:type="dcterms:W3CDTF">2022-10-28T03:04:02Z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2052-11.1.0.12598</vt:lpwstr>
  </property>
  <property fmtid="{D5CDD505-2E9C-101B-9397-08002B2CF9AE}" pid="3" name="ICV">
    <vt:lpwstr>C73F2F92E0A64C56848F5D021983C972</vt:lpwstr>
  </property>
</Properties>
</file>