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0"/>
  </p:notesMasterIdLst>
  <p:sldIdLst>
    <p:sldId id="256" r:id="rId3"/>
    <p:sldId id="360" r:id="rId4"/>
    <p:sldId id="361" r:id="rId5"/>
    <p:sldId id="362" r:id="rId6"/>
    <p:sldId id="363" r:id="rId7"/>
    <p:sldId id="364" r:id="rId8"/>
    <p:sldId id="365" r:id="rId9"/>
    <p:sldId id="316" r:id="rId10"/>
    <p:sldId id="264" r:id="rId11"/>
    <p:sldId id="265" r:id="rId12"/>
    <p:sldId id="267" r:id="rId13"/>
    <p:sldId id="266" r:id="rId14"/>
    <p:sldId id="269" r:id="rId15"/>
    <p:sldId id="270" r:id="rId16"/>
    <p:sldId id="347" r:id="rId17"/>
    <p:sldId id="297" r:id="rId18"/>
    <p:sldId id="336" r:id="rId19"/>
    <p:sldId id="315" r:id="rId20"/>
    <p:sldId id="275" r:id="rId21"/>
    <p:sldId id="276" r:id="rId22"/>
    <p:sldId id="278" r:id="rId23"/>
    <p:sldId id="271" r:id="rId24"/>
    <p:sldId id="277" r:id="rId25"/>
    <p:sldId id="274" r:id="rId26"/>
    <p:sldId id="293" r:id="rId27"/>
    <p:sldId id="291" r:id="rId28"/>
    <p:sldId id="261" r:id="rId29"/>
  </p:sldIdLst>
  <p:sldSz cx="12192000" cy="6858000"/>
  <p:notesSz cx="6858000" cy="9144000"/>
  <p:embeddedFontLst>
    <p:embeddedFont>
      <p:font typeface="方正吕建德字体" panose="02010600010101010101" pitchFamily="2" charset="-122"/>
      <p:regular r:id="rId34"/>
    </p:embeddedFont>
    <p:embeddedFont>
      <p:font typeface="鲁迅行书" panose="02010600010101010101" charset="-122"/>
      <p:regular r:id="rId35"/>
    </p:embeddedFont>
    <p:embeddedFont>
      <p:font typeface="方正粗黑宋简体" panose="02000000000000000000" pitchFamily="2" charset="-122"/>
      <p:regular r:id="rId36"/>
    </p:embeddedFont>
    <p:embeddedFont>
      <p:font typeface="汉仪超粗宋简" panose="02010600000101010101" charset="-122"/>
      <p:regular r:id="rId37"/>
    </p:embeddedFont>
    <p:embeddedFont>
      <p:font typeface="微软雅黑" panose="020B0503020204020204" pitchFamily="34" charset="-122"/>
      <p:regular r:id="rId38"/>
    </p:embeddedFont>
    <p:embeddedFont>
      <p:font typeface="等线" panose="02010600030101010101" charset="0"/>
      <p:regular r:id="rId39"/>
      <p:bold r:id="rId4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6030A"/>
    <a:srgbClr val="BC111A"/>
    <a:srgbClr val="F69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74"/>
  </p:normalViewPr>
  <p:slideViewPr>
    <p:cSldViewPr snapToGrid="0">
      <p:cViewPr varScale="1">
        <p:scale>
          <a:sx n="109" d="100"/>
          <a:sy n="109" d="100"/>
        </p:scale>
        <p:origin x="208" y="5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font" Target="fonts/font7.fntdata"/><Relationship Id="rId4" Type="http://schemas.openxmlformats.org/officeDocument/2006/relationships/slide" Target="slides/slide2.xml"/><Relationship Id="rId39" Type="http://schemas.openxmlformats.org/officeDocument/2006/relationships/font" Target="fonts/font6.fntdata"/><Relationship Id="rId38" Type="http://schemas.openxmlformats.org/officeDocument/2006/relationships/font" Target="fonts/font5.fntdata"/><Relationship Id="rId37" Type="http://schemas.openxmlformats.org/officeDocument/2006/relationships/font" Target="fonts/font4.fntdata"/><Relationship Id="rId36" Type="http://schemas.openxmlformats.org/officeDocument/2006/relationships/font" Target="fonts/font3.fntdata"/><Relationship Id="rId35" Type="http://schemas.openxmlformats.org/officeDocument/2006/relationships/font" Target="fonts/font2.fntdata"/><Relationship Id="rId34" Type="http://schemas.openxmlformats.org/officeDocument/2006/relationships/font" Target="fonts/font1.fntdata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2D06FB-9279-E04C-83BE-310A4AD2A7E2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ACBB4A-BD9C-954B-96B7-FB36BA78935A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C6A1F-5DCE-4FE5-AC5C-EBD3E1C07F0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AF9B6-A3B7-42AD-8971-6E5117139CAF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250874" y="242668"/>
            <a:ext cx="11690252" cy="6372664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C1AB32-D310-4A56-BAF3-5DEF4BF228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6F3566-2C64-4510-A192-3289F70261AE}" type="slidenum">
              <a:rPr lang="zh-CN" altLang="en-US" smtClean="0"/>
            </a:fld>
            <a:endParaRPr lang="zh-CN" altLang="en-US" dirty="0"/>
          </a:p>
        </p:txBody>
      </p:sp>
      <p:sp>
        <p:nvSpPr>
          <p:cNvPr id="10" name="矩形 9"/>
          <p:cNvSpPr/>
          <p:nvPr userDrawn="1"/>
        </p:nvSpPr>
        <p:spPr>
          <a:xfrm>
            <a:off x="0" y="-271848"/>
            <a:ext cx="12337774" cy="1386668"/>
          </a:xfrm>
          <a:prstGeom prst="rect">
            <a:avLst/>
          </a:prstGeom>
          <a:solidFill>
            <a:schemeClr val="accent5">
              <a:alpha val="73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0" y="1214487"/>
            <a:ext cx="12337774" cy="109330"/>
          </a:xfrm>
          <a:prstGeom prst="rect">
            <a:avLst/>
          </a:prstGeom>
          <a:solidFill>
            <a:schemeClr val="accent5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18052" y="215347"/>
            <a:ext cx="1272209" cy="1272209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-72887" y="6202017"/>
            <a:ext cx="12337774" cy="655983"/>
          </a:xfrm>
          <a:prstGeom prst="rect">
            <a:avLst/>
          </a:prstGeom>
          <a:gradFill>
            <a:gsLst>
              <a:gs pos="92000">
                <a:schemeClr val="accent5"/>
              </a:gs>
              <a:gs pos="5000">
                <a:schemeClr val="bg1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 userDrawn="1"/>
        </p:nvSpPr>
        <p:spPr>
          <a:xfrm>
            <a:off x="8329192" y="6202017"/>
            <a:ext cx="40085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方正吕建德字体" panose="02010600010101010101" pitchFamily="2" charset="-122"/>
                <a:ea typeface="方正吕建德字体" panose="02010600010101010101" pitchFamily="2" charset="-122"/>
              </a:rPr>
              <a:t>育贤培元  笃实求真</a:t>
            </a:r>
            <a:endParaRPr lang="zh-CN" altLang="en-US" sz="3200" dirty="0">
              <a:solidFill>
                <a:schemeClr val="bg1"/>
              </a:solidFill>
              <a:latin typeface="方正吕建德字体" panose="02010600010101010101" pitchFamily="2" charset="-122"/>
              <a:ea typeface="方正吕建德字体" panose="02010600010101010101" pitchFamily="2" charset="-122"/>
            </a:endParaRPr>
          </a:p>
        </p:txBody>
      </p:sp>
      <p:sp>
        <p:nvSpPr>
          <p:cNvPr id="15" name="文本框 14"/>
          <p:cNvSpPr txBox="1"/>
          <p:nvPr userDrawn="1"/>
        </p:nvSpPr>
        <p:spPr>
          <a:xfrm>
            <a:off x="8820239" y="471488"/>
            <a:ext cx="40085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-300" dirty="0">
                <a:solidFill>
                  <a:schemeClr val="bg1"/>
                </a:solidFill>
                <a:latin typeface="方正吕建德字体" panose="02010600010101010101" pitchFamily="2" charset="-122"/>
                <a:ea typeface="方正吕建德字体" panose="02010600010101010101" pitchFamily="2" charset="-122"/>
              </a:rPr>
              <a:t>高中学生发展中心</a:t>
            </a:r>
            <a:endParaRPr lang="zh-CN" altLang="en-US" sz="3200" spc="-300" dirty="0">
              <a:solidFill>
                <a:schemeClr val="bg1"/>
              </a:solidFill>
              <a:latin typeface="方正吕建德字体" panose="02010600010101010101" pitchFamily="2" charset="-122"/>
              <a:ea typeface="方正吕建德字体" panose="0201060001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5.xml"/><Relationship Id="rId6" Type="http://schemas.openxmlformats.org/officeDocument/2006/relationships/image" Target="../media/image10.png"/><Relationship Id="rId5" Type="http://schemas.openxmlformats.org/officeDocument/2006/relationships/tags" Target="../tags/tag4.xml"/><Relationship Id="rId4" Type="http://schemas.microsoft.com/office/2007/relationships/media" Target="../media/media1.mp4"/><Relationship Id="rId3" Type="http://schemas.openxmlformats.org/officeDocument/2006/relationships/video" Target="../media/media1.mp4"/><Relationship Id="rId2" Type="http://schemas.openxmlformats.org/officeDocument/2006/relationships/image" Target="../media/image9.png"/><Relationship Id="rId1" Type="http://schemas.openxmlformats.org/officeDocument/2006/relationships/tags" Target="../tags/tag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tags" Target="../tags/tag11.xml"/><Relationship Id="rId7" Type="http://schemas.openxmlformats.org/officeDocument/2006/relationships/image" Target="../media/image14.jpeg"/><Relationship Id="rId6" Type="http://schemas.openxmlformats.org/officeDocument/2006/relationships/tags" Target="../tags/tag10.xml"/><Relationship Id="rId5" Type="http://schemas.openxmlformats.org/officeDocument/2006/relationships/image" Target="../media/image13.jpeg"/><Relationship Id="rId4" Type="http://schemas.openxmlformats.org/officeDocument/2006/relationships/tags" Target="../tags/tag9.xml"/><Relationship Id="rId3" Type="http://schemas.openxmlformats.org/officeDocument/2006/relationships/image" Target="../media/image12.jpeg"/><Relationship Id="rId2" Type="http://schemas.openxmlformats.org/officeDocument/2006/relationships/tags" Target="../tags/tag8.xml"/><Relationship Id="rId10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23.jpeg"/><Relationship Id="rId7" Type="http://schemas.openxmlformats.org/officeDocument/2006/relationships/image" Target="../media/image22.jpeg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790494" y="2239549"/>
            <a:ext cx="8434159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6600" dirty="0">
                <a:solidFill>
                  <a:srgbClr val="0070C0"/>
                </a:solidFill>
                <a:latin typeface="鲁迅行书" panose="02010600010101010101" charset="-122"/>
                <a:ea typeface="鲁迅行书" panose="02010600010101010101" charset="-122"/>
                <a:cs typeface="鲁迅行书" panose="02010600010101010101" charset="-122"/>
              </a:rPr>
              <a:t>隐形文化</a:t>
            </a:r>
            <a:r>
              <a:rPr lang="en-US" altLang="zh-CN" sz="6600" dirty="0">
                <a:solidFill>
                  <a:srgbClr val="0070C0"/>
                </a:solidFill>
                <a:latin typeface="鲁迅行书" panose="02010600010101010101" charset="-122"/>
                <a:ea typeface="鲁迅行书" panose="02010600010101010101" charset="-122"/>
                <a:cs typeface="鲁迅行书" panose="02010600010101010101" charset="-122"/>
              </a:rPr>
              <a:t>——</a:t>
            </a:r>
            <a:r>
              <a:rPr lang="zh-CN" altLang="en-US" sz="6600" dirty="0">
                <a:solidFill>
                  <a:srgbClr val="FF0000"/>
                </a:solidFill>
                <a:latin typeface="鲁迅行书" panose="02010600010101010101" charset="-122"/>
                <a:ea typeface="鲁迅行书" panose="02010600010101010101" charset="-122"/>
                <a:cs typeface="鲁迅行书" panose="02010600010101010101" charset="-122"/>
              </a:rPr>
              <a:t>自信</a:t>
            </a:r>
            <a:endParaRPr lang="zh-CN" altLang="en-US" sz="6600" dirty="0">
              <a:solidFill>
                <a:srgbClr val="FF0000"/>
              </a:solidFill>
              <a:latin typeface="鲁迅行书" panose="02010600010101010101" charset="-122"/>
              <a:ea typeface="鲁迅行书" panose="02010600010101010101" charset="-122"/>
              <a:cs typeface="鲁迅行书" panose="0201060001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428230" y="4128770"/>
            <a:ext cx="4679315" cy="147637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zh-CN" altLang="zh-CN" sz="2000" kern="100" dirty="0"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部门</a:t>
            </a:r>
            <a:r>
              <a:rPr lang="zh-CN" altLang="en-US" sz="2000" kern="100" dirty="0" smtClean="0"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：高</a:t>
            </a:r>
            <a:r>
              <a:rPr lang="en-US" altLang="zh-CN" sz="2000" kern="100" dirty="0" smtClean="0"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2019</a:t>
            </a:r>
            <a:r>
              <a:rPr lang="zh-CN" altLang="en-US" sz="2000" b="1" kern="100" dirty="0" smtClean="0"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级</a:t>
            </a:r>
            <a:endParaRPr lang="en-US" altLang="zh-CN" sz="2000" b="1" kern="100" dirty="0" smtClean="0">
              <a:latin typeface="方正粗黑宋简体" panose="02000000000000000000" pitchFamily="2" charset="-122"/>
              <a:ea typeface="方正粗黑宋简体" panose="02000000000000000000" pitchFamily="2" charset="-122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2000" kern="100" dirty="0" smtClean="0">
                <a:latin typeface="汉仪超粗宋简" panose="02010600000101010101" charset="-122"/>
                <a:ea typeface="汉仪超粗宋简" panose="02010600000101010101" charset="-122"/>
                <a:cs typeface="汉仪超粗宋简" panose="02010600000101010101" charset="-122"/>
              </a:rPr>
              <a:t>主讲</a:t>
            </a:r>
            <a:r>
              <a:rPr lang="zh-CN" altLang="en-US" sz="2000" kern="100" dirty="0" smtClean="0"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：</a:t>
            </a:r>
            <a:r>
              <a:rPr lang="zh-CN" altLang="en-US" sz="2000" kern="100" dirty="0" smtClean="0">
                <a:latin typeface="汉仪超粗宋简" panose="02010600000101010101" charset="-122"/>
                <a:ea typeface="汉仪超粗宋简" panose="02010600000101010101" charset="-122"/>
                <a:cs typeface="汉仪超粗宋简" panose="02010600000101010101" charset="-122"/>
                <a:sym typeface="+mn-ea"/>
              </a:rPr>
              <a:t>黄强  </a:t>
            </a:r>
            <a:endParaRPr lang="zh-CN" altLang="en-US" sz="2000" kern="100" dirty="0" smtClean="0">
              <a:latin typeface="汉仪超粗宋简" panose="02010600000101010101" charset="-122"/>
              <a:ea typeface="汉仪超粗宋简" panose="02010600000101010101" charset="-122"/>
              <a:cs typeface="汉仪超粗宋简" panose="02010600000101010101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000" kern="100" dirty="0"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日</a:t>
            </a:r>
            <a:r>
              <a:rPr lang="zh-CN" altLang="zh-CN" sz="2000" kern="100" dirty="0"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期</a:t>
            </a:r>
            <a:r>
              <a:rPr lang="zh-CN" altLang="en-US" sz="2000" kern="100" dirty="0" smtClean="0"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000" kern="100" dirty="0" smtClean="0"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2020</a:t>
            </a:r>
            <a:r>
              <a:rPr lang="zh-CN" altLang="en-US" sz="2000" kern="100" dirty="0" smtClean="0"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000" kern="100" dirty="0" smtClean="0"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2000" kern="100" dirty="0" smtClean="0"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2000" kern="100" dirty="0" smtClean="0"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10</a:t>
            </a:r>
            <a:r>
              <a:rPr lang="zh-CN" altLang="en-US" sz="2000" kern="100" dirty="0" smtClean="0"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日</a:t>
            </a:r>
            <a:endParaRPr lang="zh-CN" altLang="en-US" sz="2000" kern="100" dirty="0" smtClean="0">
              <a:latin typeface="方正粗黑宋简体" panose="02000000000000000000" pitchFamily="2" charset="-122"/>
              <a:ea typeface="方正粗黑宋简体" panose="02000000000000000000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张睿皓与中线的差 表格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4005" y="1355725"/>
            <a:ext cx="9308465" cy="4718685"/>
          </a:xfrm>
          <a:prstGeom prst="rect">
            <a:avLst/>
          </a:prstGeom>
        </p:spPr>
      </p:pic>
      <p:sp>
        <p:nvSpPr>
          <p:cNvPr id="46" name="矩形 45"/>
          <p:cNvSpPr/>
          <p:nvPr/>
        </p:nvSpPr>
        <p:spPr>
          <a:xfrm>
            <a:off x="3611197" y="560705"/>
            <a:ext cx="4640580" cy="460375"/>
          </a:xfrm>
          <a:prstGeom prst="rect">
            <a:avLst/>
          </a:prstGeom>
          <a:solidFill>
            <a:srgbClr val="406D48"/>
          </a:solidFill>
        </p:spPr>
        <p:txBody>
          <a:bodyPr wrap="none">
            <a:spAutoFit/>
          </a:bodyPr>
          <a:p>
            <a:pPr algn="dist"/>
            <a:r>
              <a:rPr lang="zh-CN" altLang="zh-CN" sz="2400" b="1" spc="3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张睿皓与中线（本科线）之差</a:t>
            </a:r>
            <a:endParaRPr lang="zh-CN" altLang="zh-CN" sz="2400" b="1" spc="3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1500" y="1362075"/>
            <a:ext cx="8869045" cy="4781550"/>
          </a:xfrm>
          <a:prstGeom prst="rect">
            <a:avLst/>
          </a:prstGeom>
        </p:spPr>
      </p:pic>
      <p:sp>
        <p:nvSpPr>
          <p:cNvPr id="46" name="矩形 45"/>
          <p:cNvSpPr/>
          <p:nvPr/>
        </p:nvSpPr>
        <p:spPr>
          <a:xfrm>
            <a:off x="3633422" y="615315"/>
            <a:ext cx="4640580" cy="460375"/>
          </a:xfrm>
          <a:prstGeom prst="rect">
            <a:avLst/>
          </a:prstGeom>
          <a:solidFill>
            <a:srgbClr val="406D48"/>
          </a:solidFill>
        </p:spPr>
        <p:txBody>
          <a:bodyPr wrap="none">
            <a:spAutoFit/>
          </a:bodyPr>
          <a:p>
            <a:pPr algn="dist"/>
            <a:r>
              <a:rPr lang="zh-CN" altLang="zh-CN" sz="2400" b="1" spc="3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张睿皓与中线（本科线）之差</a:t>
            </a:r>
            <a:endParaRPr lang="zh-CN" altLang="zh-CN" sz="2400" b="1" spc="3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8325" y="1403350"/>
            <a:ext cx="8515350" cy="4753610"/>
          </a:xfrm>
          <a:prstGeom prst="rect">
            <a:avLst/>
          </a:prstGeom>
        </p:spPr>
      </p:pic>
      <p:sp>
        <p:nvSpPr>
          <p:cNvPr id="46" name="矩形 45"/>
          <p:cNvSpPr/>
          <p:nvPr/>
        </p:nvSpPr>
        <p:spPr>
          <a:xfrm>
            <a:off x="3611197" y="626745"/>
            <a:ext cx="4640580" cy="460375"/>
          </a:xfrm>
          <a:prstGeom prst="rect">
            <a:avLst/>
          </a:prstGeom>
          <a:solidFill>
            <a:srgbClr val="406D48"/>
          </a:solidFill>
        </p:spPr>
        <p:txBody>
          <a:bodyPr wrap="none">
            <a:spAutoFit/>
          </a:bodyPr>
          <a:p>
            <a:pPr algn="dist"/>
            <a:r>
              <a:rPr lang="zh-CN" altLang="zh-CN" sz="2400" b="1" spc="3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张睿皓与中线（本科线）之差</a:t>
            </a:r>
            <a:endParaRPr lang="zh-CN" altLang="zh-CN" sz="2400" b="1" spc="3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2615" y="1226820"/>
            <a:ext cx="8667750" cy="4968240"/>
          </a:xfrm>
          <a:prstGeom prst="rect">
            <a:avLst/>
          </a:prstGeom>
        </p:spPr>
      </p:pic>
      <p:sp>
        <p:nvSpPr>
          <p:cNvPr id="46" name="矩形 45"/>
          <p:cNvSpPr/>
          <p:nvPr/>
        </p:nvSpPr>
        <p:spPr>
          <a:xfrm>
            <a:off x="3775662" y="604520"/>
            <a:ext cx="4640580" cy="460375"/>
          </a:xfrm>
          <a:prstGeom prst="rect">
            <a:avLst/>
          </a:prstGeom>
          <a:solidFill>
            <a:srgbClr val="406D48"/>
          </a:solidFill>
        </p:spPr>
        <p:txBody>
          <a:bodyPr wrap="none">
            <a:spAutoFit/>
          </a:bodyPr>
          <a:p>
            <a:pPr algn="dist"/>
            <a:r>
              <a:rPr lang="zh-CN" altLang="zh-CN" sz="2400" b="1" spc="3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张睿皓与中线（本科线）之差</a:t>
            </a:r>
            <a:endParaRPr lang="zh-CN" altLang="zh-CN" sz="2400" b="1" spc="3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" name="矩形 45"/>
          <p:cNvSpPr/>
          <p:nvPr/>
        </p:nvSpPr>
        <p:spPr>
          <a:xfrm>
            <a:off x="4468447" y="626745"/>
            <a:ext cx="2926080" cy="460375"/>
          </a:xfrm>
          <a:prstGeom prst="rect">
            <a:avLst/>
          </a:prstGeom>
          <a:solidFill>
            <a:srgbClr val="406D48"/>
          </a:solidFill>
        </p:spPr>
        <p:txBody>
          <a:bodyPr wrap="none">
            <a:spAutoFit/>
          </a:bodyPr>
          <a:p>
            <a:pPr algn="dist"/>
            <a:r>
              <a:rPr lang="zh-CN" altLang="zh-CN" sz="2400" b="1" spc="3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张睿皓与高线之差</a:t>
            </a:r>
            <a:endParaRPr lang="zh-CN" altLang="zh-CN" sz="2400" b="1" spc="3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2001520" y="1537970"/>
          <a:ext cx="8397875" cy="37826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12545"/>
                <a:gridCol w="1011555"/>
                <a:gridCol w="1012190"/>
                <a:gridCol w="1012825"/>
                <a:gridCol w="1011555"/>
                <a:gridCol w="1013460"/>
                <a:gridCol w="1010920"/>
                <a:gridCol w="1012825"/>
              </a:tblGrid>
              <a:tr h="437515">
                <a:tc gridSpan="8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3600" b="1">
                          <a:solidFill>
                            <a:srgbClr val="FF0000"/>
                          </a:solidFill>
                          <a:latin typeface="华康行楷体 W5" panose="03000509000000000000" charset="-122"/>
                          <a:ea typeface="华康行楷体 W5" panose="03000509000000000000" charset="-122"/>
                        </a:rPr>
                        <a:t>张睿皓与高线（一本线）的差</a:t>
                      </a:r>
                      <a:endParaRPr lang="zh-CN" altLang="en-US" sz="3600" b="1">
                        <a:solidFill>
                          <a:srgbClr val="FF0000"/>
                        </a:solidFill>
                        <a:latin typeface="华康行楷体 W5" panose="03000509000000000000" charset="-122"/>
                        <a:ea typeface="华康行楷体 W5" panose="03000509000000000000" charset="-122"/>
                      </a:endParaRPr>
                    </a:p>
                  </a:txBody>
                  <a:tcPr marL="12700" marR="12700" marT="12700" vert="horz" anchor="ctr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rgbClr val="595959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cPr>
                    <a:lnT w="19050">
                      <a:solidFill>
                        <a:srgbClr val="595959"/>
                      </a:solidFill>
                      <a:prstDash val="solid"/>
                    </a:lnT>
                    <a:lnB>
                      <a:noFill/>
                    </a:lnB>
                  </a:tcPr>
                </a:tc>
                <a:tc hMerge="1">
                  <a:tcPr>
                    <a:lnT w="19050">
                      <a:solidFill>
                        <a:srgbClr val="595959"/>
                      </a:solidFill>
                      <a:prstDash val="solid"/>
                    </a:lnT>
                    <a:lnB>
                      <a:noFill/>
                    </a:lnB>
                  </a:tcPr>
                </a:tc>
                <a:tc hMerge="1">
                  <a:tcPr>
                    <a:lnT w="19050">
                      <a:solidFill>
                        <a:srgbClr val="595959"/>
                      </a:solidFill>
                      <a:prstDash val="solid"/>
                    </a:lnT>
                    <a:lnB>
                      <a:noFill/>
                    </a:lnB>
                  </a:tcPr>
                </a:tc>
                <a:tc hMerge="1">
                  <a:tcPr>
                    <a:lnT w="19050">
                      <a:solidFill>
                        <a:srgbClr val="595959"/>
                      </a:solidFill>
                      <a:prstDash val="solid"/>
                    </a:lnT>
                    <a:lnB>
                      <a:noFill/>
                    </a:lnB>
                  </a:tcPr>
                </a:tc>
                <a:tc hMerge="1">
                  <a:tcPr>
                    <a:lnT w="19050">
                      <a:solidFill>
                        <a:srgbClr val="595959"/>
                      </a:solidFill>
                      <a:prstDash val="solid"/>
                    </a:lnT>
                    <a:lnB>
                      <a:noFill/>
                    </a:lnB>
                  </a:tcPr>
                </a:tc>
                <a:tc hMerge="1">
                  <a:tcPr>
                    <a:lnT w="19050">
                      <a:solidFill>
                        <a:srgbClr val="595959"/>
                      </a:solidFill>
                      <a:prstDash val="solid"/>
                    </a:lnT>
                    <a:lnB>
                      <a:noFill/>
                    </a:lnB>
                  </a:tcPr>
                </a:tc>
                <a:tc hMerge="1">
                  <a:tcPr>
                    <a:lnR>
                      <a:noFill/>
                    </a:lnR>
                    <a:lnT w="19050">
                      <a:solidFill>
                        <a:srgbClr val="595959"/>
                      </a:solidFill>
                      <a:prstDash val="solid"/>
                    </a:lnT>
                    <a:lnB>
                      <a:noFill/>
                    </a:lnB>
                  </a:tcPr>
                </a:tc>
              </a:tr>
              <a:tr h="41846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4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序号</a:t>
                      </a:r>
                      <a:endParaRPr lang="zh-CN" altLang="en-US" sz="1400" b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4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语文超</a:t>
                      </a:r>
                      <a:endParaRPr lang="zh-CN" altLang="en-US" sz="1400" b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784C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4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数学超</a:t>
                      </a:r>
                      <a:endParaRPr lang="zh-CN" altLang="en-US" sz="1400" b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BA8C9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4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英语超</a:t>
                      </a:r>
                      <a:endParaRPr lang="zh-CN" altLang="en-US" sz="1400" b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2C29C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4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政治超</a:t>
                      </a:r>
                      <a:endParaRPr lang="zh-CN" altLang="en-US" sz="1400" b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1CE24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4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历史超</a:t>
                      </a:r>
                      <a:endParaRPr lang="zh-CN" altLang="en-US" sz="1400" b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72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4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地理超</a:t>
                      </a:r>
                      <a:endParaRPr lang="zh-CN" altLang="en-US" sz="1400" b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542A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4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总分超</a:t>
                      </a:r>
                      <a:endParaRPr lang="zh-CN" altLang="en-US" sz="1400" b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784C7"/>
                    </a:solidFill>
                  </a:tcPr>
                </a:tc>
              </a:tr>
              <a:tr h="4178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400" b="1">
                          <a:solidFill>
                            <a:srgbClr val="40404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二诊</a:t>
                      </a:r>
                      <a:endParaRPr lang="zh-CN" altLang="en-US" sz="1400" b="1">
                        <a:solidFill>
                          <a:srgbClr val="40404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>
                      <a:noFill/>
                    </a:lnL>
                    <a:lnR w="1270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404040"/>
                          </a:solidFill>
                          <a:latin typeface="宋体" panose="02010600030101010101" pitchFamily="2" charset="-122"/>
                        </a:rPr>
                        <a:t>2</a:t>
                      </a:r>
                      <a:endParaRPr lang="en-US" altLang="en-US" sz="1400" b="1">
                        <a:solidFill>
                          <a:srgbClr val="40404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1270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404040"/>
                          </a:solidFill>
                          <a:latin typeface="宋体" panose="02010600030101010101" pitchFamily="2" charset="-122"/>
                        </a:rPr>
                        <a:t>-17</a:t>
                      </a:r>
                      <a:endParaRPr lang="en-US" altLang="en-US" sz="1400" b="1">
                        <a:solidFill>
                          <a:srgbClr val="40404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404040"/>
                          </a:solidFill>
                          <a:latin typeface="宋体" panose="02010600030101010101" pitchFamily="2" charset="-122"/>
                        </a:rPr>
                        <a:t>-5</a:t>
                      </a:r>
                      <a:endParaRPr lang="en-US" altLang="en-US" sz="1400" b="1">
                        <a:solidFill>
                          <a:srgbClr val="40404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404040"/>
                          </a:solidFill>
                          <a:latin typeface="宋体" panose="02010600030101010101" pitchFamily="2" charset="-122"/>
                        </a:rPr>
                        <a:t>-12</a:t>
                      </a:r>
                      <a:endParaRPr lang="en-US" altLang="en-US" sz="1400" b="1">
                        <a:solidFill>
                          <a:srgbClr val="40404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404040"/>
                          </a:solidFill>
                          <a:latin typeface="宋体" panose="02010600030101010101" pitchFamily="2" charset="-122"/>
                        </a:rPr>
                        <a:t>-5</a:t>
                      </a:r>
                      <a:endParaRPr lang="en-US" altLang="en-US" sz="1400" b="1">
                        <a:solidFill>
                          <a:srgbClr val="40404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404040"/>
                          </a:solidFill>
                          <a:latin typeface="宋体" panose="02010600030101010101" pitchFamily="2" charset="-122"/>
                        </a:rPr>
                        <a:t>8</a:t>
                      </a:r>
                      <a:endParaRPr lang="en-US" altLang="en-US" sz="1400" b="1">
                        <a:solidFill>
                          <a:srgbClr val="40404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404040"/>
                          </a:solidFill>
                          <a:latin typeface="宋体" panose="02010600030101010101" pitchFamily="2" charset="-122"/>
                        </a:rPr>
                        <a:t>-29</a:t>
                      </a:r>
                      <a:endParaRPr lang="en-US" altLang="en-US" sz="1400" b="1">
                        <a:solidFill>
                          <a:srgbClr val="40404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>
                      <a:solidFill>
                        <a:srgbClr val="D9D9D9"/>
                      </a:solidFill>
                      <a:prstDash val="soli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191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400" b="1">
                          <a:solidFill>
                            <a:srgbClr val="40404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2月月考</a:t>
                      </a:r>
                      <a:endParaRPr lang="zh-CN" altLang="en-US" sz="1400" b="1">
                        <a:solidFill>
                          <a:srgbClr val="40404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>
                      <a:noFill/>
                    </a:lnL>
                    <a:lnR w="1270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404040"/>
                          </a:solidFill>
                          <a:latin typeface="宋体" panose="02010600030101010101" pitchFamily="2" charset="-122"/>
                        </a:rPr>
                        <a:t>-6.5</a:t>
                      </a:r>
                      <a:endParaRPr lang="en-US" altLang="en-US" sz="1400" b="1">
                        <a:solidFill>
                          <a:srgbClr val="40404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1270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404040"/>
                          </a:solidFill>
                          <a:latin typeface="宋体" panose="02010600030101010101" pitchFamily="2" charset="-122"/>
                        </a:rPr>
                        <a:t>-43.5</a:t>
                      </a:r>
                      <a:endParaRPr lang="en-US" altLang="en-US" sz="1400" b="1">
                        <a:solidFill>
                          <a:srgbClr val="40404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404040"/>
                          </a:solidFill>
                          <a:latin typeface="宋体" panose="02010600030101010101" pitchFamily="2" charset="-122"/>
                        </a:rPr>
                        <a:t>-32</a:t>
                      </a:r>
                      <a:endParaRPr lang="en-US" altLang="en-US" sz="1400" b="1">
                        <a:solidFill>
                          <a:srgbClr val="40404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404040"/>
                          </a:solidFill>
                          <a:latin typeface="宋体" panose="02010600030101010101" pitchFamily="2" charset="-122"/>
                        </a:rPr>
                        <a:t>-0.5</a:t>
                      </a:r>
                      <a:endParaRPr lang="en-US" altLang="en-US" sz="1400" b="1">
                        <a:solidFill>
                          <a:srgbClr val="40404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404040"/>
                          </a:solidFill>
                          <a:latin typeface="宋体" panose="02010600030101010101" pitchFamily="2" charset="-122"/>
                        </a:rPr>
                        <a:t>-5.5</a:t>
                      </a:r>
                      <a:endParaRPr lang="en-US" altLang="en-US" sz="1400" b="1">
                        <a:solidFill>
                          <a:srgbClr val="40404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404040"/>
                          </a:solidFill>
                          <a:latin typeface="宋体" panose="02010600030101010101" pitchFamily="2" charset="-122"/>
                        </a:rPr>
                        <a:t>-8.5</a:t>
                      </a:r>
                      <a:endParaRPr lang="en-US" altLang="en-US" sz="1400" b="1">
                        <a:solidFill>
                          <a:srgbClr val="40404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404040"/>
                          </a:solidFill>
                          <a:latin typeface="宋体" panose="02010600030101010101" pitchFamily="2" charset="-122"/>
                        </a:rPr>
                        <a:t>-96.5</a:t>
                      </a:r>
                      <a:endParaRPr lang="en-US" altLang="en-US" sz="1400" b="1">
                        <a:solidFill>
                          <a:srgbClr val="40404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>
                      <a:solidFill>
                        <a:srgbClr val="D9D9D9"/>
                      </a:solidFill>
                      <a:prstDash val="soli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4178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400" b="1">
                          <a:solidFill>
                            <a:srgbClr val="40404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一诊</a:t>
                      </a:r>
                      <a:endParaRPr lang="zh-CN" altLang="en-US" sz="1400" b="1">
                        <a:solidFill>
                          <a:srgbClr val="40404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>
                      <a:noFill/>
                    </a:lnL>
                    <a:lnR w="1270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404040"/>
                          </a:solidFill>
                          <a:latin typeface="宋体" panose="02010600030101010101" pitchFamily="2" charset="-122"/>
                        </a:rPr>
                        <a:t>-17</a:t>
                      </a:r>
                      <a:endParaRPr lang="en-US" altLang="en-US" sz="1400" b="1">
                        <a:solidFill>
                          <a:srgbClr val="40404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1270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404040"/>
                          </a:solidFill>
                          <a:latin typeface="宋体" panose="02010600030101010101" pitchFamily="2" charset="-122"/>
                        </a:rPr>
                        <a:t>-6</a:t>
                      </a:r>
                      <a:endParaRPr lang="en-US" altLang="en-US" sz="1400" b="1">
                        <a:solidFill>
                          <a:srgbClr val="40404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404040"/>
                          </a:solidFill>
                          <a:latin typeface="宋体" panose="02010600030101010101" pitchFamily="2" charset="-122"/>
                        </a:rPr>
                        <a:t>4</a:t>
                      </a:r>
                      <a:endParaRPr lang="en-US" altLang="en-US" sz="1400" b="1">
                        <a:solidFill>
                          <a:srgbClr val="40404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404040"/>
                          </a:solidFill>
                          <a:latin typeface="宋体" panose="02010600030101010101" pitchFamily="2" charset="-122"/>
                        </a:rPr>
                        <a:t>-14</a:t>
                      </a:r>
                      <a:endParaRPr lang="en-US" altLang="en-US" sz="1400" b="1">
                        <a:solidFill>
                          <a:srgbClr val="40404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404040"/>
                          </a:solidFill>
                          <a:latin typeface="宋体" panose="02010600030101010101" pitchFamily="2" charset="-122"/>
                        </a:rPr>
                        <a:t>-24</a:t>
                      </a:r>
                      <a:endParaRPr lang="en-US" altLang="en-US" sz="1400" b="1">
                        <a:solidFill>
                          <a:srgbClr val="40404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404040"/>
                          </a:solidFill>
                          <a:latin typeface="宋体" panose="02010600030101010101" pitchFamily="2" charset="-122"/>
                        </a:rPr>
                        <a:t>6</a:t>
                      </a:r>
                      <a:endParaRPr lang="en-US" altLang="en-US" sz="1400" b="1">
                        <a:solidFill>
                          <a:srgbClr val="40404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404040"/>
                          </a:solidFill>
                          <a:latin typeface="宋体" panose="02010600030101010101" pitchFamily="2" charset="-122"/>
                        </a:rPr>
                        <a:t>-51</a:t>
                      </a:r>
                      <a:endParaRPr lang="en-US" altLang="en-US" sz="1400" b="1">
                        <a:solidFill>
                          <a:srgbClr val="40404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>
                      <a:solidFill>
                        <a:srgbClr val="D9D9D9"/>
                      </a:solidFill>
                      <a:prstDash val="soli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1719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400" b="1">
                          <a:solidFill>
                            <a:srgbClr val="40404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11月月考</a:t>
                      </a:r>
                      <a:endParaRPr lang="zh-CN" altLang="en-US" sz="1400" b="1">
                        <a:solidFill>
                          <a:srgbClr val="40404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>
                      <a:noFill/>
                    </a:lnL>
                    <a:lnR w="1270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404040"/>
                          </a:solidFill>
                          <a:latin typeface="宋体" panose="02010600030101010101" pitchFamily="2" charset="-122"/>
                        </a:rPr>
                        <a:t>-14.5</a:t>
                      </a:r>
                      <a:endParaRPr lang="en-US" altLang="en-US" sz="1400" b="1">
                        <a:solidFill>
                          <a:srgbClr val="40404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1270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404040"/>
                          </a:solidFill>
                          <a:latin typeface="宋体" panose="02010600030101010101" pitchFamily="2" charset="-122"/>
                        </a:rPr>
                        <a:t>-27.5</a:t>
                      </a:r>
                      <a:endParaRPr lang="en-US" altLang="en-US" sz="1400" b="1">
                        <a:solidFill>
                          <a:srgbClr val="40404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404040"/>
                          </a:solidFill>
                          <a:latin typeface="宋体" panose="02010600030101010101" pitchFamily="2" charset="-122"/>
                        </a:rPr>
                        <a:t>-1.5</a:t>
                      </a:r>
                      <a:endParaRPr lang="en-US" altLang="en-US" sz="1400" b="1">
                        <a:solidFill>
                          <a:srgbClr val="40404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404040"/>
                          </a:solidFill>
                          <a:latin typeface="宋体" panose="02010600030101010101" pitchFamily="2" charset="-122"/>
                        </a:rPr>
                        <a:t>-17</a:t>
                      </a:r>
                      <a:endParaRPr lang="en-US" altLang="en-US" sz="1400" b="1">
                        <a:solidFill>
                          <a:srgbClr val="40404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404040"/>
                          </a:solidFill>
                          <a:latin typeface="宋体" panose="02010600030101010101" pitchFamily="2" charset="-122"/>
                        </a:rPr>
                        <a:t>-16</a:t>
                      </a:r>
                      <a:endParaRPr lang="en-US" altLang="en-US" sz="1400" b="1">
                        <a:solidFill>
                          <a:srgbClr val="40404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404040"/>
                          </a:solidFill>
                          <a:latin typeface="宋体" panose="02010600030101010101" pitchFamily="2" charset="-122"/>
                        </a:rPr>
                        <a:t>21</a:t>
                      </a:r>
                      <a:endParaRPr lang="en-US" altLang="en-US" sz="1400" b="1">
                        <a:solidFill>
                          <a:srgbClr val="40404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404040"/>
                          </a:solidFill>
                          <a:latin typeface="宋体" panose="02010600030101010101" pitchFamily="2" charset="-122"/>
                        </a:rPr>
                        <a:t>-55.5</a:t>
                      </a:r>
                      <a:endParaRPr lang="en-US" altLang="en-US" sz="1400" b="1">
                        <a:solidFill>
                          <a:srgbClr val="40404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>
                      <a:solidFill>
                        <a:srgbClr val="D9D9D9"/>
                      </a:solidFill>
                      <a:prstDash val="soli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4178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400" b="1">
                          <a:solidFill>
                            <a:srgbClr val="40404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10月月考</a:t>
                      </a:r>
                      <a:endParaRPr lang="zh-CN" altLang="en-US" sz="1400" b="1">
                        <a:solidFill>
                          <a:srgbClr val="40404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>
                      <a:noFill/>
                    </a:lnL>
                    <a:lnR w="1270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404040"/>
                          </a:solidFill>
                          <a:latin typeface="宋体" panose="02010600030101010101" pitchFamily="2" charset="-122"/>
                        </a:rPr>
                        <a:t>-15.5</a:t>
                      </a:r>
                      <a:endParaRPr lang="en-US" altLang="en-US" sz="1400" b="1">
                        <a:solidFill>
                          <a:srgbClr val="40404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1270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404040"/>
                          </a:solidFill>
                          <a:latin typeface="宋体" panose="02010600030101010101" pitchFamily="2" charset="-122"/>
                        </a:rPr>
                        <a:t>-35.5</a:t>
                      </a:r>
                      <a:endParaRPr lang="en-US" altLang="en-US" sz="1400" b="1">
                        <a:solidFill>
                          <a:srgbClr val="40404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404040"/>
                          </a:solidFill>
                          <a:latin typeface="宋体" panose="02010600030101010101" pitchFamily="2" charset="-122"/>
                        </a:rPr>
                        <a:t>-9</a:t>
                      </a:r>
                      <a:endParaRPr lang="en-US" altLang="en-US" sz="1400" b="1">
                        <a:solidFill>
                          <a:srgbClr val="40404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404040"/>
                          </a:solidFill>
                          <a:latin typeface="宋体" panose="02010600030101010101" pitchFamily="2" charset="-122"/>
                        </a:rPr>
                        <a:t>-19</a:t>
                      </a:r>
                      <a:endParaRPr lang="en-US" altLang="en-US" sz="1400" b="1">
                        <a:solidFill>
                          <a:srgbClr val="40404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404040"/>
                          </a:solidFill>
                          <a:latin typeface="宋体" panose="02010600030101010101" pitchFamily="2" charset="-122"/>
                        </a:rPr>
                        <a:t>-9</a:t>
                      </a:r>
                      <a:endParaRPr lang="en-US" altLang="en-US" sz="1400" b="1">
                        <a:solidFill>
                          <a:srgbClr val="40404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404040"/>
                          </a:solidFill>
                          <a:latin typeface="宋体" panose="02010600030101010101" pitchFamily="2" charset="-122"/>
                        </a:rPr>
                        <a:t>-8</a:t>
                      </a:r>
                      <a:endParaRPr lang="en-US" altLang="en-US" sz="1400" b="1">
                        <a:solidFill>
                          <a:srgbClr val="40404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404040"/>
                          </a:solidFill>
                          <a:latin typeface="宋体" panose="02010600030101010101" pitchFamily="2" charset="-122"/>
                        </a:rPr>
                        <a:t>-96</a:t>
                      </a:r>
                      <a:endParaRPr lang="en-US" altLang="en-US" sz="1400" b="1">
                        <a:solidFill>
                          <a:srgbClr val="40404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>
                      <a:solidFill>
                        <a:srgbClr val="D9D9D9"/>
                      </a:solidFill>
                      <a:prstDash val="soli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191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400" b="1">
                          <a:solidFill>
                            <a:srgbClr val="40404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9月月考</a:t>
                      </a:r>
                      <a:endParaRPr lang="zh-CN" altLang="en-US" sz="1400" b="1">
                        <a:solidFill>
                          <a:srgbClr val="40404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>
                      <a:noFill/>
                    </a:lnL>
                    <a:lnR w="1270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404040"/>
                          </a:solidFill>
                          <a:latin typeface="宋体" panose="02010600030101010101" pitchFamily="2" charset="-122"/>
                        </a:rPr>
                        <a:t>-19.5</a:t>
                      </a:r>
                      <a:endParaRPr lang="en-US" altLang="en-US" sz="1400" b="1">
                        <a:solidFill>
                          <a:srgbClr val="40404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1270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404040"/>
                          </a:solidFill>
                          <a:latin typeface="宋体" panose="02010600030101010101" pitchFamily="2" charset="-122"/>
                        </a:rPr>
                        <a:t>-16</a:t>
                      </a:r>
                      <a:endParaRPr lang="en-US" altLang="en-US" sz="1400" b="1">
                        <a:solidFill>
                          <a:srgbClr val="40404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404040"/>
                          </a:solidFill>
                          <a:latin typeface="宋体" panose="02010600030101010101" pitchFamily="2" charset="-122"/>
                        </a:rPr>
                        <a:t>-19</a:t>
                      </a:r>
                      <a:endParaRPr lang="en-US" altLang="en-US" sz="1400" b="1">
                        <a:solidFill>
                          <a:srgbClr val="40404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404040"/>
                          </a:solidFill>
                          <a:latin typeface="宋体" panose="02010600030101010101" pitchFamily="2" charset="-122"/>
                        </a:rPr>
                        <a:t>-15</a:t>
                      </a:r>
                      <a:endParaRPr lang="en-US" altLang="en-US" sz="1400" b="1">
                        <a:solidFill>
                          <a:srgbClr val="40404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404040"/>
                          </a:solidFill>
                          <a:latin typeface="宋体" panose="02010600030101010101" pitchFamily="2" charset="-122"/>
                        </a:rPr>
                        <a:t>0</a:t>
                      </a:r>
                      <a:endParaRPr lang="en-US" altLang="en-US" sz="1400" b="1">
                        <a:solidFill>
                          <a:srgbClr val="40404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404040"/>
                          </a:solidFill>
                          <a:latin typeface="宋体" panose="02010600030101010101" pitchFamily="2" charset="-122"/>
                        </a:rPr>
                        <a:t>-5</a:t>
                      </a:r>
                      <a:endParaRPr lang="en-US" altLang="en-US" sz="1400" b="1">
                        <a:solidFill>
                          <a:srgbClr val="40404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404040"/>
                          </a:solidFill>
                          <a:latin typeface="宋体" panose="02010600030101010101" pitchFamily="2" charset="-122"/>
                        </a:rPr>
                        <a:t>-74.5</a:t>
                      </a:r>
                      <a:endParaRPr lang="en-US" altLang="en-US" sz="1400" b="1">
                        <a:solidFill>
                          <a:srgbClr val="40404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>
                      <a:solidFill>
                        <a:srgbClr val="D9D9D9"/>
                      </a:solidFill>
                      <a:prstDash val="soli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4178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400" b="1">
                          <a:solidFill>
                            <a:srgbClr val="40404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平均值</a:t>
                      </a:r>
                      <a:endParaRPr lang="zh-CN" altLang="en-US" sz="1400" b="1">
                        <a:solidFill>
                          <a:srgbClr val="40404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>
                      <a:noFill/>
                    </a:lnL>
                    <a:lnR w="1270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 w="19050">
                      <a:solidFill>
                        <a:srgbClr val="595959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404040"/>
                          </a:solidFill>
                          <a:latin typeface="宋体" panose="02010600030101010101" pitchFamily="2" charset="-122"/>
                        </a:rPr>
                        <a:t>-12</a:t>
                      </a:r>
                      <a:endParaRPr lang="en-US" altLang="en-US" sz="1400" b="1">
                        <a:solidFill>
                          <a:srgbClr val="40404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1270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 w="19050">
                      <a:solidFill>
                        <a:srgbClr val="595959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404040"/>
                          </a:solidFill>
                          <a:latin typeface="宋体" panose="02010600030101010101" pitchFamily="2" charset="-122"/>
                        </a:rPr>
                        <a:t>-24</a:t>
                      </a:r>
                      <a:endParaRPr lang="en-US" altLang="en-US" sz="1400" b="1">
                        <a:solidFill>
                          <a:srgbClr val="40404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 w="19050">
                      <a:solidFill>
                        <a:srgbClr val="595959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404040"/>
                          </a:solidFill>
                          <a:latin typeface="宋体" panose="02010600030101010101" pitchFamily="2" charset="-122"/>
                        </a:rPr>
                        <a:t>-10.5</a:t>
                      </a:r>
                      <a:endParaRPr lang="en-US" altLang="en-US" sz="1400" b="1">
                        <a:solidFill>
                          <a:srgbClr val="40404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 w="19050">
                      <a:solidFill>
                        <a:srgbClr val="595959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404040"/>
                          </a:solidFill>
                          <a:latin typeface="宋体" panose="02010600030101010101" pitchFamily="2" charset="-122"/>
                        </a:rPr>
                        <a:t>-13</a:t>
                      </a:r>
                      <a:endParaRPr lang="en-US" altLang="en-US" sz="1400" b="1">
                        <a:solidFill>
                          <a:srgbClr val="40404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 w="19050">
                      <a:solidFill>
                        <a:srgbClr val="595959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404040"/>
                          </a:solidFill>
                          <a:latin typeface="宋体" panose="02010600030101010101" pitchFamily="2" charset="-122"/>
                        </a:rPr>
                        <a:t>-10</a:t>
                      </a:r>
                      <a:endParaRPr lang="en-US" altLang="en-US" sz="1400" b="1">
                        <a:solidFill>
                          <a:srgbClr val="40404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 w="19050">
                      <a:solidFill>
                        <a:srgbClr val="595959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404040"/>
                          </a:solidFill>
                          <a:latin typeface="宋体" panose="02010600030101010101" pitchFamily="2" charset="-122"/>
                        </a:rPr>
                        <a:t>2.25</a:t>
                      </a:r>
                      <a:endParaRPr lang="en-US" altLang="en-US" sz="1400" b="1">
                        <a:solidFill>
                          <a:srgbClr val="40404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 w="19050">
                      <a:solidFill>
                        <a:srgbClr val="595959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404040"/>
                          </a:solidFill>
                          <a:latin typeface="宋体" panose="02010600030101010101" pitchFamily="2" charset="-122"/>
                        </a:rPr>
                        <a:t>-67</a:t>
                      </a:r>
                      <a:endParaRPr lang="en-US" altLang="en-US" sz="1400" b="1">
                        <a:solidFill>
                          <a:srgbClr val="40404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>
                      <a:solidFill>
                        <a:srgbClr val="D9D9D9"/>
                      </a:solidFill>
                      <a:prstDash val="solid"/>
                    </a:lnL>
                    <a:lnR>
                      <a:noFill/>
                    </a:lnR>
                    <a:lnT>
                      <a:noFill/>
                    </a:lnT>
                    <a:lnB w="19050">
                      <a:solidFill>
                        <a:srgbClr val="595959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/>
        </p:nvGraphicFramePr>
        <p:xfrm>
          <a:off x="248920" y="2783840"/>
          <a:ext cx="11915775" cy="5975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23975"/>
                <a:gridCol w="1323975"/>
                <a:gridCol w="1323975"/>
                <a:gridCol w="1323975"/>
                <a:gridCol w="1323975"/>
                <a:gridCol w="1323975"/>
                <a:gridCol w="1323975"/>
                <a:gridCol w="1323975"/>
                <a:gridCol w="1323975"/>
              </a:tblGrid>
              <a:tr h="597535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20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张睿皓</a:t>
                      </a:r>
                      <a:endParaRPr lang="zh-CN" sz="20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19050" cap="rnd">
                      <a:solidFill>
                        <a:srgbClr val="E34D4D"/>
                      </a:solidFill>
                      <a:prstDash val="solid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110</a:t>
                      </a:r>
                      <a:endParaRPr lang="en-US" sz="20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122</a:t>
                      </a:r>
                      <a:endParaRPr lang="en-US" sz="20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138</a:t>
                      </a:r>
                      <a:endParaRPr lang="en-US" sz="20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62.5</a:t>
                      </a:r>
                      <a:endParaRPr lang="en-US" sz="20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81</a:t>
                      </a:r>
                      <a:endParaRPr lang="en-US" sz="20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55</a:t>
                      </a:r>
                      <a:endParaRPr lang="en-US" sz="20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198.5</a:t>
                      </a:r>
                      <a:endParaRPr lang="en-US" sz="20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569</a:t>
                      </a:r>
                      <a:endParaRPr lang="en-US" sz="20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19050" cap="rnd">
                      <a:solidFill>
                        <a:srgbClr val="E34D4D"/>
                      </a:solidFill>
                      <a:prstDash val="solid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表格 2"/>
          <p:cNvGraphicFramePr/>
          <p:nvPr/>
        </p:nvGraphicFramePr>
        <p:xfrm>
          <a:off x="281305" y="2332355"/>
          <a:ext cx="11919585" cy="4514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3495"/>
                <a:gridCol w="1326515"/>
                <a:gridCol w="1316355"/>
                <a:gridCol w="1370965"/>
                <a:gridCol w="1293495"/>
                <a:gridCol w="1348740"/>
                <a:gridCol w="1316355"/>
                <a:gridCol w="1294130"/>
                <a:gridCol w="1359535"/>
              </a:tblGrid>
              <a:tr h="144145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2400" b="1" spc="6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姓名</a:t>
                      </a:r>
                      <a:endParaRPr lang="zh-CN" sz="2400" b="1" spc="6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19050" cap="rnd">
                      <a:solidFill>
                        <a:srgbClr val="E34D4D"/>
                      </a:solidFill>
                      <a:prstDash val="solid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19050">
                      <a:solidFill>
                        <a:srgbClr val="E34D4D"/>
                      </a:solidFill>
                      <a:prstDash val="solid"/>
                    </a:lnT>
                    <a:lnB w="19050">
                      <a:solidFill>
                        <a:srgbClr val="E34D4D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2400" b="1" spc="6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语文</a:t>
                      </a:r>
                      <a:endParaRPr lang="zh-CN" sz="2400" b="1" spc="6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19050">
                      <a:solidFill>
                        <a:srgbClr val="E34D4D"/>
                      </a:solidFill>
                      <a:prstDash val="solid"/>
                    </a:lnT>
                    <a:lnB w="19050">
                      <a:solidFill>
                        <a:srgbClr val="E34D4D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2400" b="1" spc="6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数学</a:t>
                      </a:r>
                      <a:endParaRPr lang="zh-CN" sz="2400" b="1" spc="6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19050">
                      <a:solidFill>
                        <a:srgbClr val="E34D4D"/>
                      </a:solidFill>
                      <a:prstDash val="solid"/>
                    </a:lnT>
                    <a:lnB w="19050">
                      <a:solidFill>
                        <a:srgbClr val="E34D4D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2400" b="1" spc="6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英语</a:t>
                      </a:r>
                      <a:endParaRPr lang="zh-CN" sz="2400" b="1" spc="6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19050">
                      <a:solidFill>
                        <a:srgbClr val="E34D4D"/>
                      </a:solidFill>
                      <a:prstDash val="solid"/>
                    </a:lnT>
                    <a:lnB w="19050">
                      <a:solidFill>
                        <a:srgbClr val="E34D4D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2400" b="1" spc="6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政治</a:t>
                      </a:r>
                      <a:endParaRPr lang="zh-CN" sz="2400" b="1" spc="6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19050">
                      <a:solidFill>
                        <a:srgbClr val="E34D4D"/>
                      </a:solidFill>
                      <a:prstDash val="solid"/>
                    </a:lnT>
                    <a:lnB w="19050">
                      <a:solidFill>
                        <a:srgbClr val="E34D4D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2400" b="1" spc="6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历史</a:t>
                      </a:r>
                      <a:endParaRPr lang="zh-CN" sz="2400" b="1" spc="6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19050">
                      <a:solidFill>
                        <a:srgbClr val="E34D4D"/>
                      </a:solidFill>
                      <a:prstDash val="solid"/>
                    </a:lnT>
                    <a:lnB w="19050">
                      <a:solidFill>
                        <a:srgbClr val="E34D4D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2400" b="1" spc="6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地理</a:t>
                      </a:r>
                      <a:endParaRPr lang="zh-CN" sz="2400" b="1" spc="6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19050">
                      <a:solidFill>
                        <a:srgbClr val="E34D4D"/>
                      </a:solidFill>
                      <a:prstDash val="solid"/>
                    </a:lnT>
                    <a:lnB w="19050">
                      <a:solidFill>
                        <a:srgbClr val="E34D4D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2400" b="1" spc="6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文综</a:t>
                      </a:r>
                      <a:endParaRPr lang="zh-CN" sz="2400" b="1" spc="6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19050">
                      <a:solidFill>
                        <a:srgbClr val="E34D4D"/>
                      </a:solidFill>
                      <a:prstDash val="solid"/>
                    </a:lnT>
                    <a:lnB w="19050">
                      <a:solidFill>
                        <a:srgbClr val="E34D4D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2400" b="1" spc="6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总分</a:t>
                      </a:r>
                      <a:endParaRPr lang="zh-CN" sz="2400" b="1" spc="6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19050" cap="rnd">
                      <a:solidFill>
                        <a:srgbClr val="E34D4D"/>
                      </a:solidFill>
                      <a:prstDash val="solid"/>
                    </a:lnR>
                    <a:lnT w="19050">
                      <a:solidFill>
                        <a:srgbClr val="E34D4D"/>
                      </a:solidFill>
                      <a:prstDash val="solid"/>
                    </a:lnT>
                    <a:lnB w="19050">
                      <a:solidFill>
                        <a:srgbClr val="E34D4D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5565" y="1887855"/>
            <a:ext cx="2455545" cy="423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b="1" spc="13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高一分科：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706370" y="1941830"/>
            <a:ext cx="1278255" cy="368300"/>
          </a:xfrm>
          <a:prstGeom prst="rect">
            <a:avLst/>
          </a:prstGeom>
          <a:solidFill>
            <a:srgbClr val="406D48"/>
          </a:solidFill>
        </p:spPr>
        <p:txBody>
          <a:bodyPr wrap="square" rtlCol="0" anchor="t">
            <a:spAutoFit/>
          </a:bodyPr>
          <a:lstStyle/>
          <a:p>
            <a:pPr lvl="0" algn="dist">
              <a:buClrTx/>
              <a:buSzTx/>
              <a:buFontTx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阴差阳错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1810385" y="2124075"/>
            <a:ext cx="895985" cy="1270"/>
          </a:xfrm>
          <a:prstGeom prst="line">
            <a:avLst/>
          </a:prstGeom>
          <a:ln w="28575">
            <a:solidFill>
              <a:srgbClr val="2F5434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3984625" y="2127885"/>
            <a:ext cx="895985" cy="1270"/>
          </a:xfrm>
          <a:prstGeom prst="line">
            <a:avLst/>
          </a:prstGeom>
          <a:ln w="28575">
            <a:solidFill>
              <a:srgbClr val="2F5434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4880610" y="1945640"/>
            <a:ext cx="1278255" cy="368300"/>
          </a:xfrm>
          <a:prstGeom prst="rect">
            <a:avLst/>
          </a:prstGeom>
          <a:solidFill>
            <a:srgbClr val="406D48"/>
          </a:solidFill>
        </p:spPr>
        <p:txBody>
          <a:bodyPr wrap="square" rtlCol="0" anchor="t">
            <a:spAutoFit/>
          </a:bodyPr>
          <a:p>
            <a:pPr lvl="0" algn="dist">
              <a:buClrTx/>
              <a:buSzTx/>
              <a:buFontTx/>
            </a:pPr>
            <a:r>
              <a:rPr lang="zh-CN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班级担当</a:t>
            </a:r>
            <a:endParaRPr lang="zh-CN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6158865" y="2125345"/>
            <a:ext cx="895985" cy="1270"/>
          </a:xfrm>
          <a:prstGeom prst="line">
            <a:avLst/>
          </a:prstGeom>
          <a:ln w="28575">
            <a:solidFill>
              <a:srgbClr val="2F5434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2714625" y="3054350"/>
            <a:ext cx="1278255" cy="368300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t">
            <a:spAutoFit/>
          </a:bodyPr>
          <a:p>
            <a:pPr lvl="0" algn="dist">
              <a:buClrTx/>
              <a:buSzTx/>
              <a:buFontTx/>
            </a:pPr>
            <a:r>
              <a:rPr lang="zh-CN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强化自信</a:t>
            </a:r>
            <a:endParaRPr lang="zh-CN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8333105" y="2131695"/>
            <a:ext cx="895985" cy="1270"/>
          </a:xfrm>
          <a:prstGeom prst="line">
            <a:avLst/>
          </a:prstGeom>
          <a:ln w="28575">
            <a:solidFill>
              <a:srgbClr val="2F5434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9229090" y="1948180"/>
            <a:ext cx="2345690" cy="368300"/>
          </a:xfrm>
          <a:prstGeom prst="rect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scaled="0"/>
          </a:gradFill>
        </p:spPr>
        <p:txBody>
          <a:bodyPr wrap="square" rtlCol="0" anchor="t">
            <a:spAutoFit/>
          </a:bodyPr>
          <a:p>
            <a:pPr lvl="0" algn="dist">
              <a:buClrTx/>
              <a:buSzTx/>
              <a:buFontTx/>
            </a:pPr>
            <a:r>
              <a:rPr lang="zh-CN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筑梦：对外经贸</a:t>
            </a:r>
            <a:endParaRPr lang="zh-CN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-1270" y="2994025"/>
            <a:ext cx="2455545" cy="423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b="1" spc="13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高一</a:t>
            </a:r>
            <a:r>
              <a:rPr lang="en-US" altLang="zh-CN" b="1" spc="13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~</a:t>
            </a:r>
            <a:r>
              <a:rPr lang="zh-CN" altLang="en-US" b="1" spc="13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高二</a:t>
            </a:r>
            <a:r>
              <a:rPr lang="zh-CN" b="1" spc="13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</a:t>
            </a:r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 flipV="1">
            <a:off x="1818640" y="3237865"/>
            <a:ext cx="895985" cy="1270"/>
          </a:xfrm>
          <a:prstGeom prst="line">
            <a:avLst/>
          </a:prstGeom>
          <a:ln w="28575">
            <a:solidFill>
              <a:srgbClr val="2F5434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4880610" y="3055620"/>
            <a:ext cx="1278255" cy="368300"/>
          </a:xfrm>
          <a:prstGeom prst="rect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scaled="0"/>
          </a:gradFill>
        </p:spPr>
        <p:txBody>
          <a:bodyPr wrap="square" rtlCol="0" anchor="t">
            <a:spAutoFit/>
          </a:bodyPr>
          <a:p>
            <a:pPr lvl="0" algn="dist">
              <a:buClrTx/>
              <a:buSzTx/>
              <a:buFontTx/>
            </a:pPr>
            <a:r>
              <a:rPr lang="zh-CN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个人逐梦</a:t>
            </a:r>
            <a:endParaRPr lang="zh-CN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1818640" y="4380865"/>
            <a:ext cx="895985" cy="1270"/>
          </a:xfrm>
          <a:prstGeom prst="line">
            <a:avLst/>
          </a:prstGeom>
          <a:ln w="28575">
            <a:solidFill>
              <a:srgbClr val="2F5434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7054850" y="3054350"/>
            <a:ext cx="1278255" cy="368300"/>
          </a:xfrm>
          <a:prstGeom prst="rect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scaled="0"/>
          </a:gradFill>
        </p:spPr>
        <p:txBody>
          <a:bodyPr wrap="square" rtlCol="0" anchor="t">
            <a:spAutoFit/>
          </a:bodyPr>
          <a:p>
            <a:pPr lvl="0" algn="dist">
              <a:buClrTx/>
              <a:buSzTx/>
              <a:buFontTx/>
            </a:pPr>
            <a:r>
              <a:rPr lang="zh-CN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团队逐梦</a:t>
            </a:r>
            <a:endParaRPr lang="zh-CN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5565" y="4120515"/>
            <a:ext cx="2455545" cy="423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b="1" spc="13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高三分科：</a:t>
            </a:r>
            <a:endParaRPr lang="zh-CN" altLang="en-US"/>
          </a:p>
        </p:txBody>
      </p:sp>
      <p:cxnSp>
        <p:nvCxnSpPr>
          <p:cNvPr id="20" name="直接连接符 19"/>
          <p:cNvCxnSpPr/>
          <p:nvPr/>
        </p:nvCxnSpPr>
        <p:spPr>
          <a:xfrm flipV="1">
            <a:off x="3984625" y="3239135"/>
            <a:ext cx="895985" cy="1270"/>
          </a:xfrm>
          <a:prstGeom prst="line">
            <a:avLst/>
          </a:prstGeom>
          <a:ln w="28575">
            <a:solidFill>
              <a:srgbClr val="2F5434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7054850" y="1948180"/>
            <a:ext cx="1278255" cy="368300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t">
            <a:spAutoFit/>
          </a:bodyPr>
          <a:p>
            <a:pPr lvl="0" algn="dist">
              <a:buClrTx/>
              <a:buSzTx/>
              <a:buFontTx/>
            </a:pPr>
            <a:r>
              <a:rPr lang="zh-CN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树立自信</a:t>
            </a:r>
            <a:endParaRPr lang="zh-CN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22" name="直接连接符 21"/>
          <p:cNvCxnSpPr/>
          <p:nvPr/>
        </p:nvCxnSpPr>
        <p:spPr>
          <a:xfrm flipV="1">
            <a:off x="6158865" y="3240405"/>
            <a:ext cx="895985" cy="1270"/>
          </a:xfrm>
          <a:prstGeom prst="line">
            <a:avLst/>
          </a:prstGeom>
          <a:ln w="28575">
            <a:solidFill>
              <a:srgbClr val="2F5434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2714625" y="4175125"/>
            <a:ext cx="1278255" cy="368300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t">
            <a:spAutoFit/>
          </a:bodyPr>
          <a:p>
            <a:pPr lvl="0" algn="dist">
              <a:buClrTx/>
              <a:buSzTx/>
              <a:buFontTx/>
            </a:pPr>
            <a:r>
              <a:rPr lang="zh-CN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坚定自信</a:t>
            </a:r>
            <a:endParaRPr lang="zh-CN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 flipV="1">
            <a:off x="3992880" y="4379595"/>
            <a:ext cx="895985" cy="1270"/>
          </a:xfrm>
          <a:prstGeom prst="line">
            <a:avLst/>
          </a:prstGeom>
          <a:ln w="28575">
            <a:solidFill>
              <a:srgbClr val="2F5434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4888865" y="4175760"/>
            <a:ext cx="1278255" cy="368300"/>
          </a:xfrm>
          <a:prstGeom prst="rect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scaled="0"/>
          </a:gradFill>
        </p:spPr>
        <p:txBody>
          <a:bodyPr wrap="square" rtlCol="0" anchor="t">
            <a:spAutoFit/>
          </a:bodyPr>
          <a:p>
            <a:pPr lvl="0" algn="dist">
              <a:buClrTx/>
              <a:buSzTx/>
              <a:buFontTx/>
            </a:pPr>
            <a:r>
              <a:rPr lang="zh-CN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实现梦想</a:t>
            </a:r>
            <a:endParaRPr lang="zh-CN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063105" y="4203065"/>
            <a:ext cx="2345690" cy="368300"/>
          </a:xfrm>
          <a:prstGeom prst="rect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scaled="0"/>
          </a:gradFill>
        </p:spPr>
        <p:txBody>
          <a:bodyPr wrap="square" rtlCol="0" anchor="t">
            <a:spAutoFit/>
          </a:bodyPr>
          <a:p>
            <a:pPr lvl="0" algn="dist">
              <a:buClrTx/>
              <a:buSzTx/>
              <a:buFontTx/>
            </a:pPr>
            <a:r>
              <a:rPr lang="zh-CN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河北大学：对外经贸</a:t>
            </a:r>
            <a:endParaRPr lang="zh-CN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V="1">
            <a:off x="6167120" y="4382135"/>
            <a:ext cx="895985" cy="1270"/>
          </a:xfrm>
          <a:prstGeom prst="line">
            <a:avLst/>
          </a:prstGeom>
          <a:ln w="28575">
            <a:solidFill>
              <a:srgbClr val="2F5434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21" grpId="0" animBg="1"/>
      <p:bldP spid="12" grpId="0" animBg="1"/>
      <p:bldP spid="7" grpId="0" animBg="1"/>
      <p:bldP spid="16" grpId="0" animBg="1"/>
      <p:bldP spid="18" grpId="0" animBg="1"/>
      <p:bldP spid="23" grpId="0" animBg="1"/>
      <p:bldP spid="25" grpId="0" animBg="1"/>
      <p:bldP spid="2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61160" y="1348740"/>
            <a:ext cx="8801735" cy="4852035"/>
          </a:xfrm>
          <a:prstGeom prst="rect">
            <a:avLst/>
          </a:prstGeom>
        </p:spPr>
      </p:pic>
      <p:pic>
        <p:nvPicPr>
          <p:cNvPr id="4" name="keep your faith">
            <a:hlinkClick r:id="" action="ppaction://media"/>
          </p:cNvPr>
          <p:cNvPicPr/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667635" y="1791335"/>
            <a:ext cx="6856095" cy="384556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Grp="1"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464185" y="1454150"/>
            <a:ext cx="11417300" cy="468757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4634231" y="469900"/>
            <a:ext cx="3736975" cy="460375"/>
          </a:xfrm>
          <a:prstGeom prst="rect">
            <a:avLst/>
          </a:prstGeom>
          <a:solidFill>
            <a:srgbClr val="406D48"/>
          </a:solidFill>
        </p:spPr>
        <p:txBody>
          <a:bodyPr wrap="none" rtlCol="0" anchor="t">
            <a:spAutoFit/>
          </a:bodyPr>
          <a:p>
            <a:pPr lvl="0" algn="dist">
              <a:buClrTx/>
              <a:buSzTx/>
              <a:buFontTx/>
            </a:pPr>
            <a:r>
              <a:rPr lang="zh-CN" altLang="zh-CN" sz="2400" b="1" spc="3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（目标上墙</a:t>
            </a:r>
            <a:r>
              <a:rPr lang="en-US" altLang="zh-CN" sz="2400" b="1" spc="3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zh-CN" sz="2400" b="1" spc="3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个人筑梦）</a:t>
            </a:r>
            <a:endParaRPr lang="zh-CN" altLang="zh-CN" sz="2400" b="1" spc="3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4634231" y="469900"/>
            <a:ext cx="3736975" cy="460375"/>
          </a:xfrm>
          <a:prstGeom prst="rect">
            <a:avLst/>
          </a:prstGeom>
          <a:solidFill>
            <a:srgbClr val="406D48"/>
          </a:solidFill>
        </p:spPr>
        <p:txBody>
          <a:bodyPr wrap="none" rtlCol="0" anchor="t">
            <a:spAutoFit/>
          </a:bodyPr>
          <a:p>
            <a:pPr lvl="0" algn="dist">
              <a:buClrTx/>
              <a:buSzTx/>
              <a:buFontTx/>
            </a:pPr>
            <a:r>
              <a:rPr lang="zh-CN" altLang="zh-CN" sz="2400" b="1" spc="3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（修身班会</a:t>
            </a:r>
            <a:r>
              <a:rPr lang="en-US" altLang="zh-CN" sz="2400" b="1" spc="3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zh-CN" sz="2400" b="1" spc="3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个人逐梦）</a:t>
            </a:r>
            <a:endParaRPr lang="zh-CN" altLang="zh-CN" sz="2400" b="1" spc="3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 descr="王成熙班会《团队》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619885" y="1463675"/>
            <a:ext cx="4410710" cy="2405380"/>
          </a:xfrm>
          <a:prstGeom prst="rect">
            <a:avLst/>
          </a:prstGeom>
        </p:spPr>
      </p:pic>
      <p:pic>
        <p:nvPicPr>
          <p:cNvPr id="5" name="图片 4" descr="徐蕾宇《自律的人生不需要解释》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030595" y="1473200"/>
            <a:ext cx="4242435" cy="2395855"/>
          </a:xfrm>
          <a:prstGeom prst="rect">
            <a:avLst/>
          </a:prstGeom>
        </p:spPr>
      </p:pic>
      <p:pic>
        <p:nvPicPr>
          <p:cNvPr id="7" name="图片 6" descr="陈三省《坚持》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619885" y="3869055"/>
            <a:ext cx="4410710" cy="237617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6030595" y="3869055"/>
            <a:ext cx="4242435" cy="23298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49630" y="3469640"/>
            <a:ext cx="1088072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指个体对自己是否有能力完成某一行为所进行的推测与判断。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9630" y="2552065"/>
            <a:ext cx="314134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自我效能感：</a:t>
            </a:r>
            <a:endParaRPr lang="zh-CN" altLang="en-US" sz="32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76"/>
          <p:cNvSpPr/>
          <p:nvPr/>
        </p:nvSpPr>
        <p:spPr>
          <a:xfrm>
            <a:off x="4578033" y="345440"/>
            <a:ext cx="3268980" cy="460375"/>
          </a:xfrm>
          <a:prstGeom prst="rect">
            <a:avLst/>
          </a:prstGeom>
          <a:solidFill>
            <a:srgbClr val="406D48"/>
          </a:solidFill>
        </p:spPr>
        <p:txBody>
          <a:bodyPr wrap="none" rtlCol="0">
            <a:spAutoFit/>
          </a:bodyPr>
          <a:p>
            <a:pPr lvl="0" algn="dist">
              <a:buClrTx/>
              <a:buSzTx/>
              <a:buFontTx/>
            </a:pPr>
            <a:r>
              <a:rPr lang="zh-CN" altLang="zh-CN" sz="2400" b="1" spc="3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月考分享：团队逐梦</a:t>
            </a:r>
            <a:endParaRPr lang="zh-CN" altLang="zh-CN" sz="2400" b="1" spc="3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 descr="吴明珠 语文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5185" y="965200"/>
            <a:ext cx="3053080" cy="1805305"/>
          </a:xfrm>
          <a:prstGeom prst="rect">
            <a:avLst/>
          </a:prstGeom>
        </p:spPr>
      </p:pic>
      <p:pic>
        <p:nvPicPr>
          <p:cNvPr id="4" name="图片 3" descr="袁铭均 数学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1205" y="965200"/>
            <a:ext cx="3207385" cy="1804670"/>
          </a:xfrm>
          <a:prstGeom prst="rect">
            <a:avLst/>
          </a:prstGeom>
        </p:spPr>
      </p:pic>
      <p:pic>
        <p:nvPicPr>
          <p:cNvPr id="5" name="图片 4" descr="张宇宽 英语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4880" y="951230"/>
            <a:ext cx="3178810" cy="1831975"/>
          </a:xfrm>
          <a:prstGeom prst="rect">
            <a:avLst/>
          </a:prstGeom>
        </p:spPr>
      </p:pic>
      <p:pic>
        <p:nvPicPr>
          <p:cNvPr id="6" name="图片 5" descr="何坤峰 化学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5820" y="3004185"/>
            <a:ext cx="3052445" cy="1693545"/>
          </a:xfrm>
          <a:prstGeom prst="rect">
            <a:avLst/>
          </a:prstGeom>
        </p:spPr>
      </p:pic>
      <p:pic>
        <p:nvPicPr>
          <p:cNvPr id="7" name="图片 6" descr="刘仪然 生物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22165" y="3004185"/>
            <a:ext cx="3147060" cy="1770380"/>
          </a:xfrm>
          <a:prstGeom prst="rect">
            <a:avLst/>
          </a:prstGeom>
        </p:spPr>
      </p:pic>
      <p:pic>
        <p:nvPicPr>
          <p:cNvPr id="9" name="图片 8" descr="周语姗 政治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65515" y="3004185"/>
            <a:ext cx="3178175" cy="1750060"/>
          </a:xfrm>
          <a:prstGeom prst="rect">
            <a:avLst/>
          </a:prstGeom>
        </p:spPr>
      </p:pic>
      <p:pic>
        <p:nvPicPr>
          <p:cNvPr id="10" name="图片 9" descr="何美慧 历史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5820" y="4914265"/>
            <a:ext cx="3051810" cy="1716405"/>
          </a:xfrm>
          <a:prstGeom prst="rect">
            <a:avLst/>
          </a:prstGeom>
        </p:spPr>
      </p:pic>
      <p:pic>
        <p:nvPicPr>
          <p:cNvPr id="11" name="图片 10" descr="姜琛皓 总分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55820" y="4962525"/>
            <a:ext cx="3112770" cy="166814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602980" y="4923790"/>
            <a:ext cx="3140075" cy="17456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2673985" y="2269490"/>
          <a:ext cx="6844030" cy="2319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905"/>
                <a:gridCol w="1155065"/>
                <a:gridCol w="1176020"/>
                <a:gridCol w="1176020"/>
                <a:gridCol w="1176020"/>
              </a:tblGrid>
              <a:tr h="79756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2000" b="1" spc="130">
                          <a:solidFill>
                            <a:srgbClr val="FFFF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3班年级任务</a:t>
                      </a:r>
                      <a:endParaRPr lang="zh-CN" sz="2000" b="1" spc="130">
                        <a:solidFill>
                          <a:srgbClr val="FFFF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317500" marR="317500" marT="215900" marB="215900" vert="horz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spc="13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985</a:t>
                      </a:r>
                      <a:endParaRPr lang="en-US" sz="2000" b="1" spc="13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vert="horz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4D4D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2000" b="1" spc="13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一本</a:t>
                      </a:r>
                      <a:endParaRPr lang="zh-CN" sz="2000" b="1" spc="13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vert="horz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7A4A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2000" b="1" spc="13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本科</a:t>
                      </a:r>
                      <a:endParaRPr lang="zh-CN" sz="2000" b="1" spc="13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vert="horz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AF4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2000" b="1" spc="13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专科</a:t>
                      </a:r>
                      <a:endParaRPr lang="zh-CN" sz="2000" b="1" spc="13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vert="horz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DC32D"/>
                    </a:solidFill>
                  </a:tcPr>
                </a:tc>
              </a:tr>
              <a:tr h="76073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1800" b="1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高一、二</a:t>
                      </a:r>
                      <a:endParaRPr lang="zh-CN" sz="1800" b="1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vert="horz" anchor="ctr">
                    <a:lnL>
                      <a:noFill/>
                    </a:lnL>
                    <a:lnR w="1270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sz="1800" b="1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vert="horz" anchor="ctr">
                    <a:lnL w="1270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endParaRPr lang="en-US" sz="1800" b="1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vert="horz" anchor="ctr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</a:t>
                      </a:r>
                      <a:endParaRPr lang="en-US" sz="1800" b="1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vert="horz" anchor="ctr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1800" b="1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全部</a:t>
                      </a:r>
                      <a:endParaRPr lang="zh-CN" sz="1800" b="1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vert="horz" anchor="ctr">
                    <a:lnL w="6350">
                      <a:solidFill>
                        <a:srgbClr val="D9D9D9"/>
                      </a:solidFill>
                      <a:prstDash val="soli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76073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1800" b="1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高三</a:t>
                      </a:r>
                      <a:endParaRPr lang="zh-CN" sz="1800" b="1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vert="horz" anchor="ctr">
                    <a:lnL>
                      <a:noFill/>
                    </a:lnL>
                    <a:lnR w="1270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 w="19050">
                      <a:solidFill>
                        <a:srgbClr val="595959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sz="1800" b="1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vert="horz" anchor="ctr">
                    <a:lnL w="1270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 w="19050">
                      <a:solidFill>
                        <a:srgbClr val="595959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</a:t>
                      </a:r>
                      <a:endParaRPr lang="en-US" sz="1800" b="1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vert="horz" anchor="ctr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 w="19050">
                      <a:solidFill>
                        <a:srgbClr val="595959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</a:t>
                      </a:r>
                      <a:endParaRPr lang="en-US" sz="1800" b="1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vert="horz" anchor="ctr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 w="19050">
                      <a:solidFill>
                        <a:srgbClr val="595959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1800" b="1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全部</a:t>
                      </a:r>
                      <a:endParaRPr lang="zh-CN" sz="1800" b="1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vert="horz" anchor="ctr">
                    <a:lnL w="6350">
                      <a:solidFill>
                        <a:srgbClr val="D9D9D9"/>
                      </a:solidFill>
                      <a:prstDash val="solid"/>
                    </a:lnL>
                    <a:lnR>
                      <a:noFill/>
                    </a:lnR>
                    <a:lnT>
                      <a:noFill/>
                    </a:lnT>
                    <a:lnB w="19050">
                      <a:solidFill>
                        <a:srgbClr val="595959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2159952" y="483553"/>
          <a:ext cx="6863715" cy="56248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635"/>
                <a:gridCol w="762635"/>
                <a:gridCol w="762635"/>
                <a:gridCol w="762635"/>
                <a:gridCol w="762635"/>
                <a:gridCol w="762635"/>
                <a:gridCol w="762635"/>
                <a:gridCol w="762635"/>
                <a:gridCol w="762635"/>
              </a:tblGrid>
              <a:tr h="231775">
                <a:tc gridSpan="9"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1400" b="1" spc="6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高2015级3班高考成绩表（文化生）</a:t>
                      </a:r>
                      <a:endParaRPr lang="zh-CN" sz="1400" b="1" spc="6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19050" cap="rnd">
                      <a:solidFill>
                        <a:srgbClr val="E34D4D"/>
                      </a:solidFill>
                      <a:prstDash val="solid"/>
                    </a:lnL>
                    <a:lnR w="19050">
                      <a:solidFill>
                        <a:srgbClr val="E34D4D"/>
                      </a:solidFill>
                      <a:prstDash val="solid"/>
                    </a:lnR>
                    <a:lnT w="19050" cap="rnd">
                      <a:solidFill>
                        <a:srgbClr val="E34D4D"/>
                      </a:solidFill>
                      <a:prstDash val="solid"/>
                    </a:lnT>
                    <a:lnB w="19050">
                      <a:solidFill>
                        <a:srgbClr val="E34D4D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4D4D"/>
                    </a:solidFill>
                  </a:tcPr>
                </a:tc>
                <a:tc hMerge="1">
                  <a:tcPr>
                    <a:lnT w="19050" cap="rnd">
                      <a:solidFill>
                        <a:srgbClr val="E34D4D"/>
                      </a:solidFill>
                      <a:prstDash val="solid"/>
                    </a:lnT>
                    <a:lnB w="19050">
                      <a:solidFill>
                        <a:srgbClr val="E34D4D"/>
                      </a:solidFill>
                      <a:prstDash val="solid"/>
                    </a:lnB>
                  </a:tcPr>
                </a:tc>
                <a:tc hMerge="1">
                  <a:tcPr>
                    <a:lnT w="19050" cap="rnd">
                      <a:solidFill>
                        <a:srgbClr val="E34D4D"/>
                      </a:solidFill>
                      <a:prstDash val="solid"/>
                    </a:lnT>
                    <a:lnB w="19050">
                      <a:solidFill>
                        <a:srgbClr val="E34D4D"/>
                      </a:solidFill>
                      <a:prstDash val="solid"/>
                    </a:lnB>
                  </a:tcPr>
                </a:tc>
                <a:tc hMerge="1">
                  <a:tcPr>
                    <a:lnT w="19050" cap="rnd">
                      <a:solidFill>
                        <a:srgbClr val="E34D4D"/>
                      </a:solidFill>
                      <a:prstDash val="solid"/>
                    </a:lnT>
                    <a:lnB w="19050">
                      <a:solidFill>
                        <a:srgbClr val="E34D4D"/>
                      </a:solidFill>
                      <a:prstDash val="solid"/>
                    </a:lnB>
                  </a:tcPr>
                </a:tc>
                <a:tc hMerge="1">
                  <a:tcPr>
                    <a:lnT w="19050" cap="rnd">
                      <a:solidFill>
                        <a:srgbClr val="E34D4D"/>
                      </a:solidFill>
                      <a:prstDash val="solid"/>
                    </a:lnT>
                    <a:lnB w="19050">
                      <a:solidFill>
                        <a:srgbClr val="E34D4D"/>
                      </a:solidFill>
                      <a:prstDash val="solid"/>
                    </a:lnB>
                  </a:tcPr>
                </a:tc>
                <a:tc hMerge="1">
                  <a:tcPr>
                    <a:lnT w="19050" cap="rnd">
                      <a:solidFill>
                        <a:srgbClr val="E34D4D"/>
                      </a:solidFill>
                      <a:prstDash val="solid"/>
                    </a:lnT>
                    <a:lnB w="19050">
                      <a:solidFill>
                        <a:srgbClr val="E34D4D"/>
                      </a:solidFill>
                      <a:prstDash val="solid"/>
                    </a:lnB>
                  </a:tcPr>
                </a:tc>
                <a:tc hMerge="1">
                  <a:tcPr>
                    <a:lnT w="19050" cap="rnd">
                      <a:solidFill>
                        <a:srgbClr val="E34D4D"/>
                      </a:solidFill>
                      <a:prstDash val="solid"/>
                    </a:lnT>
                    <a:lnB w="19050">
                      <a:solidFill>
                        <a:srgbClr val="E34D4D"/>
                      </a:solidFill>
                      <a:prstDash val="solid"/>
                    </a:lnB>
                  </a:tcPr>
                </a:tc>
                <a:tc hMerge="1">
                  <a:tcPr>
                    <a:lnT w="19050" cap="rnd">
                      <a:solidFill>
                        <a:srgbClr val="E34D4D"/>
                      </a:solidFill>
                      <a:prstDash val="solid"/>
                    </a:lnT>
                    <a:lnB w="19050">
                      <a:solidFill>
                        <a:srgbClr val="E34D4D"/>
                      </a:solidFill>
                      <a:prstDash val="solid"/>
                    </a:lnB>
                  </a:tcPr>
                </a:tc>
                <a:tc hMerge="1">
                  <a:tcPr>
                    <a:lnR w="19050" cap="rnd">
                      <a:solidFill>
                        <a:srgbClr val="E34D4D"/>
                      </a:solidFill>
                      <a:prstDash val="solid"/>
                    </a:lnR>
                    <a:lnT w="19050" cap="rnd">
                      <a:solidFill>
                        <a:srgbClr val="E34D4D"/>
                      </a:solidFill>
                      <a:prstDash val="solid"/>
                    </a:lnT>
                    <a:lnB w="19050">
                      <a:solidFill>
                        <a:srgbClr val="E34D4D"/>
                      </a:solidFill>
                      <a:prstDash val="solid"/>
                    </a:lnB>
                  </a:tcPr>
                </a:tc>
              </a:tr>
              <a:tr h="144145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1200" b="1" spc="60">
                          <a:solidFill>
                            <a:srgbClr val="E34D4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姓名</a:t>
                      </a:r>
                      <a:endParaRPr lang="zh-CN" sz="1200" b="1" spc="60">
                        <a:solidFill>
                          <a:srgbClr val="E34D4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19050" cap="rnd">
                      <a:solidFill>
                        <a:srgbClr val="E34D4D"/>
                      </a:solidFill>
                      <a:prstDash val="solid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19050">
                      <a:solidFill>
                        <a:srgbClr val="E34D4D"/>
                      </a:solidFill>
                      <a:prstDash val="solid"/>
                    </a:lnT>
                    <a:lnB w="19050">
                      <a:solidFill>
                        <a:srgbClr val="E34D4D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1200" b="1" spc="60">
                          <a:solidFill>
                            <a:srgbClr val="E34D4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语文</a:t>
                      </a:r>
                      <a:endParaRPr lang="zh-CN" sz="1200" b="1" spc="60">
                        <a:solidFill>
                          <a:srgbClr val="E34D4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19050">
                      <a:solidFill>
                        <a:srgbClr val="E34D4D"/>
                      </a:solidFill>
                      <a:prstDash val="solid"/>
                    </a:lnT>
                    <a:lnB w="19050">
                      <a:solidFill>
                        <a:srgbClr val="E34D4D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1200" b="1" spc="60">
                          <a:solidFill>
                            <a:srgbClr val="E34D4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数学</a:t>
                      </a:r>
                      <a:endParaRPr lang="zh-CN" sz="1200" b="1" spc="60">
                        <a:solidFill>
                          <a:srgbClr val="E34D4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19050">
                      <a:solidFill>
                        <a:srgbClr val="E34D4D"/>
                      </a:solidFill>
                      <a:prstDash val="solid"/>
                    </a:lnT>
                    <a:lnB w="19050">
                      <a:solidFill>
                        <a:srgbClr val="E34D4D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1200" b="1" spc="60">
                          <a:solidFill>
                            <a:srgbClr val="E34D4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英语</a:t>
                      </a:r>
                      <a:endParaRPr lang="zh-CN" sz="1200" b="1" spc="60">
                        <a:solidFill>
                          <a:srgbClr val="E34D4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19050">
                      <a:solidFill>
                        <a:srgbClr val="E34D4D"/>
                      </a:solidFill>
                      <a:prstDash val="solid"/>
                    </a:lnT>
                    <a:lnB w="19050">
                      <a:solidFill>
                        <a:srgbClr val="E34D4D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1200" b="1" spc="60">
                          <a:solidFill>
                            <a:srgbClr val="E34D4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政治</a:t>
                      </a:r>
                      <a:endParaRPr lang="zh-CN" sz="1200" b="1" spc="60">
                        <a:solidFill>
                          <a:srgbClr val="E34D4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19050">
                      <a:solidFill>
                        <a:srgbClr val="E34D4D"/>
                      </a:solidFill>
                      <a:prstDash val="solid"/>
                    </a:lnT>
                    <a:lnB w="19050">
                      <a:solidFill>
                        <a:srgbClr val="E34D4D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1200" b="1" spc="60">
                          <a:solidFill>
                            <a:srgbClr val="E34D4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历史</a:t>
                      </a:r>
                      <a:endParaRPr lang="zh-CN" sz="1200" b="1" spc="60">
                        <a:solidFill>
                          <a:srgbClr val="E34D4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19050">
                      <a:solidFill>
                        <a:srgbClr val="E34D4D"/>
                      </a:solidFill>
                      <a:prstDash val="solid"/>
                    </a:lnT>
                    <a:lnB w="19050">
                      <a:solidFill>
                        <a:srgbClr val="E34D4D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1200" b="1" spc="60">
                          <a:solidFill>
                            <a:srgbClr val="E34D4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地理</a:t>
                      </a:r>
                      <a:endParaRPr lang="zh-CN" sz="1200" b="1" spc="60">
                        <a:solidFill>
                          <a:srgbClr val="E34D4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19050">
                      <a:solidFill>
                        <a:srgbClr val="E34D4D"/>
                      </a:solidFill>
                      <a:prstDash val="solid"/>
                    </a:lnT>
                    <a:lnB w="19050">
                      <a:solidFill>
                        <a:srgbClr val="E34D4D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1200" b="1" spc="60">
                          <a:solidFill>
                            <a:srgbClr val="E34D4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文综</a:t>
                      </a:r>
                      <a:endParaRPr lang="zh-CN" sz="1200" b="1" spc="60">
                        <a:solidFill>
                          <a:srgbClr val="E34D4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19050">
                      <a:solidFill>
                        <a:srgbClr val="E34D4D"/>
                      </a:solidFill>
                      <a:prstDash val="solid"/>
                    </a:lnT>
                    <a:lnB w="19050">
                      <a:solidFill>
                        <a:srgbClr val="E34D4D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1200" b="1" spc="60">
                          <a:solidFill>
                            <a:srgbClr val="E34D4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总分</a:t>
                      </a:r>
                      <a:endParaRPr lang="zh-CN" sz="1200" b="1" spc="60">
                        <a:solidFill>
                          <a:srgbClr val="E34D4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19050" cap="rnd">
                      <a:solidFill>
                        <a:srgbClr val="E34D4D"/>
                      </a:solidFill>
                      <a:prstDash val="solid"/>
                    </a:lnR>
                    <a:lnT w="19050">
                      <a:solidFill>
                        <a:srgbClr val="E34D4D"/>
                      </a:solidFill>
                      <a:prstDash val="solid"/>
                    </a:lnT>
                    <a:lnB w="19050">
                      <a:solidFill>
                        <a:srgbClr val="E34D4D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8796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滕员涢</a:t>
                      </a:r>
                      <a:endParaRPr lang="zh-CN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19050" cap="rnd">
                      <a:solidFill>
                        <a:srgbClr val="E34D4D"/>
                      </a:solidFill>
                      <a:prstDash val="solid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19050">
                      <a:solidFill>
                        <a:srgbClr val="E34D4D"/>
                      </a:solidFill>
                      <a:prstDash val="solid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112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19050">
                      <a:solidFill>
                        <a:srgbClr val="E34D4D"/>
                      </a:solidFill>
                      <a:prstDash val="solid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148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19050">
                      <a:solidFill>
                        <a:srgbClr val="E34D4D"/>
                      </a:solidFill>
                      <a:prstDash val="solid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134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19050">
                      <a:solidFill>
                        <a:srgbClr val="E34D4D"/>
                      </a:solidFill>
                      <a:prstDash val="solid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68.5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19050">
                      <a:solidFill>
                        <a:srgbClr val="E34D4D"/>
                      </a:solidFill>
                      <a:prstDash val="solid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87.5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19050">
                      <a:solidFill>
                        <a:srgbClr val="E34D4D"/>
                      </a:solidFill>
                      <a:prstDash val="solid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19050">
                      <a:solidFill>
                        <a:srgbClr val="E34D4D"/>
                      </a:solidFill>
                      <a:prstDash val="solid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216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19050">
                      <a:solidFill>
                        <a:srgbClr val="E34D4D"/>
                      </a:solidFill>
                      <a:prstDash val="solid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610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19050" cap="rnd">
                      <a:solidFill>
                        <a:srgbClr val="E34D4D"/>
                      </a:solidFill>
                      <a:prstDash val="solid"/>
                    </a:lnR>
                    <a:lnT w="19050">
                      <a:solidFill>
                        <a:srgbClr val="E34D4D"/>
                      </a:solidFill>
                      <a:prstDash val="solid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177165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程芳</a:t>
                      </a:r>
                      <a:endParaRPr lang="zh-CN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19050" cap="rnd">
                      <a:solidFill>
                        <a:srgbClr val="E34D4D"/>
                      </a:solidFill>
                      <a:prstDash val="solid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106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139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137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63.5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77.5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61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584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19050" cap="rnd">
                      <a:solidFill>
                        <a:srgbClr val="E34D4D"/>
                      </a:solidFill>
                      <a:prstDash val="solid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8796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司马骏灵</a:t>
                      </a:r>
                      <a:endParaRPr lang="zh-CN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19050" cap="rnd">
                      <a:solidFill>
                        <a:srgbClr val="E34D4D"/>
                      </a:solidFill>
                      <a:prstDash val="solid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97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126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136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73.5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66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219.5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582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19050" cap="rnd">
                      <a:solidFill>
                        <a:srgbClr val="E34D4D"/>
                      </a:solidFill>
                      <a:prstDash val="solid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18796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秦嘉璐</a:t>
                      </a:r>
                      <a:endParaRPr lang="zh-CN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19050" cap="rnd">
                      <a:solidFill>
                        <a:srgbClr val="E34D4D"/>
                      </a:solidFill>
                      <a:prstDash val="solid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109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133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133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65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78.5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62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205.5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581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19050" cap="rnd">
                      <a:solidFill>
                        <a:srgbClr val="E34D4D"/>
                      </a:solidFill>
                      <a:prstDash val="solid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87325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张远航</a:t>
                      </a:r>
                      <a:endParaRPr lang="zh-CN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19050" cap="rnd">
                      <a:solidFill>
                        <a:srgbClr val="E34D4D"/>
                      </a:solidFill>
                      <a:prstDash val="solid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102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130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135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60.5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68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208.5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576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19050" cap="rnd">
                      <a:solidFill>
                        <a:srgbClr val="E34D4D"/>
                      </a:solidFill>
                      <a:prstDash val="solid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18796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王彦之</a:t>
                      </a:r>
                      <a:endParaRPr lang="zh-CN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19050" cap="rnd">
                      <a:solidFill>
                        <a:srgbClr val="E34D4D"/>
                      </a:solidFill>
                      <a:prstDash val="solid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102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135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136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59.5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87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56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202.5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576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19050" cap="rnd">
                      <a:solidFill>
                        <a:srgbClr val="E34D4D"/>
                      </a:solidFill>
                      <a:prstDash val="solid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8796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程绍鹏</a:t>
                      </a:r>
                      <a:endParaRPr lang="zh-CN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19050" cap="rnd">
                      <a:solidFill>
                        <a:srgbClr val="E34D4D"/>
                      </a:solidFill>
                      <a:prstDash val="solid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102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121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130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72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82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68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222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575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19050" cap="rnd">
                      <a:solidFill>
                        <a:srgbClr val="E34D4D"/>
                      </a:solidFill>
                      <a:prstDash val="solid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18796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刘雨笛</a:t>
                      </a:r>
                      <a:endParaRPr lang="zh-CN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19050" cap="rnd">
                      <a:solidFill>
                        <a:srgbClr val="E34D4D"/>
                      </a:solidFill>
                      <a:prstDash val="solid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110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131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132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67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77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58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575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19050" cap="rnd">
                      <a:solidFill>
                        <a:srgbClr val="E34D4D"/>
                      </a:solidFill>
                      <a:prstDash val="solid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8796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黄干平</a:t>
                      </a:r>
                      <a:endParaRPr lang="zh-CN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19050" cap="rnd">
                      <a:solidFill>
                        <a:srgbClr val="E34D4D"/>
                      </a:solidFill>
                      <a:prstDash val="solid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106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126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133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69.5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74.5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65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209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574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19050" cap="rnd">
                      <a:solidFill>
                        <a:srgbClr val="E34D4D"/>
                      </a:solidFill>
                      <a:prstDash val="solid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18796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徐颖</a:t>
                      </a:r>
                      <a:endParaRPr lang="zh-CN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19050" cap="rnd">
                      <a:solidFill>
                        <a:srgbClr val="E34D4D"/>
                      </a:solidFill>
                      <a:prstDash val="solid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106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137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139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59.5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87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56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202.5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574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19050" cap="rnd">
                      <a:solidFill>
                        <a:srgbClr val="E34D4D"/>
                      </a:solidFill>
                      <a:prstDash val="solid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87325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钟慧绫</a:t>
                      </a:r>
                      <a:endParaRPr lang="zh-CN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19050" cap="rnd">
                      <a:solidFill>
                        <a:srgbClr val="E34D4D"/>
                      </a:solidFill>
                      <a:prstDash val="solid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106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131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138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72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63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195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571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19050" cap="rnd">
                      <a:solidFill>
                        <a:srgbClr val="E34D4D"/>
                      </a:solidFill>
                      <a:prstDash val="solid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18796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张睿皓</a:t>
                      </a:r>
                      <a:endParaRPr lang="zh-CN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19050" cap="rnd">
                      <a:solidFill>
                        <a:srgbClr val="E34D4D"/>
                      </a:solidFill>
                      <a:prstDash val="solid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110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122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138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62.5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81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55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198.5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569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19050" cap="rnd">
                      <a:solidFill>
                        <a:srgbClr val="E34D4D"/>
                      </a:solidFill>
                      <a:prstDash val="solid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8796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王芹美慧</a:t>
                      </a:r>
                      <a:endParaRPr lang="zh-CN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19050" cap="rnd">
                      <a:solidFill>
                        <a:srgbClr val="E34D4D"/>
                      </a:solidFill>
                      <a:prstDash val="solid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124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139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66.5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82.5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54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203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566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19050" cap="rnd">
                      <a:solidFill>
                        <a:srgbClr val="E34D4D"/>
                      </a:solidFill>
                      <a:prstDash val="solid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18796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邹云淅</a:t>
                      </a:r>
                      <a:endParaRPr lang="zh-CN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19050" cap="rnd">
                      <a:solidFill>
                        <a:srgbClr val="E34D4D"/>
                      </a:solidFill>
                      <a:prstDash val="solid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104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125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131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62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81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57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200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561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19050" cap="rnd">
                      <a:solidFill>
                        <a:srgbClr val="E34D4D"/>
                      </a:solidFill>
                      <a:prstDash val="solid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8796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张雨乔</a:t>
                      </a:r>
                      <a:endParaRPr lang="zh-CN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19050" cap="rnd">
                      <a:solidFill>
                        <a:srgbClr val="E34D4D"/>
                      </a:solidFill>
                      <a:prstDash val="solid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104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127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130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65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54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199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561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19050" cap="rnd">
                      <a:solidFill>
                        <a:srgbClr val="E34D4D"/>
                      </a:solidFill>
                      <a:prstDash val="solid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187325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张琼枝</a:t>
                      </a:r>
                      <a:endParaRPr lang="zh-CN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19050" cap="rnd">
                      <a:solidFill>
                        <a:srgbClr val="E34D4D"/>
                      </a:solidFill>
                      <a:prstDash val="solid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97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115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133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66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90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54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210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555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19050" cap="rnd">
                      <a:solidFill>
                        <a:srgbClr val="E34D4D"/>
                      </a:solidFill>
                      <a:prstDash val="solid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8796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陈虹洁</a:t>
                      </a:r>
                      <a:endParaRPr lang="zh-CN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19050" cap="rnd">
                      <a:solidFill>
                        <a:srgbClr val="E34D4D"/>
                      </a:solidFill>
                      <a:prstDash val="solid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102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139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123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63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66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57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186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550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19050" cap="rnd">
                      <a:solidFill>
                        <a:srgbClr val="E34D4D"/>
                      </a:solidFill>
                      <a:prstDash val="solid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18796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张邑赫</a:t>
                      </a:r>
                      <a:endParaRPr lang="zh-CN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19050" cap="rnd">
                      <a:solidFill>
                        <a:srgbClr val="E34D4D"/>
                      </a:solidFill>
                      <a:prstDash val="solid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99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117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115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73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67.5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200.5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532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19050" cap="rnd">
                      <a:solidFill>
                        <a:srgbClr val="E34D4D"/>
                      </a:solidFill>
                      <a:prstDash val="solid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8796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张恒通</a:t>
                      </a:r>
                      <a:endParaRPr lang="zh-CN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19050" cap="rnd">
                      <a:solidFill>
                        <a:srgbClr val="E34D4D"/>
                      </a:solidFill>
                      <a:prstDash val="solid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111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119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68.5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81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51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200.5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531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19050" cap="rnd">
                      <a:solidFill>
                        <a:srgbClr val="E34D4D"/>
                      </a:solidFill>
                      <a:prstDash val="solid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18796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陈彦鸿</a:t>
                      </a:r>
                      <a:endParaRPr lang="zh-CN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19050" cap="rnd">
                      <a:solidFill>
                        <a:srgbClr val="E34D4D"/>
                      </a:solidFill>
                      <a:prstDash val="solid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105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118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126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61.5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64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51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176.5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526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19050" cap="rnd">
                      <a:solidFill>
                        <a:srgbClr val="E34D4D"/>
                      </a:solidFill>
                      <a:prstDash val="solid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8796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钟天添</a:t>
                      </a:r>
                      <a:endParaRPr lang="zh-CN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19050" cap="rnd">
                      <a:solidFill>
                        <a:srgbClr val="E34D4D"/>
                      </a:solidFill>
                      <a:prstDash val="solid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87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104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134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61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76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63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200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525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19050" cap="rnd">
                      <a:solidFill>
                        <a:srgbClr val="E34D4D"/>
                      </a:solidFill>
                      <a:prstDash val="solid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187325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胡凯文</a:t>
                      </a:r>
                      <a:endParaRPr lang="zh-CN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19050" cap="rnd">
                      <a:solidFill>
                        <a:srgbClr val="E34D4D"/>
                      </a:solidFill>
                      <a:prstDash val="solid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85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118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116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62.5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69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70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201.5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521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19050" cap="rnd">
                      <a:solidFill>
                        <a:srgbClr val="E34D4D"/>
                      </a:solidFill>
                      <a:prstDash val="solid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8796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陈静泓</a:t>
                      </a:r>
                      <a:endParaRPr lang="zh-CN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19050" cap="rnd">
                      <a:solidFill>
                        <a:srgbClr val="E34D4D"/>
                      </a:solidFill>
                      <a:prstDash val="solid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99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123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107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54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74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63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191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521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19050" cap="rnd">
                      <a:solidFill>
                        <a:srgbClr val="E34D4D"/>
                      </a:solidFill>
                      <a:prstDash val="solid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郭傲</a:t>
                      </a:r>
                      <a:endParaRPr lang="zh-CN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19050" cap="rnd">
                      <a:solidFill>
                        <a:srgbClr val="E34D4D"/>
                      </a:solidFill>
                      <a:prstDash val="solid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86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106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121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56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77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64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197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511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19050" cap="rnd">
                      <a:solidFill>
                        <a:srgbClr val="E34D4D"/>
                      </a:solidFill>
                      <a:prstDash val="solid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8796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张大双</a:t>
                      </a:r>
                      <a:endParaRPr lang="zh-CN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19050" cap="rnd">
                      <a:solidFill>
                        <a:srgbClr val="E34D4D"/>
                      </a:solidFill>
                      <a:prstDash val="solid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82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91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108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65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85.5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71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221.5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505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19050" cap="rnd">
                      <a:solidFill>
                        <a:srgbClr val="E34D4D"/>
                      </a:solidFill>
                      <a:prstDash val="solid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18796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邱佳祠</a:t>
                      </a:r>
                      <a:endParaRPr lang="zh-CN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19050" cap="rnd">
                      <a:solidFill>
                        <a:srgbClr val="E34D4D"/>
                      </a:solidFill>
                      <a:prstDash val="solid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93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109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122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46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66.5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68.5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181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505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19050" cap="rnd">
                      <a:solidFill>
                        <a:srgbClr val="E34D4D"/>
                      </a:solidFill>
                      <a:prstDash val="solid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87325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谢思宇</a:t>
                      </a:r>
                      <a:endParaRPr lang="zh-CN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19050" cap="rnd">
                      <a:solidFill>
                        <a:srgbClr val="E34D4D"/>
                      </a:solidFill>
                      <a:prstDash val="solid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91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104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129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67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49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59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175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499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19050" cap="rnd">
                      <a:solidFill>
                        <a:srgbClr val="E34D4D"/>
                      </a:solidFill>
                      <a:prstDash val="solid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18796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张美怡</a:t>
                      </a:r>
                      <a:endParaRPr lang="zh-CN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19050" cap="rnd">
                      <a:solidFill>
                        <a:srgbClr val="E34D4D"/>
                      </a:solidFill>
                      <a:prstDash val="solid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81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90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119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65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90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215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497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19050" cap="rnd">
                      <a:solidFill>
                        <a:srgbClr val="E34D4D"/>
                      </a:solidFill>
                      <a:prstDash val="solid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3175">
                      <a:solidFill>
                        <a:srgbClr val="E34D4D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8796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均分</a:t>
                      </a:r>
                      <a:endParaRPr lang="zh-CN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19050" cap="rnd">
                      <a:solidFill>
                        <a:srgbClr val="E34D4D"/>
                      </a:solidFill>
                      <a:prstDash val="solid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19050" cap="rnd">
                      <a:solidFill>
                        <a:srgbClr val="E34D4D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99.4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19050" cap="rnd">
                      <a:solidFill>
                        <a:srgbClr val="E34D4D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121.4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19050" cap="rnd">
                      <a:solidFill>
                        <a:srgbClr val="E34D4D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128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19050" cap="rnd">
                      <a:solidFill>
                        <a:srgbClr val="E34D4D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63.7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19050" cap="rnd">
                      <a:solidFill>
                        <a:srgbClr val="E34D4D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77.3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19050" cap="rnd">
                      <a:solidFill>
                        <a:srgbClr val="E34D4D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60.5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19050" cap="rnd">
                      <a:solidFill>
                        <a:srgbClr val="E34D4D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201.4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3175">
                      <a:solidFill>
                        <a:srgbClr val="E34D4D"/>
                      </a:solidFill>
                      <a:prstDash val="dot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19050" cap="rnd">
                      <a:solidFill>
                        <a:srgbClr val="E34D4D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550.5</a:t>
                      </a:r>
                      <a:endParaRPr lang="en-US" sz="900" b="1" spc="6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50" marB="6350" vert="horz" anchor="ctr">
                    <a:lnL w="3175">
                      <a:solidFill>
                        <a:srgbClr val="E34D4D"/>
                      </a:solidFill>
                      <a:prstDash val="dot"/>
                    </a:lnL>
                    <a:lnR w="19050" cap="rnd">
                      <a:solidFill>
                        <a:srgbClr val="E34D4D"/>
                      </a:solidFill>
                      <a:prstDash val="solid"/>
                    </a:lnR>
                    <a:lnT w="3175">
                      <a:solidFill>
                        <a:srgbClr val="E34D4D"/>
                      </a:solidFill>
                      <a:prstDash val="dot"/>
                    </a:lnT>
                    <a:lnB w="19050" cap="rnd">
                      <a:solidFill>
                        <a:srgbClr val="E34D4D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9356090" y="2070100"/>
            <a:ext cx="20472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华康行楷体 W5" panose="03000509000000000000" charset="-122"/>
                <a:ea typeface="华康行楷体 W5" panose="03000509000000000000" charset="-122"/>
                <a:cs typeface="华康行楷体 W5" panose="03000509000000000000" charset="-122"/>
              </a:rPr>
              <a:t>（备注：毛灿、回原籍，</a:t>
            </a:r>
            <a:r>
              <a:rPr lang="en-US" altLang="zh-CN" b="1">
                <a:solidFill>
                  <a:srgbClr val="FF0000"/>
                </a:solidFill>
                <a:latin typeface="华康行楷体 W5" panose="03000509000000000000" charset="-122"/>
                <a:ea typeface="华康行楷体 W5" panose="03000509000000000000" charset="-122"/>
                <a:cs typeface="华康行楷体 W5" panose="03000509000000000000" charset="-122"/>
              </a:rPr>
              <a:t>562</a:t>
            </a:r>
            <a:r>
              <a:rPr lang="zh-CN" altLang="en-US" b="1">
                <a:solidFill>
                  <a:srgbClr val="FF0000"/>
                </a:solidFill>
                <a:latin typeface="华康行楷体 W5" panose="03000509000000000000" charset="-122"/>
                <a:ea typeface="华康行楷体 W5" panose="03000509000000000000" charset="-122"/>
                <a:cs typeface="华康行楷体 W5" panose="03000509000000000000" charset="-122"/>
              </a:rPr>
              <a:t>分。）</a:t>
            </a:r>
            <a:endParaRPr lang="zh-CN" altLang="en-US" b="1">
              <a:solidFill>
                <a:srgbClr val="FF0000"/>
              </a:solidFill>
              <a:latin typeface="华康行楷体 W5" panose="03000509000000000000" charset="-122"/>
              <a:ea typeface="华康行楷体 W5" panose="03000509000000000000" charset="-122"/>
              <a:cs typeface="华康行楷体 W5" panose="03000509000000000000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07540" y="23495"/>
            <a:ext cx="7368540" cy="460375"/>
          </a:xfrm>
          <a:prstGeom prst="rect">
            <a:avLst/>
          </a:prstGeom>
          <a:solidFill>
            <a:srgbClr val="406D48"/>
          </a:solidFill>
        </p:spPr>
        <p:txBody>
          <a:bodyPr wrap="none" rtlCol="0" anchor="t">
            <a:spAutoFit/>
          </a:bodyPr>
          <a:p>
            <a:pPr lvl="0" algn="dist">
              <a:buClrTx/>
              <a:buSzTx/>
              <a:buFontTx/>
            </a:pPr>
            <a:r>
              <a:rPr lang="zh-CN" altLang="zh-CN" sz="2400" b="1" spc="3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文科：本科第一批553分；本科第二批492分。</a:t>
            </a:r>
            <a:endParaRPr lang="zh-CN" altLang="zh-CN" sz="2400" b="1" spc="3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2023745" y="-361315"/>
          <a:ext cx="6626860" cy="72548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7370"/>
                <a:gridCol w="760095"/>
                <a:gridCol w="759460"/>
                <a:gridCol w="760095"/>
                <a:gridCol w="760095"/>
                <a:gridCol w="760095"/>
                <a:gridCol w="759460"/>
                <a:gridCol w="760730"/>
                <a:gridCol w="759460"/>
              </a:tblGrid>
              <a:tr h="195580">
                <a:tc gridSpan="9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9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高2015级3班高考成绩表</a:t>
                      </a:r>
                      <a:endParaRPr lang="zh-CN" altLang="en-US" sz="9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8034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姓名</a:t>
                      </a:r>
                      <a:endParaRPr lang="zh-CN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语文</a:t>
                      </a:r>
                      <a:endParaRPr lang="zh-CN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数学</a:t>
                      </a:r>
                      <a:endParaRPr lang="zh-CN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英语</a:t>
                      </a:r>
                      <a:endParaRPr lang="zh-CN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政治</a:t>
                      </a:r>
                      <a:endParaRPr lang="zh-CN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历史</a:t>
                      </a:r>
                      <a:endParaRPr lang="zh-CN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地理</a:t>
                      </a:r>
                      <a:endParaRPr lang="zh-CN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文综</a:t>
                      </a:r>
                      <a:endParaRPr lang="zh-CN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总分</a:t>
                      </a:r>
                      <a:endParaRPr lang="zh-CN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34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滕员涢</a:t>
                      </a:r>
                      <a:endParaRPr lang="zh-CN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112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148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134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68.5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87.5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60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216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610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34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程芳</a:t>
                      </a:r>
                      <a:endParaRPr lang="zh-CN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106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139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137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63.5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77.5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61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202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584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34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司马骏灵</a:t>
                      </a:r>
                      <a:endParaRPr lang="zh-CN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97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126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136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73.5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80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66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219.5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582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34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秦嘉璐</a:t>
                      </a:r>
                      <a:endParaRPr lang="zh-CN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109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133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133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65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78.5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62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205.5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581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34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张远航</a:t>
                      </a:r>
                      <a:endParaRPr lang="zh-CN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102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130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135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60.5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80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68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208.5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576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34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王彦之</a:t>
                      </a:r>
                      <a:endParaRPr lang="zh-CN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102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135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136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59.5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87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56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202.5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576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34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程绍鹏</a:t>
                      </a:r>
                      <a:endParaRPr lang="zh-CN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102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121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130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72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82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68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222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575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34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刘雨笛</a:t>
                      </a:r>
                      <a:endParaRPr lang="zh-CN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110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131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132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67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77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58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202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575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34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黄干平</a:t>
                      </a:r>
                      <a:endParaRPr lang="zh-CN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106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126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133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69.5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74.5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65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209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574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34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徐颖</a:t>
                      </a:r>
                      <a:endParaRPr lang="zh-CN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106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137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139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59.5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87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56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202.5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574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34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钟慧绫</a:t>
                      </a:r>
                      <a:endParaRPr lang="zh-CN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106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131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138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60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72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63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195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571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34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张睿皓</a:t>
                      </a:r>
                      <a:endParaRPr lang="zh-CN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110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122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138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62.5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81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55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198.5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569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34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王芹美慧</a:t>
                      </a:r>
                      <a:endParaRPr lang="zh-CN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100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124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139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66.5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82.5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54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203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566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34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邹云淅</a:t>
                      </a:r>
                      <a:endParaRPr lang="zh-CN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104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125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131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62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81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57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200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561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34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张雨乔</a:t>
                      </a:r>
                      <a:endParaRPr lang="zh-CN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104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127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130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65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80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54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199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561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34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张琼枝</a:t>
                      </a:r>
                      <a:endParaRPr lang="zh-CN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97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115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133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66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90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54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210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555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34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陈虹洁</a:t>
                      </a:r>
                      <a:endParaRPr lang="zh-CN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102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139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123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63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66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57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186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550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34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张邑赫</a:t>
                      </a:r>
                      <a:endParaRPr lang="zh-CN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99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117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115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73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67.5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60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200.5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532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34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张恒通</a:t>
                      </a:r>
                      <a:endParaRPr lang="zh-CN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100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111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119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68.5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81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51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200.5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531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34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张文婧</a:t>
                      </a:r>
                      <a:endParaRPr lang="zh-CN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95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122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123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57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67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63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187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527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34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陈彦鸿</a:t>
                      </a:r>
                      <a:endParaRPr lang="zh-CN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105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118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126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61.5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64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51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176.5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526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34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钟天添</a:t>
                      </a:r>
                      <a:endParaRPr lang="zh-CN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87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104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134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61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76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63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200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525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34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胡凯文</a:t>
                      </a:r>
                      <a:endParaRPr lang="zh-CN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85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118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116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62.5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69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70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201.5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521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34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陈静泓</a:t>
                      </a:r>
                      <a:endParaRPr lang="zh-CN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99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123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107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54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74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63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191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521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34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郭傲</a:t>
                      </a:r>
                      <a:endParaRPr lang="zh-CN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86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106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121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56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77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64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197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511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34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张大双</a:t>
                      </a:r>
                      <a:endParaRPr lang="zh-CN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82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91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108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65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85.5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71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221.5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505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34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邱佳祠</a:t>
                      </a:r>
                      <a:endParaRPr lang="zh-CN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93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109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122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46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66.5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68.5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181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505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34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吴佳丽</a:t>
                      </a:r>
                      <a:endParaRPr lang="zh-CN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83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123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110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60.5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74.5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52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187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503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34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谢思宇</a:t>
                      </a:r>
                      <a:endParaRPr lang="zh-CN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91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104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129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67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49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59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175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499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34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张美怡</a:t>
                      </a:r>
                      <a:endParaRPr lang="zh-CN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81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90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119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65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90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60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215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497</a:t>
                      </a:r>
                      <a:endParaRPr lang="en-US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34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杨蕃明</a:t>
                      </a:r>
                      <a:endParaRPr lang="zh-CN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101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80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97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51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76.5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67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194.5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473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113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唐中宇</a:t>
                      </a:r>
                      <a:endParaRPr lang="zh-CN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93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87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116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59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64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48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171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467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34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骆赛雅</a:t>
                      </a:r>
                      <a:endParaRPr lang="zh-CN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85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81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110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65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66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48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179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455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34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蒲澳</a:t>
                      </a:r>
                      <a:endParaRPr lang="zh-CN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96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80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85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50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63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58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171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432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34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彭烽熠</a:t>
                      </a:r>
                      <a:endParaRPr lang="zh-CN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81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110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58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53.5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56.5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65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175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424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34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罗文琦</a:t>
                      </a:r>
                      <a:endParaRPr lang="zh-CN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82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78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87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56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69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47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172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419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34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吴汶键</a:t>
                      </a:r>
                      <a:endParaRPr lang="zh-CN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76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64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106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62.5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60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44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166.5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413</a:t>
                      </a:r>
                      <a:endParaRPr lang="en-US" altLang="en-US" sz="800" b="1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2700" marR="12700" marT="12700" vert="horz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5580"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9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>
                      <a:noFill/>
                    </a:lnL>
                    <a:lnR>
                      <a:noFill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96.62162162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>
                      <a:noFill/>
                    </a:lnL>
                    <a:lnR>
                      <a:noFill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114.1891892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>
                      <a:noFill/>
                    </a:lnL>
                    <a:lnR>
                      <a:noFill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121.2162162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>
                      <a:noFill/>
                    </a:lnL>
                    <a:lnR>
                      <a:noFill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62.09459459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>
                      <a:noFill/>
                    </a:lnL>
                    <a:lnR>
                      <a:noFill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74.58108108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>
                      <a:noFill/>
                    </a:lnL>
                    <a:lnR>
                      <a:noFill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59.09459459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>
                      <a:noFill/>
                    </a:lnL>
                    <a:lnR>
                      <a:noFill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195.7702703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>
                      <a:noFill/>
                    </a:lnL>
                    <a:lnR>
                      <a:noFill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527.7297297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>
                    <a:lnL>
                      <a:noFill/>
                    </a:lnL>
                    <a:lnR cap="flat">
                      <a:noFill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9356090" y="2070100"/>
            <a:ext cx="247586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华康行楷体 W5" panose="03000509000000000000" charset="-122"/>
                <a:ea typeface="华康行楷体 W5" panose="03000509000000000000" charset="-122"/>
                <a:cs typeface="华康行楷体 W5" panose="03000509000000000000" charset="-122"/>
              </a:rPr>
              <a:t>（</a:t>
            </a:r>
            <a:r>
              <a:rPr lang="zh-CN" altLang="en-US" b="1">
                <a:solidFill>
                  <a:schemeClr val="tx1"/>
                </a:solidFill>
                <a:latin typeface="华康行楷体 W5" panose="03000509000000000000" charset="-122"/>
                <a:ea typeface="华康行楷体 W5" panose="03000509000000000000" charset="-122"/>
                <a:cs typeface="华康行楷体 W5" panose="03000509000000000000" charset="-122"/>
              </a:rPr>
              <a:t>备注</a:t>
            </a:r>
            <a:r>
              <a:rPr lang="zh-CN" altLang="en-US" b="1">
                <a:solidFill>
                  <a:srgbClr val="FF0000"/>
                </a:solidFill>
                <a:latin typeface="华康行楷体 W5" panose="03000509000000000000" charset="-122"/>
                <a:ea typeface="华康行楷体 W5" panose="03000509000000000000" charset="-122"/>
                <a:cs typeface="华康行楷体 W5" panose="03000509000000000000" charset="-122"/>
              </a:rPr>
              <a:t>：</a:t>
            </a:r>
            <a:r>
              <a:rPr lang="en-US" altLang="zh-CN" b="1">
                <a:solidFill>
                  <a:srgbClr val="FF0000"/>
                </a:solidFill>
                <a:latin typeface="华康行楷体 W5" panose="03000509000000000000" charset="-122"/>
                <a:ea typeface="华康行楷体 W5" panose="03000509000000000000" charset="-122"/>
                <a:cs typeface="华康行楷体 W5" panose="03000509000000000000" charset="-122"/>
              </a:rPr>
              <a:t>985</a:t>
            </a:r>
            <a:r>
              <a:rPr lang="zh-CN" altLang="en-US" b="1">
                <a:solidFill>
                  <a:srgbClr val="FF0000"/>
                </a:solidFill>
                <a:latin typeface="华康行楷体 W5" panose="03000509000000000000" charset="-122"/>
                <a:ea typeface="华康行楷体 W5" panose="03000509000000000000" charset="-122"/>
                <a:cs typeface="华康行楷体 W5" panose="03000509000000000000" charset="-122"/>
              </a:rPr>
              <a:t>：</a:t>
            </a:r>
            <a:r>
              <a:rPr lang="en-US" altLang="zh-CN" b="1">
                <a:solidFill>
                  <a:srgbClr val="FF0000"/>
                </a:solidFill>
                <a:latin typeface="华康行楷体 W5" panose="03000509000000000000" charset="-122"/>
                <a:ea typeface="华康行楷体 W5" panose="03000509000000000000" charset="-122"/>
                <a:cs typeface="华康行楷体 W5" panose="03000509000000000000" charset="-122"/>
              </a:rPr>
              <a:t>2</a:t>
            </a:r>
            <a:r>
              <a:rPr lang="zh-CN" altLang="en-US" b="1">
                <a:solidFill>
                  <a:srgbClr val="FF0000"/>
                </a:solidFill>
                <a:latin typeface="华康行楷体 W5" panose="03000509000000000000" charset="-122"/>
                <a:ea typeface="华康行楷体 W5" panose="03000509000000000000" charset="-122"/>
                <a:cs typeface="华康行楷体 W5" panose="03000509000000000000" charset="-122"/>
              </a:rPr>
              <a:t>人；一本：</a:t>
            </a:r>
            <a:r>
              <a:rPr lang="en-US" altLang="zh-CN" b="1">
                <a:solidFill>
                  <a:srgbClr val="FF0000"/>
                </a:solidFill>
                <a:latin typeface="华康行楷体 W5" panose="03000509000000000000" charset="-122"/>
                <a:ea typeface="华康行楷体 W5" panose="03000509000000000000" charset="-122"/>
                <a:cs typeface="华康行楷体 W5" panose="03000509000000000000" charset="-122"/>
              </a:rPr>
              <a:t>17</a:t>
            </a:r>
            <a:r>
              <a:rPr lang="zh-CN" altLang="en-US" b="1">
                <a:solidFill>
                  <a:srgbClr val="FF0000"/>
                </a:solidFill>
                <a:latin typeface="华康行楷体 W5" panose="03000509000000000000" charset="-122"/>
                <a:ea typeface="华康行楷体 W5" panose="03000509000000000000" charset="-122"/>
                <a:cs typeface="华康行楷体 W5" panose="03000509000000000000" charset="-122"/>
              </a:rPr>
              <a:t>人；本科：</a:t>
            </a:r>
            <a:r>
              <a:rPr lang="en-US" altLang="zh-CN" b="1">
                <a:solidFill>
                  <a:srgbClr val="FF0000"/>
                </a:solidFill>
                <a:latin typeface="华康行楷体 W5" panose="03000509000000000000" charset="-122"/>
                <a:ea typeface="华康行楷体 W5" panose="03000509000000000000" charset="-122"/>
                <a:cs typeface="华康行楷体 W5" panose="03000509000000000000" charset="-122"/>
              </a:rPr>
              <a:t>37</a:t>
            </a:r>
            <a:r>
              <a:rPr lang="zh-CN" altLang="en-US" b="1">
                <a:solidFill>
                  <a:srgbClr val="FF0000"/>
                </a:solidFill>
                <a:latin typeface="华康行楷体 W5" panose="03000509000000000000" charset="-122"/>
                <a:ea typeface="华康行楷体 W5" panose="03000509000000000000" charset="-122"/>
                <a:cs typeface="华康行楷体 W5" panose="03000509000000000000" charset="-122"/>
              </a:rPr>
              <a:t>人；</a:t>
            </a:r>
            <a:r>
              <a:rPr lang="en-US" altLang="zh-CN" b="1">
                <a:solidFill>
                  <a:srgbClr val="FF0000"/>
                </a:solidFill>
                <a:latin typeface="华康行楷体 W5" panose="03000509000000000000" charset="-122"/>
                <a:ea typeface="华康行楷体 W5" panose="03000509000000000000" charset="-122"/>
                <a:cs typeface="华康行楷体 W5" panose="03000509000000000000" charset="-122"/>
              </a:rPr>
              <a:t>1</a:t>
            </a:r>
            <a:r>
              <a:rPr lang="zh-CN" altLang="en-US" b="1">
                <a:solidFill>
                  <a:srgbClr val="FF0000"/>
                </a:solidFill>
                <a:latin typeface="华康行楷体 W5" panose="03000509000000000000" charset="-122"/>
                <a:ea typeface="华康行楷体 W5" panose="03000509000000000000" charset="-122"/>
                <a:cs typeface="华康行楷体 W5" panose="03000509000000000000" charset="-122"/>
              </a:rPr>
              <a:t>人因为睡着没有参考。）</a:t>
            </a:r>
            <a:endParaRPr lang="zh-CN" altLang="en-US" b="1">
              <a:solidFill>
                <a:srgbClr val="FF0000"/>
              </a:solidFill>
              <a:latin typeface="华康行楷体 W5" panose="03000509000000000000" charset="-122"/>
              <a:ea typeface="华康行楷体 W5" panose="03000509000000000000" charset="-122"/>
              <a:cs typeface="华康行楷体 W5" panose="03000509000000000000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297180" y="1697355"/>
          <a:ext cx="6844030" cy="34632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905"/>
                <a:gridCol w="1155065"/>
                <a:gridCol w="1176020"/>
                <a:gridCol w="1176020"/>
                <a:gridCol w="1176020"/>
              </a:tblGrid>
              <a:tr h="85217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2000" b="1" spc="13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3班年级任务</a:t>
                      </a:r>
                      <a:endParaRPr lang="zh-CN" sz="2000" b="1" spc="13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317500" marR="317500" marT="215900" marB="215900" vert="horz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spc="13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985</a:t>
                      </a:r>
                      <a:endParaRPr lang="en-US" sz="2000" b="1" spc="13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vert="horz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4D4D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2000" b="1" spc="13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一本</a:t>
                      </a:r>
                      <a:endParaRPr lang="zh-CN" sz="2000" b="1" spc="13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vert="horz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7A4A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2000" b="1" spc="13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本科</a:t>
                      </a:r>
                      <a:endParaRPr lang="zh-CN" sz="2000" b="1" spc="13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vert="horz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AF4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2000" b="1" spc="13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专科</a:t>
                      </a:r>
                      <a:endParaRPr lang="zh-CN" sz="2000" b="1" spc="13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vert="horz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DC32D"/>
                    </a:solidFill>
                  </a:tcPr>
                </a:tc>
              </a:tr>
              <a:tr h="76073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1800" b="1" spc="13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高一、二</a:t>
                      </a:r>
                      <a:endParaRPr lang="zh-CN" sz="1800" b="1" spc="13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vert="horz" anchor="ctr">
                    <a:lnL>
                      <a:noFill/>
                    </a:lnL>
                    <a:lnR w="1270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spc="13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sz="1800" b="1" spc="13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vert="horz" anchor="ctr">
                    <a:lnL w="1270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spc="13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endParaRPr lang="en-US" sz="1800" b="1" spc="13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vert="horz" anchor="ctr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spc="13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</a:t>
                      </a:r>
                      <a:endParaRPr lang="en-US" sz="1800" b="1" spc="13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vert="horz" anchor="ctr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1800" b="1" spc="13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全部</a:t>
                      </a:r>
                      <a:endParaRPr lang="zh-CN" sz="1800" b="1" spc="13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vert="horz" anchor="ctr">
                    <a:lnL w="6350">
                      <a:solidFill>
                        <a:srgbClr val="D9D9D9"/>
                      </a:solidFill>
                      <a:prstDash val="soli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76073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1800" b="1" spc="13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高三</a:t>
                      </a:r>
                      <a:endParaRPr lang="zh-CN" sz="1800" b="1" spc="13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vert="horz" anchor="ctr">
                    <a:lnL>
                      <a:noFill/>
                    </a:lnL>
                    <a:lnR w="1270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spc="13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sz="1800" b="1" spc="13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vert="horz" anchor="ctr">
                    <a:lnL w="1270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spc="13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</a:t>
                      </a:r>
                      <a:r>
                        <a:rPr lang="zh-CN" altLang="en-US" sz="1800" b="1" spc="13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1800" b="1" spc="13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r>
                        <a:rPr lang="zh-CN" altLang="en-US" sz="1800" b="1" spc="13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800" b="1" spc="13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vert="horz" anchor="ctr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spc="13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</a:t>
                      </a:r>
                      <a:endParaRPr lang="en-US" sz="1800" b="1" spc="13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vert="horz" anchor="ctr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1800" b="1" spc="13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全部</a:t>
                      </a:r>
                      <a:endParaRPr lang="zh-CN" sz="1800" b="1" spc="13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vert="horz" anchor="ctr">
                    <a:lnL w="6350">
                      <a:solidFill>
                        <a:srgbClr val="D9D9D9"/>
                      </a:solidFill>
                      <a:prstDash val="soli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76073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1800" b="1" spc="13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高考</a:t>
                      </a:r>
                      <a:endParaRPr lang="zh-CN" sz="1800" b="1" spc="13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vert="horz" anchor="ctr">
                    <a:lnL>
                      <a:noFill/>
                    </a:lnL>
                    <a:lnR w="1270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 w="19050">
                      <a:solidFill>
                        <a:srgbClr val="595959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spc="13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en-US" sz="1800" b="1" spc="13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vert="horz" anchor="ctr">
                    <a:lnL w="1270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 w="19050">
                      <a:solidFill>
                        <a:srgbClr val="595959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spc="13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</a:t>
                      </a:r>
                      <a:endParaRPr lang="en-US" sz="1800" b="1" spc="13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vert="horz" anchor="ctr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 w="19050">
                      <a:solidFill>
                        <a:srgbClr val="595959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spc="13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37</a:t>
                      </a:r>
                      <a:endParaRPr lang="en-US" sz="1800" b="1" spc="13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vert="horz" anchor="ctr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 w="19050">
                      <a:solidFill>
                        <a:srgbClr val="595959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1800" b="1" spc="13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全部</a:t>
                      </a:r>
                      <a:endParaRPr lang="zh-CN" sz="1800" b="1" spc="13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vert="horz" anchor="ctr">
                    <a:lnL w="6350">
                      <a:solidFill>
                        <a:srgbClr val="D9D9D9"/>
                      </a:solidFill>
                      <a:prstDash val="solid"/>
                    </a:lnL>
                    <a:lnR>
                      <a:noFill/>
                    </a:lnR>
                    <a:lnT>
                      <a:noFill/>
                    </a:lnT>
                    <a:lnB w="19050">
                      <a:solidFill>
                        <a:srgbClr val="595959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表格 3"/>
          <p:cNvGraphicFramePr/>
          <p:nvPr>
            <p:custDataLst>
              <p:tags r:id="rId2"/>
            </p:custDataLst>
          </p:nvPr>
        </p:nvGraphicFramePr>
        <p:xfrm>
          <a:off x="7469505" y="1826895"/>
          <a:ext cx="4537710" cy="33343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6285"/>
                <a:gridCol w="756285"/>
                <a:gridCol w="756285"/>
                <a:gridCol w="756285"/>
                <a:gridCol w="756285"/>
                <a:gridCol w="756285"/>
              </a:tblGrid>
              <a:tr h="152908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spc="130">
                          <a:solidFill>
                            <a:srgbClr val="E34D4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语文</a:t>
                      </a:r>
                      <a:endParaRPr lang="zh-CN" altLang="en-US" sz="2400" b="1" spc="130">
                        <a:solidFill>
                          <a:srgbClr val="E34D4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E34D4D"/>
                      </a:solidFill>
                      <a:prstDash val="sysDash"/>
                    </a:lnL>
                    <a:lnR w="9525">
                      <a:solidFill>
                        <a:srgbClr val="E34D4D"/>
                      </a:solidFill>
                      <a:prstDash val="sysDash"/>
                    </a:lnR>
                    <a:lnT w="9525">
                      <a:solidFill>
                        <a:srgbClr val="E34D4D"/>
                      </a:solidFill>
                      <a:prstDash val="sysDash"/>
                    </a:lnT>
                    <a:lnB w="9525">
                      <a:solidFill>
                        <a:srgbClr val="E34D4D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spc="130">
                          <a:solidFill>
                            <a:srgbClr val="E34D4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数学</a:t>
                      </a:r>
                      <a:endParaRPr lang="zh-CN" altLang="en-US" sz="2400" b="1" spc="130">
                        <a:solidFill>
                          <a:srgbClr val="E34D4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E34D4D"/>
                      </a:solidFill>
                      <a:prstDash val="sysDash"/>
                    </a:lnL>
                    <a:lnR w="9525">
                      <a:solidFill>
                        <a:srgbClr val="E34D4D"/>
                      </a:solidFill>
                      <a:prstDash val="sysDash"/>
                    </a:lnR>
                    <a:lnT w="9525">
                      <a:solidFill>
                        <a:srgbClr val="E34D4D"/>
                      </a:solidFill>
                      <a:prstDash val="sysDash"/>
                    </a:lnT>
                    <a:lnB w="9525">
                      <a:solidFill>
                        <a:srgbClr val="E34D4D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spc="130">
                          <a:solidFill>
                            <a:srgbClr val="E34D4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英语</a:t>
                      </a:r>
                      <a:endParaRPr lang="zh-CN" altLang="en-US" sz="2400" b="1" spc="130">
                        <a:solidFill>
                          <a:srgbClr val="E34D4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E34D4D"/>
                      </a:solidFill>
                      <a:prstDash val="sysDash"/>
                    </a:lnL>
                    <a:lnR w="9525">
                      <a:solidFill>
                        <a:srgbClr val="E34D4D"/>
                      </a:solidFill>
                      <a:prstDash val="sysDash"/>
                    </a:lnR>
                    <a:lnT w="9525">
                      <a:solidFill>
                        <a:srgbClr val="E34D4D"/>
                      </a:solidFill>
                      <a:prstDash val="sysDash"/>
                    </a:lnT>
                    <a:lnB w="9525">
                      <a:solidFill>
                        <a:srgbClr val="E34D4D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spc="130">
                          <a:solidFill>
                            <a:srgbClr val="E34D4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政治</a:t>
                      </a:r>
                      <a:endParaRPr lang="zh-CN" altLang="en-US" sz="2400" b="1" spc="130">
                        <a:solidFill>
                          <a:srgbClr val="E34D4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E34D4D"/>
                      </a:solidFill>
                      <a:prstDash val="sysDash"/>
                    </a:lnL>
                    <a:lnR w="9525">
                      <a:solidFill>
                        <a:srgbClr val="E34D4D"/>
                      </a:solidFill>
                      <a:prstDash val="sysDash"/>
                    </a:lnR>
                    <a:lnT w="9525">
                      <a:solidFill>
                        <a:srgbClr val="E34D4D"/>
                      </a:solidFill>
                      <a:prstDash val="sysDash"/>
                    </a:lnT>
                    <a:lnB w="9525">
                      <a:solidFill>
                        <a:srgbClr val="E34D4D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spc="130">
                          <a:solidFill>
                            <a:srgbClr val="E34D4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历史</a:t>
                      </a:r>
                      <a:endParaRPr lang="zh-CN" altLang="en-US" sz="2400" b="1" spc="130">
                        <a:solidFill>
                          <a:srgbClr val="E34D4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E34D4D"/>
                      </a:solidFill>
                      <a:prstDash val="sysDash"/>
                    </a:lnL>
                    <a:lnR w="9525">
                      <a:solidFill>
                        <a:srgbClr val="E34D4D"/>
                      </a:solidFill>
                      <a:prstDash val="sysDash"/>
                    </a:lnR>
                    <a:lnT w="9525">
                      <a:solidFill>
                        <a:srgbClr val="E34D4D"/>
                      </a:solidFill>
                      <a:prstDash val="sysDash"/>
                    </a:lnT>
                    <a:lnB w="9525">
                      <a:solidFill>
                        <a:srgbClr val="E34D4D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b="1" spc="130">
                          <a:solidFill>
                            <a:srgbClr val="E34D4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地理</a:t>
                      </a:r>
                      <a:endParaRPr lang="zh-CN" altLang="en-US" sz="2400" b="1" spc="130">
                        <a:solidFill>
                          <a:srgbClr val="E34D4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E34D4D"/>
                      </a:solidFill>
                      <a:prstDash val="sysDash"/>
                    </a:lnL>
                    <a:lnR w="9525">
                      <a:solidFill>
                        <a:srgbClr val="E34D4D"/>
                      </a:solidFill>
                      <a:prstDash val="sysDash"/>
                    </a:lnR>
                    <a:lnT w="9525">
                      <a:solidFill>
                        <a:srgbClr val="E34D4D"/>
                      </a:solidFill>
                      <a:prstDash val="sysDash"/>
                    </a:lnT>
                    <a:lnB w="9525">
                      <a:solidFill>
                        <a:srgbClr val="E34D4D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1805305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彭光秀</a:t>
                      </a:r>
                      <a:endParaRPr lang="zh-CN" altLang="en-US" sz="2000" b="1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E34D4D"/>
                      </a:solidFill>
                      <a:prstDash val="sysDash"/>
                    </a:lnL>
                    <a:lnR w="9525">
                      <a:solidFill>
                        <a:srgbClr val="E34D4D"/>
                      </a:solidFill>
                      <a:prstDash val="sysDash"/>
                    </a:lnR>
                    <a:lnT w="9525">
                      <a:solidFill>
                        <a:srgbClr val="E34D4D"/>
                      </a:solidFill>
                      <a:prstDash val="sysDash"/>
                    </a:lnT>
                    <a:lnB w="9525">
                      <a:solidFill>
                        <a:srgbClr val="E34D4D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汪建均</a:t>
                      </a:r>
                      <a:endParaRPr lang="zh-CN" altLang="en-US" sz="2000" b="1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E34D4D"/>
                      </a:solidFill>
                      <a:prstDash val="sysDash"/>
                    </a:lnL>
                    <a:lnR w="9525">
                      <a:solidFill>
                        <a:srgbClr val="E34D4D"/>
                      </a:solidFill>
                      <a:prstDash val="sysDash"/>
                    </a:lnR>
                    <a:lnT w="9525">
                      <a:solidFill>
                        <a:srgbClr val="E34D4D"/>
                      </a:solidFill>
                      <a:prstDash val="sysDash"/>
                    </a:lnT>
                    <a:lnB w="9525">
                      <a:solidFill>
                        <a:srgbClr val="E34D4D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何莲</a:t>
                      </a:r>
                      <a:endParaRPr lang="zh-CN" altLang="en-US" sz="2000" b="1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E34D4D"/>
                      </a:solidFill>
                      <a:prstDash val="sysDash"/>
                    </a:lnL>
                    <a:lnR w="9525">
                      <a:solidFill>
                        <a:srgbClr val="E34D4D"/>
                      </a:solidFill>
                      <a:prstDash val="sysDash"/>
                    </a:lnR>
                    <a:lnT w="9525">
                      <a:solidFill>
                        <a:srgbClr val="E34D4D"/>
                      </a:solidFill>
                      <a:prstDash val="sysDash"/>
                    </a:lnT>
                    <a:lnB w="9525">
                      <a:solidFill>
                        <a:srgbClr val="E34D4D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范永志</a:t>
                      </a:r>
                      <a:endParaRPr lang="zh-CN" altLang="en-US" sz="2000" b="1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E34D4D"/>
                      </a:solidFill>
                      <a:prstDash val="sysDash"/>
                    </a:lnL>
                    <a:lnR w="9525">
                      <a:solidFill>
                        <a:srgbClr val="E34D4D"/>
                      </a:solidFill>
                      <a:prstDash val="sysDash"/>
                    </a:lnR>
                    <a:lnT w="9525">
                      <a:solidFill>
                        <a:srgbClr val="E34D4D"/>
                      </a:solidFill>
                      <a:prstDash val="sysDash"/>
                    </a:lnT>
                    <a:lnB w="9525">
                      <a:solidFill>
                        <a:srgbClr val="E34D4D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冯永政</a:t>
                      </a:r>
                      <a:endParaRPr lang="zh-CN" altLang="en-US" sz="2000" b="1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E34D4D"/>
                      </a:solidFill>
                      <a:prstDash val="sysDash"/>
                    </a:lnL>
                    <a:lnR w="9525">
                      <a:solidFill>
                        <a:srgbClr val="E34D4D"/>
                      </a:solidFill>
                      <a:prstDash val="sysDash"/>
                    </a:lnR>
                    <a:lnT w="9525">
                      <a:solidFill>
                        <a:srgbClr val="E34D4D"/>
                      </a:solidFill>
                      <a:prstDash val="sysDash"/>
                    </a:lnT>
                    <a:lnB w="9525">
                      <a:solidFill>
                        <a:srgbClr val="E34D4D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黄强</a:t>
                      </a:r>
                      <a:endParaRPr lang="zh-CN" altLang="en-US" sz="2000" b="1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E34D4D"/>
                      </a:solidFill>
                      <a:prstDash val="sysDash"/>
                    </a:lnL>
                    <a:lnR w="9525">
                      <a:solidFill>
                        <a:srgbClr val="E34D4D"/>
                      </a:solidFill>
                      <a:prstDash val="sysDash"/>
                    </a:lnR>
                    <a:lnT w="9525">
                      <a:solidFill>
                        <a:srgbClr val="E34D4D"/>
                      </a:solidFill>
                      <a:prstDash val="sysDash"/>
                    </a:lnT>
                    <a:lnB w="9525">
                      <a:solidFill>
                        <a:srgbClr val="E34D4D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25" name="TextBox 76"/>
          <p:cNvSpPr/>
          <p:nvPr/>
        </p:nvSpPr>
        <p:spPr>
          <a:xfrm>
            <a:off x="4349433" y="510540"/>
            <a:ext cx="4056380" cy="460375"/>
          </a:xfrm>
          <a:prstGeom prst="rect">
            <a:avLst/>
          </a:prstGeom>
          <a:solidFill>
            <a:srgbClr val="406D48"/>
          </a:solidFill>
        </p:spPr>
        <p:txBody>
          <a:bodyPr wrap="none" rtlCol="0">
            <a:spAutoFit/>
          </a:bodyPr>
          <a:p>
            <a:pPr lvl="0" algn="dist">
              <a:buClrTx/>
              <a:buSzTx/>
              <a:buFontTx/>
            </a:pPr>
            <a:r>
              <a:rPr lang="zh-CN" altLang="zh-CN" sz="2400" b="1" spc="3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难以复制的高</a:t>
            </a:r>
            <a:r>
              <a:rPr lang="en-US" altLang="zh-CN" sz="2400" b="1" spc="3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2018</a:t>
            </a:r>
            <a:r>
              <a:rPr lang="zh-CN" altLang="en-US" sz="2400" b="1" spc="3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级</a:t>
            </a:r>
            <a:r>
              <a:rPr lang="en-US" altLang="zh-CN" sz="2400" b="1" spc="3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2400" b="1" spc="3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班</a:t>
            </a:r>
            <a:endParaRPr lang="zh-CN" altLang="en-US" sz="2400" b="1" spc="3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7450" y="1234440"/>
            <a:ext cx="7407910" cy="493966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833880" y="2247900"/>
            <a:ext cx="9039860" cy="1568450"/>
          </a:xfrm>
          <a:prstGeom prst="rect">
            <a:avLst/>
          </a:prstGeom>
          <a:solidFill>
            <a:srgbClr val="406D48"/>
          </a:solidFill>
        </p:spPr>
        <p:txBody>
          <a:bodyPr wrap="square" rtlCol="0" anchor="t">
            <a:spAutoFit/>
          </a:bodyPr>
          <a:p>
            <a:pPr lvl="0" algn="dist">
              <a:buClrTx/>
              <a:buSzTx/>
              <a:buFontTx/>
            </a:pPr>
            <a:r>
              <a:rPr lang="en-US" altLang="zh-CN" sz="2400" b="1" spc="3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2400" b="1" spc="3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zh-CN" altLang="zh-CN" sz="2400" b="1" spc="300" dirty="0">
                <a:solidFill>
                  <a:srgbClr val="FFFF00"/>
                </a:solidFill>
                <a:latin typeface="鲁迅行书" panose="02010600010101010101" charset="-122"/>
                <a:ea typeface="鲁迅行书" panose="02010600010101010101" charset="-122"/>
                <a:cs typeface="鲁迅行书" panose="02010600010101010101" charset="-122"/>
                <a:sym typeface="+mn-ea"/>
              </a:rPr>
              <a:t>班主任工作就像在黑屋子里洗衣服，你不知道洗干净没有，只能一遍一遍的去洗。等到高考成绩 出来的那一刻，灯光亮了，你发现，只要你认真洗过了，那件衣服就会光亮如新。而以后你每次穿这件衣服都会想起那段岁月！</a:t>
            </a:r>
            <a:endParaRPr lang="zh-CN" altLang="zh-CN" sz="2400" b="1" spc="300" dirty="0">
              <a:solidFill>
                <a:srgbClr val="FFFF00"/>
              </a:solidFill>
              <a:latin typeface="鲁迅行书" panose="02010600010101010101" charset="-122"/>
              <a:ea typeface="鲁迅行书" panose="02010600010101010101" charset="-122"/>
              <a:cs typeface="鲁迅行书" panose="0201060001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878920" y="2321004"/>
            <a:ext cx="843415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感谢聆听</a:t>
            </a:r>
            <a:endParaRPr lang="zh-CN" altLang="en-US" sz="6600" dirty="0">
              <a:solidFill>
                <a:srgbClr val="0070C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02300" y="1989455"/>
            <a:ext cx="575881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20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班杜拉对自我效能感的定义是指“人们对自己是否有能力达到指定的表现水平的一种信念”。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 descr="班杜拉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1435100"/>
            <a:ext cx="4318000" cy="37846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97915" y="5046345"/>
            <a:ext cx="1051560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>
              <a:lnSpc>
                <a:spcPct val="200000"/>
              </a:lnSpc>
              <a:buClrTx/>
              <a:buSzTx/>
              <a:buFontTx/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人们对于行为可能出现的结果做出预测会对学习产生关键作用。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5344160" y="1962785"/>
            <a:ext cx="485267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>
              <a:lnSpc>
                <a:spcPct val="200000"/>
              </a:lnSpc>
              <a:buFont typeface="Wingdings" panose="05000000000000000000" charset="0"/>
              <a:buChar char="l"/>
            </a:pPr>
            <a:r>
              <a:rPr lang="zh-CN" altLang="en-US" sz="2800"/>
              <a:t>针对未来</a:t>
            </a:r>
            <a:endParaRPr lang="zh-CN" altLang="en-US" sz="2800"/>
          </a:p>
          <a:p>
            <a:pPr marL="285750" indent="-285750">
              <a:lnSpc>
                <a:spcPct val="200000"/>
              </a:lnSpc>
              <a:buFont typeface="Wingdings" panose="05000000000000000000" charset="0"/>
              <a:buChar char="l"/>
            </a:pPr>
            <a:r>
              <a:rPr lang="zh-CN" altLang="en-US" sz="2800">
                <a:sym typeface="+mn-ea"/>
              </a:rPr>
              <a:t>对个体行为具有较强预测力</a:t>
            </a:r>
            <a:endParaRPr lang="zh-CN" altLang="en-US" sz="2800"/>
          </a:p>
          <a:p>
            <a:pPr marL="285750" indent="-285750">
              <a:lnSpc>
                <a:spcPct val="200000"/>
              </a:lnSpc>
              <a:buFont typeface="Wingdings" panose="05000000000000000000" charset="0"/>
              <a:buChar char="l"/>
            </a:pPr>
            <a:r>
              <a:rPr lang="zh-CN" altLang="en-US" sz="2800">
                <a:sym typeface="+mn-ea"/>
              </a:rPr>
              <a:t>无需做对比</a:t>
            </a:r>
            <a:endParaRPr lang="zh-CN" altLang="en-US" sz="2800"/>
          </a:p>
          <a:p>
            <a:pPr marL="285750" indent="-285750">
              <a:lnSpc>
                <a:spcPct val="200000"/>
              </a:lnSpc>
              <a:buFont typeface="Wingdings" panose="05000000000000000000" charset="0"/>
              <a:buChar char="l"/>
            </a:pPr>
            <a:r>
              <a:rPr lang="zh-CN" altLang="en-US" sz="2800"/>
              <a:t>情境特定性</a:t>
            </a:r>
            <a:endParaRPr lang="zh-CN" altLang="en-US" sz="2800"/>
          </a:p>
        </p:txBody>
      </p:sp>
      <p:sp>
        <p:nvSpPr>
          <p:cNvPr id="2" name="文本框 1"/>
          <p:cNvSpPr txBox="1"/>
          <p:nvPr/>
        </p:nvSpPr>
        <p:spPr>
          <a:xfrm>
            <a:off x="1953260" y="1647190"/>
            <a:ext cx="23234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altLang="en-US" sz="4000" b="1"/>
              <a:t>特点</a:t>
            </a:r>
            <a:endParaRPr lang="zh-CN" altLang="en-US" sz="4000" b="1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08965" y="1699895"/>
            <a:ext cx="1097407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班杜拉等人的研究还指出，自我效能感具有下述功能：①决定人们对活动的选择及对该活动的坚持性；②影响人们在困难面前的态度；③影响新行为的获得和习得行为的表现；④影响活动时的情绪。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70685" y="3250565"/>
            <a:ext cx="885063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（1）自我效能感高的人：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期望值高、显示成绩、遇事理智处理、乐于迎接应急情况的挑战、能够控制自暴自弃的想法——需要时能发挥智慧和技能。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70050" y="4449445"/>
            <a:ext cx="885190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>
              <a:buClrTx/>
              <a:buSzTx/>
              <a:buFontTx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（2）自我效能低的人：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畏缩不前、显示失败、情绪化地处理问题、在压力面前束手无策、易受惧怕、恐慌和羞涩的干扰——当需要时，其知识和技能无以发挥。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537210" y="1670685"/>
            <a:ext cx="112903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班杜拉等人的研究指出，影响自我效能感形成的因素主要有：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7210" y="2520950"/>
            <a:ext cx="1129030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①成功经验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这个效能信息源对自我效能感的影响最大。一般来说，成功经验会提高效能期望，反复的失败会降低效能期望。但事情并不这么简单，成功经验对效能期望的影响还要受个体归因方式的左右，如果归因于外部机遇等不可控的因素就不会增强效能感，把失败归因于自我能力等内部的可控的因素就不一定会降低效能感。因此，归因方式直接影响自我效能感的形成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7210" y="4505325"/>
            <a:ext cx="1142936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②替代经验或模仿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人的许多效能期望是来源于观察他人的替代经验。这里的一个关键是观察者与榜样的一致性,即榜样的情况与观察者非常相似。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441325" y="1770380"/>
            <a:ext cx="1142936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③言语劝说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因其简便、有效而得到广泛应用。言语劝说的价值取决于它是否切合实际，缺乏事实基础的言语劝说对自我效能感的影响不大，在直接经验或替代性经验基础上进行劝说的效果会更好。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0690" y="3066415"/>
            <a:ext cx="1130998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④情绪唤醒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班杜拉在“去敏感性”的研究中发现，高水平的唤醒使成绩降低而影响自我效能。当人们不为厌恶刺激所困扰时更能期望成功，但个体在面临某项活动任务时的心身反应、强烈的激动情绪通常会妨碍行为的表现而降低自我效能感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1325" y="4535170"/>
            <a:ext cx="1150556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⑤情境条件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	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不同的环境提供给人们的信息是大不一样的。某些情境比其他情境更难以适应和控制。当一个人进入陌生而又易引起焦虑的情境中时，其自我效能感水平与强度就会降低。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Grp="1"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3730625" y="1678940"/>
            <a:ext cx="4329430" cy="350075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72895" y="1172210"/>
            <a:ext cx="9652635" cy="4970145"/>
          </a:xfrm>
          <a:prstGeom prst="rect">
            <a:avLst/>
          </a:prstGeom>
        </p:spPr>
      </p:pic>
      <p:sp>
        <p:nvSpPr>
          <p:cNvPr id="46" name="矩形 45"/>
          <p:cNvSpPr/>
          <p:nvPr/>
        </p:nvSpPr>
        <p:spPr>
          <a:xfrm>
            <a:off x="3611197" y="560705"/>
            <a:ext cx="4640580" cy="460375"/>
          </a:xfrm>
          <a:prstGeom prst="rect">
            <a:avLst/>
          </a:prstGeom>
          <a:solidFill>
            <a:srgbClr val="406D48"/>
          </a:solidFill>
        </p:spPr>
        <p:txBody>
          <a:bodyPr wrap="none">
            <a:spAutoFit/>
          </a:bodyPr>
          <a:p>
            <a:pPr algn="dist"/>
            <a:r>
              <a:rPr lang="zh-CN" altLang="zh-CN" sz="2400" b="1" spc="3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张睿皓与中线（本科线）之差</a:t>
            </a:r>
            <a:endParaRPr lang="zh-CN" altLang="zh-CN" sz="2400" b="1" spc="3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7827,&quot;width&quot;:15201}"/>
</p:tagLst>
</file>

<file path=ppt/tags/tag10.xml><?xml version="1.0" encoding="utf-8"?>
<p:tagLst xmlns:p="http://schemas.openxmlformats.org/presentationml/2006/main">
  <p:tag name="REFSHAPE" val="135935980"/>
</p:tagLst>
</file>

<file path=ppt/tags/tag11.xml><?xml version="1.0" encoding="utf-8"?>
<p:tagLst xmlns:p="http://schemas.openxmlformats.org/presentationml/2006/main">
  <p:tag name="REFSHAPE" val="135936796"/>
</p:tagLst>
</file>

<file path=ppt/tags/tag12.xml><?xml version="1.0" encoding="utf-8"?>
<p:tagLst xmlns:p="http://schemas.openxmlformats.org/presentationml/2006/main">
  <p:tag name="KSO_WM_UNIT_TABLE_BEAUTIFY" val="smartTable{4ff03e40-28b1-4c8a-a09f-d9653196ed4c}"/>
  <p:tag name="TABLE_SKINIDX" val="3"/>
  <p:tag name="TABLE_COLORIDX" val="c"/>
  <p:tag name="TABLE_RECT" val="210.55*178.7*538.9*182.6"/>
  <p:tag name="TABLE_ONEKEY_SKIN_IDX" val="8"/>
</p:tagLst>
</file>

<file path=ppt/tags/tag13.xml><?xml version="1.0" encoding="utf-8"?>
<p:tagLst xmlns:p="http://schemas.openxmlformats.org/presentationml/2006/main">
  <p:tag name="KSO_WM_UNIT_TABLE_BEAUTIFY" val="smartTable{c1f1995b-de98-4a20-82c6-664f0403769b}"/>
  <p:tag name="TABLE_SKINIDX" val="0"/>
  <p:tag name="TABLE_COLORIDX" val="c"/>
  <p:tag name="TABLE_RECT" val="209.775*50.975*540.45*438.05"/>
  <p:tag name="TABLE_ONEKEY_SKIN_IDX" val="0"/>
</p:tagLst>
</file>

<file path=ppt/tags/tag14.xml><?xml version="1.0" encoding="utf-8"?>
<p:tagLst xmlns:p="http://schemas.openxmlformats.org/presentationml/2006/main">
  <p:tag name="KSO_WM_UNIT_TABLE_BEAUTIFY" val="smartTable{593eaeba-0ef6-41f7-a5a0-7353f6242537}"/>
</p:tagLst>
</file>

<file path=ppt/tags/tag15.xml><?xml version="1.0" encoding="utf-8"?>
<p:tagLst xmlns:p="http://schemas.openxmlformats.org/presentationml/2006/main">
  <p:tag name="KSO_WM_UNIT_TABLE_BEAUTIFY" val="smartTable{2d11cb07-efff-4cca-8d1f-e05242094d09}"/>
  <p:tag name="TABLE_RECT" val="210.55*148.75*538.9*242.5"/>
  <p:tag name="TABLE_ONEKEY_SKIN_IDX" val="0"/>
  <p:tag name="TABLE_SKINIDX" val="3"/>
  <p:tag name="TABLE_COLORIDX" val="c"/>
</p:tagLst>
</file>

<file path=ppt/tags/tag16.xml><?xml version="1.0" encoding="utf-8"?>
<p:tagLst xmlns:p="http://schemas.openxmlformats.org/presentationml/2006/main">
  <p:tag name="KSO_WM_UNIT_TABLE_BEAUTIFY" val="smartTable{efac2b2b-9bca-4aab-9c22-f526aa68ddc2}"/>
  <p:tag name="TABLE_RECT" val="171.6*388.913*616.8*122.7"/>
  <p:tag name="TABLE_ONEKEY_SKIN_IDX" val="4"/>
  <p:tag name="TABLE_SKINIDX" val="2"/>
  <p:tag name="TABLE_COLORIDX" val="c"/>
</p:tagLst>
</file>

<file path=ppt/tags/tag2.xml><?xml version="1.0" encoding="utf-8"?>
<p:tagLst xmlns:p="http://schemas.openxmlformats.org/presentationml/2006/main">
  <p:tag name="KSO_WM_UNIT_TABLE_BEAUTIFY" val="smartTable{f723764c-7736-48e4-bd33-1391de59646a}"/>
  <p:tag name="TABLE_SKINIDX" val="3"/>
  <p:tag name="TABLE_COLORIDX" val="d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2027_1*i*3"/>
  <p:tag name="KSO_WM_TEMPLATE_CATEGORY" val="diagram"/>
  <p:tag name="KSO_WM_TEMPLATE_INDEX" val="20202027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5.xml><?xml version="1.0" encoding="utf-8"?>
<p:tagLst xmlns:p="http://schemas.openxmlformats.org/presentationml/2006/main">
  <p:tag name="KSO_WM_BEAUTIFY_FLAG" val="#wm#"/>
  <p:tag name="KSO_WM_TEMPLATE_CATEGORY" val="diagram"/>
  <p:tag name="KSO_WM_TEMPLATE_INDEX" val="20202027"/>
</p:tagLst>
</file>

<file path=ppt/tags/tag6.xml><?xml version="1.0" encoding="utf-8"?>
<p:tagLst xmlns:p="http://schemas.openxmlformats.org/presentationml/2006/main">
  <p:tag name="REFSHAPE" val="135936116"/>
</p:tagLst>
</file>

<file path=ppt/tags/tag7.xml><?xml version="1.0" encoding="utf-8"?>
<p:tagLst xmlns:p="http://schemas.openxmlformats.org/presentationml/2006/main">
  <p:tag name="REFSHAPE" val="135936116"/>
</p:tagLst>
</file>

<file path=ppt/tags/tag8.xml><?xml version="1.0" encoding="utf-8"?>
<p:tagLst xmlns:p="http://schemas.openxmlformats.org/presentationml/2006/main">
  <p:tag name="REFSHAPE" val="135936388"/>
</p:tagLst>
</file>

<file path=ppt/tags/tag9.xml><?xml version="1.0" encoding="utf-8"?>
<p:tagLst xmlns:p="http://schemas.openxmlformats.org/presentationml/2006/main">
  <p:tag name="REFSHAPE" val="13593625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3846</Words>
  <Application>WPS 演示</Application>
  <PresentationFormat>宽屏</PresentationFormat>
  <Paragraphs>1654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1" baseType="lpstr">
      <vt:lpstr>Arial</vt:lpstr>
      <vt:lpstr>宋体</vt:lpstr>
      <vt:lpstr>Wingdings</vt:lpstr>
      <vt:lpstr>方正吕建德字体</vt:lpstr>
      <vt:lpstr>鲁迅行书</vt:lpstr>
      <vt:lpstr>方正粗黑宋简体</vt:lpstr>
      <vt:lpstr>Times New Roman</vt:lpstr>
      <vt:lpstr>汉仪超粗宋简</vt:lpstr>
      <vt:lpstr>微软雅黑</vt:lpstr>
      <vt:lpstr>Wingdings</vt:lpstr>
      <vt:lpstr>等线</vt:lpstr>
      <vt:lpstr>Arial Unicode MS</vt:lpstr>
      <vt:lpstr>华康行楷体 W5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luou</dc:creator>
  <cp:lastModifiedBy>xiaoqiang</cp:lastModifiedBy>
  <cp:revision>59</cp:revision>
  <dcterms:created xsi:type="dcterms:W3CDTF">2019-11-14T08:30:00Z</dcterms:created>
  <dcterms:modified xsi:type="dcterms:W3CDTF">2020-12-27T16:18:01Z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2052-11.1.0.9926</vt:lpwstr>
  </property>
</Properties>
</file>