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34"/>
  </p:notesMasterIdLst>
  <p:sldIdLst>
    <p:sldId id="326" r:id="rId3"/>
    <p:sldId id="335" r:id="rId4"/>
    <p:sldId id="361" r:id="rId5"/>
    <p:sldId id="363" r:id="rId6"/>
    <p:sldId id="297" r:id="rId7"/>
    <p:sldId id="298" r:id="rId8"/>
    <p:sldId id="299" r:id="rId9"/>
    <p:sldId id="300" r:id="rId10"/>
    <p:sldId id="303" r:id="rId11"/>
    <p:sldId id="304" r:id="rId12"/>
    <p:sldId id="307" r:id="rId13"/>
    <p:sldId id="324" r:id="rId14"/>
    <p:sldId id="305" r:id="rId15"/>
    <p:sldId id="316" r:id="rId16"/>
    <p:sldId id="314" r:id="rId17"/>
    <p:sldId id="317" r:id="rId18"/>
    <p:sldId id="396" r:id="rId19"/>
    <p:sldId id="263" r:id="rId20"/>
    <p:sldId id="319" r:id="rId21"/>
    <p:sldId id="321" r:id="rId22"/>
    <p:sldId id="322" r:id="rId23"/>
    <p:sldId id="323" r:id="rId24"/>
    <p:sldId id="395" r:id="rId25"/>
    <p:sldId id="273" r:id="rId26"/>
    <p:sldId id="393" r:id="rId27"/>
    <p:sldId id="360" r:id="rId28"/>
    <p:sldId id="397" r:id="rId29"/>
    <p:sldId id="330" r:id="rId30"/>
    <p:sldId id="331" r:id="rId31"/>
    <p:sldId id="332" r:id="rId32"/>
    <p:sldId id="333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70" d="100"/>
          <a:sy n="70" d="100"/>
        </p:scale>
        <p:origin x="-846" y="-5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94F1F-3462-45C3-9E21-BE726DA65654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A1233-CE87-43EE-BDCF-69F7EB6C71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117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588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9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AC173A-3DA8-4893-B28A-1E15F55C330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两栏内容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两栏内容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D2EB7-6F14-488F-80C1-26E0530C85BA}" type="datetimeFigureOut">
              <a:rPr lang="zh-CN" altLang="en-US" smtClean="0"/>
              <a:t>2020/12/21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38096-F30F-4378-BA5C-6C44CBBDC17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slide" Target="slide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slide" Target="slide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hyperlink" Target="&#25991;&#20214;1&#65306;&#20989;&#25968;&#30340;&#24615;&#36136;&#25720;&#24213;&#27979;&#35797;&#21367;.docx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Relationship Id="rId6" Type="http://schemas.openxmlformats.org/officeDocument/2006/relationships/hyperlink" Target="&#35838;&#20363;3&#65306;&#20989;&#25968;&#24615;&#36136;&#20064;&#39064;&#35838;.pptx" TargetMode="External"/><Relationship Id="rId5" Type="http://schemas.openxmlformats.org/officeDocument/2006/relationships/hyperlink" Target="&#35838;&#20363;2&#65306;&#20989;&#25968;&#30340;&#21608;&#26399;&#24615;&#21644;&#23545;&#31216;&#24615;&#26032;.pptx" TargetMode="External"/><Relationship Id="rId4" Type="http://schemas.openxmlformats.org/officeDocument/2006/relationships/hyperlink" Target="&#35838;&#20363;1&#65306;&#20989;&#25968;&#30340;&#21333;&#35843;&#24615;&#21644;&#22855;&#20598;&#24615;.pptx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28" name="直接连接符 29"/>
          <p:cNvCxnSpPr/>
          <p:nvPr/>
        </p:nvCxnSpPr>
        <p:spPr>
          <a:xfrm>
            <a:off x="2205" y="1053286"/>
            <a:ext cx="3312495" cy="0"/>
          </a:xfrm>
          <a:prstGeom prst="line">
            <a:avLst/>
          </a:prstGeom>
          <a:ln w="12700">
            <a:solidFill>
              <a:srgbClr val="A9A9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29" name="直接连接符 30"/>
          <p:cNvCxnSpPr/>
          <p:nvPr/>
        </p:nvCxnSpPr>
        <p:spPr>
          <a:xfrm flipV="1">
            <a:off x="8612841" y="995941"/>
            <a:ext cx="3576955" cy="25226"/>
          </a:xfrm>
          <a:prstGeom prst="line">
            <a:avLst/>
          </a:prstGeom>
          <a:ln w="12700">
            <a:solidFill>
              <a:srgbClr val="A9A9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76" name="矩形 31"/>
          <p:cNvSpPr/>
          <p:nvPr/>
        </p:nvSpPr>
        <p:spPr>
          <a:xfrm>
            <a:off x="2206" y="6405331"/>
            <a:ext cx="3041069" cy="452669"/>
          </a:xfrm>
          <a:prstGeom prst="rect">
            <a:avLst/>
          </a:prstGeom>
          <a:solidFill>
            <a:srgbClr val="EF77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77" name="矩形 32"/>
          <p:cNvSpPr/>
          <p:nvPr/>
        </p:nvSpPr>
        <p:spPr>
          <a:xfrm>
            <a:off x="3043276" y="6405331"/>
            <a:ext cx="3063041" cy="452669"/>
          </a:xfrm>
          <a:prstGeom prst="rect">
            <a:avLst/>
          </a:prstGeom>
          <a:solidFill>
            <a:srgbClr val="C7C7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78" name="矩形 33"/>
          <p:cNvSpPr/>
          <p:nvPr/>
        </p:nvSpPr>
        <p:spPr>
          <a:xfrm>
            <a:off x="6096001" y="6405331"/>
            <a:ext cx="3046898" cy="452669"/>
          </a:xfrm>
          <a:prstGeom prst="rect">
            <a:avLst/>
          </a:prstGeom>
          <a:solidFill>
            <a:srgbClr val="38B1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79" name="矩形 34"/>
          <p:cNvSpPr/>
          <p:nvPr/>
        </p:nvSpPr>
        <p:spPr>
          <a:xfrm>
            <a:off x="9142899" y="6405331"/>
            <a:ext cx="3046898" cy="452669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80" name="矩形 35"/>
          <p:cNvSpPr/>
          <p:nvPr/>
        </p:nvSpPr>
        <p:spPr>
          <a:xfrm>
            <a:off x="2205" y="-32245"/>
            <a:ext cx="3046898" cy="581591"/>
          </a:xfrm>
          <a:prstGeom prst="rect">
            <a:avLst/>
          </a:prstGeom>
          <a:solidFill>
            <a:srgbClr val="EF77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81" name="矩形 36"/>
          <p:cNvSpPr/>
          <p:nvPr/>
        </p:nvSpPr>
        <p:spPr>
          <a:xfrm>
            <a:off x="3049103" y="-27383"/>
            <a:ext cx="3046898" cy="576233"/>
          </a:xfrm>
          <a:prstGeom prst="rect">
            <a:avLst/>
          </a:prstGeom>
          <a:solidFill>
            <a:srgbClr val="C7C7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82" name="矩形 37"/>
          <p:cNvSpPr/>
          <p:nvPr/>
        </p:nvSpPr>
        <p:spPr>
          <a:xfrm>
            <a:off x="6096001" y="-27384"/>
            <a:ext cx="3046898" cy="576229"/>
          </a:xfrm>
          <a:prstGeom prst="rect">
            <a:avLst/>
          </a:prstGeom>
          <a:solidFill>
            <a:srgbClr val="38B1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83" name="矩形 38"/>
          <p:cNvSpPr/>
          <p:nvPr/>
        </p:nvSpPr>
        <p:spPr>
          <a:xfrm>
            <a:off x="9142899" y="-27383"/>
            <a:ext cx="3046898" cy="576229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9" tIns="60944" rIns="121889" bIns="60944" rtlCol="0" anchor="ctr"/>
          <a:lstStyle/>
          <a:p>
            <a:pPr algn="ctr"/>
            <a:endParaRPr lang="zh-CN" altLang="en-US"/>
          </a:p>
        </p:txBody>
      </p:sp>
      <p:sp>
        <p:nvSpPr>
          <p:cNvPr id="1048584" name="矩形 41"/>
          <p:cNvSpPr/>
          <p:nvPr/>
        </p:nvSpPr>
        <p:spPr>
          <a:xfrm>
            <a:off x="2219265" y="2112224"/>
            <a:ext cx="7558404" cy="1862010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none" lIns="91402" tIns="45701" rIns="91402" bIns="45701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函数的性质</a:t>
            </a:r>
          </a:p>
        </p:txBody>
      </p:sp>
      <p:sp>
        <p:nvSpPr>
          <p:cNvPr id="1048585" name="文本框 5"/>
          <p:cNvSpPr txBox="1"/>
          <p:nvPr/>
        </p:nvSpPr>
        <p:spPr>
          <a:xfrm>
            <a:off x="4871720" y="4169737"/>
            <a:ext cx="5689599" cy="954069"/>
          </a:xfrm>
          <a:prstGeom prst="rect">
            <a:avLst/>
          </a:prstGeom>
          <a:noFill/>
        </p:spPr>
        <p:txBody>
          <a:bodyPr wrap="square" lIns="91402" tIns="45701" rIns="91402" bIns="45701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棠湖中学   高</a:t>
            </a:r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届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备课</a:t>
            </a:r>
            <a:r>
              <a:rPr lang="zh-CN" altLang="en-US" sz="28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</a:t>
            </a:r>
            <a:endParaRPr lang="en-US" altLang="zh-CN" sz="2800" b="1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杨</a:t>
            </a:r>
            <a:r>
              <a:rPr lang="zh-CN" altLang="en-US" sz="28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剑   张丽娟  戴笑梅</a:t>
            </a:r>
            <a:endParaRPr lang="en-US" altLang="zh-CN" sz="2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45730" name="直接连接符 43"/>
          <p:cNvCxnSpPr/>
          <p:nvPr/>
        </p:nvCxnSpPr>
        <p:spPr>
          <a:xfrm>
            <a:off x="1543762" y="3937276"/>
            <a:ext cx="9177875" cy="0"/>
          </a:xfrm>
          <a:prstGeom prst="line">
            <a:avLst/>
          </a:prstGeom>
          <a:ln w="19050">
            <a:solidFill>
              <a:srgbClr val="38B1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3536390" y="760182"/>
            <a:ext cx="481393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latin typeface="华文行楷" panose="02010800040101010101" charset="-122"/>
                <a:ea typeface="华文行楷" panose="02010800040101010101" charset="-122"/>
                <a:sym typeface="+mn-ea"/>
              </a:rPr>
              <a:t>高考考情解读、同课异构大赛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1242" y="4991997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矩形 8"/>
          <p:cNvSpPr/>
          <p:nvPr/>
        </p:nvSpPr>
        <p:spPr>
          <a:xfrm>
            <a:off x="4787639" y="593469"/>
            <a:ext cx="3315824" cy="826900"/>
          </a:xfrm>
          <a:prstGeom prst="rect">
            <a:avLst/>
          </a:prstGeom>
          <a:solidFill>
            <a:srgbClr val="EF776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1" name="矩形 9"/>
          <p:cNvSpPr/>
          <p:nvPr/>
        </p:nvSpPr>
        <p:spPr>
          <a:xfrm>
            <a:off x="4792065" y="3093863"/>
            <a:ext cx="3315824" cy="769157"/>
          </a:xfrm>
          <a:prstGeom prst="rect">
            <a:avLst/>
          </a:prstGeom>
          <a:solidFill>
            <a:srgbClr val="C7C7C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2" name="矩形 10"/>
          <p:cNvSpPr/>
          <p:nvPr/>
        </p:nvSpPr>
        <p:spPr>
          <a:xfrm>
            <a:off x="4784239" y="4391889"/>
            <a:ext cx="3315824" cy="769157"/>
          </a:xfrm>
          <a:prstGeom prst="rect">
            <a:avLst/>
          </a:prstGeom>
          <a:solidFill>
            <a:srgbClr val="38B1B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3" name="矩形 11"/>
          <p:cNvSpPr/>
          <p:nvPr/>
        </p:nvSpPr>
        <p:spPr>
          <a:xfrm>
            <a:off x="136850" y="2693144"/>
            <a:ext cx="2500604" cy="802725"/>
          </a:xfrm>
          <a:prstGeom prst="rect">
            <a:avLst/>
          </a:prstGeom>
          <a:solidFill>
            <a:srgbClr val="66666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课标解读</a:t>
            </a:r>
          </a:p>
        </p:txBody>
      </p:sp>
      <p:cxnSp>
        <p:nvCxnSpPr>
          <p:cNvPr id="134" name="肘形连接符 12"/>
          <p:cNvCxnSpPr>
            <a:stCxn id="133" idx="3"/>
            <a:endCxn id="131" idx="1"/>
          </p:cNvCxnSpPr>
          <p:nvPr/>
        </p:nvCxnSpPr>
        <p:spPr>
          <a:xfrm>
            <a:off x="2637454" y="3094507"/>
            <a:ext cx="2154611" cy="383935"/>
          </a:xfrm>
          <a:prstGeom prst="bentConnector3">
            <a:avLst/>
          </a:prstGeom>
          <a:noFill/>
          <a:ln w="12700" cap="flat" cmpd="sng" algn="ctr">
            <a:solidFill>
              <a:srgbClr val="8B8B8B"/>
            </a:solidFill>
            <a:prstDash val="solid"/>
          </a:ln>
          <a:effectLst/>
        </p:spPr>
      </p:cxnSp>
      <p:cxnSp>
        <p:nvCxnSpPr>
          <p:cNvPr id="135" name="肘形连接符 13"/>
          <p:cNvCxnSpPr>
            <a:stCxn id="130" idx="1"/>
            <a:endCxn id="133" idx="3"/>
          </p:cNvCxnSpPr>
          <p:nvPr/>
        </p:nvCxnSpPr>
        <p:spPr>
          <a:xfrm rot="10800000" flipV="1">
            <a:off x="2637455" y="1006919"/>
            <a:ext cx="2150185" cy="2087588"/>
          </a:xfrm>
          <a:prstGeom prst="bentConnector3">
            <a:avLst/>
          </a:prstGeom>
          <a:noFill/>
          <a:ln w="12700" cap="flat" cmpd="sng" algn="ctr">
            <a:solidFill>
              <a:srgbClr val="8B8B8B"/>
            </a:solidFill>
            <a:prstDash val="solid"/>
          </a:ln>
          <a:effectLst/>
        </p:spPr>
      </p:cxnSp>
      <p:cxnSp>
        <p:nvCxnSpPr>
          <p:cNvPr id="136" name="肘形连接符 14"/>
          <p:cNvCxnSpPr>
            <a:stCxn id="133" idx="3"/>
            <a:endCxn id="132" idx="1"/>
          </p:cNvCxnSpPr>
          <p:nvPr/>
        </p:nvCxnSpPr>
        <p:spPr>
          <a:xfrm>
            <a:off x="2637454" y="3094507"/>
            <a:ext cx="2146785" cy="1681961"/>
          </a:xfrm>
          <a:prstGeom prst="bentConnector3">
            <a:avLst/>
          </a:prstGeom>
          <a:noFill/>
          <a:ln w="12700" cap="flat" cmpd="sng" algn="ctr">
            <a:solidFill>
              <a:srgbClr val="8B8B8B"/>
            </a:solidFill>
            <a:prstDash val="solid"/>
          </a:ln>
          <a:effectLst/>
        </p:spPr>
      </p:cxnSp>
      <p:sp>
        <p:nvSpPr>
          <p:cNvPr id="138" name="矩形 38"/>
          <p:cNvSpPr/>
          <p:nvPr/>
        </p:nvSpPr>
        <p:spPr>
          <a:xfrm>
            <a:off x="4787639" y="5663731"/>
            <a:ext cx="3315824" cy="769157"/>
          </a:xfrm>
          <a:prstGeom prst="rect">
            <a:avLst/>
          </a:prstGeom>
          <a:solidFill>
            <a:srgbClr val="FF9933"/>
          </a:solidFill>
          <a:ln w="25400" cap="flat" cmpd="sng" algn="ctr">
            <a:solidFill>
              <a:srgbClr val="FF9933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139" name="肘形连接符 46"/>
          <p:cNvCxnSpPr>
            <a:stCxn id="133" idx="3"/>
            <a:endCxn id="138" idx="1"/>
          </p:cNvCxnSpPr>
          <p:nvPr/>
        </p:nvCxnSpPr>
        <p:spPr>
          <a:xfrm>
            <a:off x="2637454" y="3094507"/>
            <a:ext cx="2150185" cy="2953803"/>
          </a:xfrm>
          <a:prstGeom prst="bentConnector3">
            <a:avLst/>
          </a:prstGeom>
          <a:noFill/>
          <a:ln w="12700" cap="flat" cmpd="sng" algn="ctr">
            <a:solidFill>
              <a:srgbClr val="8B8B8B"/>
            </a:solidFill>
            <a:prstDash val="solid"/>
          </a:ln>
          <a:effectLst/>
        </p:spPr>
      </p:cxnSp>
      <p:sp>
        <p:nvSpPr>
          <p:cNvPr id="144" name="矩形 51"/>
          <p:cNvSpPr/>
          <p:nvPr/>
        </p:nvSpPr>
        <p:spPr>
          <a:xfrm>
            <a:off x="5250790" y="5616830"/>
            <a:ext cx="2362780" cy="755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8390">
              <a:lnSpc>
                <a:spcPct val="130000"/>
              </a:lnSpc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  <a:endParaRPr lang="en-US" altLang="zh-CN" sz="3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6" name="右大括号 62"/>
          <p:cNvSpPr/>
          <p:nvPr/>
        </p:nvSpPr>
        <p:spPr>
          <a:xfrm>
            <a:off x="8131082" y="959946"/>
            <a:ext cx="484895" cy="4130467"/>
          </a:xfrm>
          <a:prstGeom prst="rightBrace">
            <a:avLst>
              <a:gd name="adj1" fmla="val 8333"/>
              <a:gd name="adj2" fmla="val 51586"/>
            </a:avLst>
          </a:prstGeom>
          <a:noFill/>
          <a:ln w="12700" cap="flat" cmpd="sng" algn="ctr">
            <a:solidFill>
              <a:srgbClr val="8B8B8B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7" name="矩形 63"/>
          <p:cNvSpPr/>
          <p:nvPr/>
        </p:nvSpPr>
        <p:spPr>
          <a:xfrm>
            <a:off x="8774692" y="1592091"/>
            <a:ext cx="2409157" cy="1085611"/>
          </a:xfrm>
          <a:prstGeom prst="rect">
            <a:avLst/>
          </a:prstGeom>
          <a:solidFill>
            <a:srgbClr val="66666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单调与奇偶</a:t>
            </a:r>
          </a:p>
        </p:txBody>
      </p:sp>
      <p:sp>
        <p:nvSpPr>
          <p:cNvPr id="149" name="矩形 73"/>
          <p:cNvSpPr/>
          <p:nvPr/>
        </p:nvSpPr>
        <p:spPr>
          <a:xfrm>
            <a:off x="8817579" y="3103081"/>
            <a:ext cx="2409157" cy="1281461"/>
          </a:xfrm>
          <a:prstGeom prst="rect">
            <a:avLst/>
          </a:prstGeom>
          <a:solidFill>
            <a:srgbClr val="66666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对称与周期</a:t>
            </a:r>
          </a:p>
        </p:txBody>
      </p:sp>
      <p:sp>
        <p:nvSpPr>
          <p:cNvPr id="152" name="矩形 76"/>
          <p:cNvSpPr/>
          <p:nvPr/>
        </p:nvSpPr>
        <p:spPr>
          <a:xfrm>
            <a:off x="8599932" y="889019"/>
            <a:ext cx="3084241" cy="5565328"/>
          </a:xfrm>
          <a:prstGeom prst="rect">
            <a:avLst/>
          </a:prstGeom>
          <a:noFill/>
          <a:ln w="25400" cap="flat" cmpd="sng" algn="ctr">
            <a:solidFill>
              <a:srgbClr val="8B8B8B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" name="矩形 77"/>
          <p:cNvSpPr/>
          <p:nvPr/>
        </p:nvSpPr>
        <p:spPr>
          <a:xfrm>
            <a:off x="8774692" y="1280427"/>
            <a:ext cx="2409157" cy="366265"/>
          </a:xfrm>
          <a:prstGeom prst="rect">
            <a:avLst/>
          </a:prstGeom>
          <a:solidFill>
            <a:srgbClr val="38B1B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课例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4" name="矩形 78"/>
          <p:cNvSpPr/>
          <p:nvPr/>
        </p:nvSpPr>
        <p:spPr>
          <a:xfrm>
            <a:off x="8817579" y="3093863"/>
            <a:ext cx="2409157" cy="384579"/>
          </a:xfrm>
          <a:prstGeom prst="rect">
            <a:avLst/>
          </a:prstGeom>
          <a:solidFill>
            <a:srgbClr val="38B1B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课例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169" name="肘形连接符 12"/>
          <p:cNvCxnSpPr>
            <a:endCxn id="178" idx="1"/>
          </p:cNvCxnSpPr>
          <p:nvPr/>
        </p:nvCxnSpPr>
        <p:spPr>
          <a:xfrm flipV="1">
            <a:off x="3001223" y="2304451"/>
            <a:ext cx="1777139" cy="798630"/>
          </a:xfrm>
          <a:prstGeom prst="bentConnector3">
            <a:avLst>
              <a:gd name="adj1" fmla="val 39849"/>
            </a:avLst>
          </a:prstGeom>
          <a:noFill/>
          <a:ln w="12700" cap="flat" cmpd="sng" algn="ctr">
            <a:solidFill>
              <a:srgbClr val="8B8B8B"/>
            </a:solidFill>
            <a:prstDash val="solid"/>
          </a:ln>
          <a:effectLst/>
        </p:spPr>
      </p:cxnSp>
      <p:sp>
        <p:nvSpPr>
          <p:cNvPr id="178" name="矩形 10"/>
          <p:cNvSpPr/>
          <p:nvPr/>
        </p:nvSpPr>
        <p:spPr>
          <a:xfrm>
            <a:off x="4778362" y="1919872"/>
            <a:ext cx="3315824" cy="769157"/>
          </a:xfrm>
          <a:prstGeom prst="rect">
            <a:avLst/>
          </a:prstGeom>
          <a:solidFill>
            <a:srgbClr val="38B1B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1" name="矩形 51"/>
          <p:cNvSpPr/>
          <p:nvPr/>
        </p:nvSpPr>
        <p:spPr>
          <a:xfrm>
            <a:off x="5255131" y="597399"/>
            <a:ext cx="2373602" cy="755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8390">
              <a:lnSpc>
                <a:spcPct val="130000"/>
              </a:lnSpc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en-US" altLang="zh-CN" sz="3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2" name="矩形 51"/>
          <p:cNvSpPr/>
          <p:nvPr/>
        </p:nvSpPr>
        <p:spPr>
          <a:xfrm>
            <a:off x="5283571" y="4363513"/>
            <a:ext cx="2373602" cy="755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8390">
              <a:lnSpc>
                <a:spcPct val="130000"/>
              </a:lnSpc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  <a:endParaRPr lang="en-US" altLang="zh-CN" sz="3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3" name="矩形 51"/>
          <p:cNvSpPr/>
          <p:nvPr/>
        </p:nvSpPr>
        <p:spPr>
          <a:xfrm>
            <a:off x="5283571" y="1916813"/>
            <a:ext cx="2373602" cy="755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8390">
              <a:lnSpc>
                <a:spcPct val="130000"/>
              </a:lnSpc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en-US" altLang="zh-CN" sz="3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" name="矩形 51"/>
          <p:cNvSpPr/>
          <p:nvPr/>
        </p:nvSpPr>
        <p:spPr>
          <a:xfrm>
            <a:off x="5338344" y="3060643"/>
            <a:ext cx="2373602" cy="755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8390">
              <a:lnSpc>
                <a:spcPct val="130000"/>
              </a:lnSpc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  <a:endParaRPr lang="en-US" altLang="zh-CN" sz="3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5" name="矩形 73"/>
          <p:cNvSpPr/>
          <p:nvPr/>
        </p:nvSpPr>
        <p:spPr>
          <a:xfrm>
            <a:off x="8810819" y="4892738"/>
            <a:ext cx="2409157" cy="1168990"/>
          </a:xfrm>
          <a:prstGeom prst="rect">
            <a:avLst/>
          </a:prstGeom>
          <a:solidFill>
            <a:srgbClr val="66666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习题课</a:t>
            </a:r>
          </a:p>
        </p:txBody>
      </p:sp>
      <p:sp>
        <p:nvSpPr>
          <p:cNvPr id="196" name="矩形 78"/>
          <p:cNvSpPr/>
          <p:nvPr/>
        </p:nvSpPr>
        <p:spPr>
          <a:xfrm>
            <a:off x="8810819" y="4894292"/>
            <a:ext cx="2409157" cy="366265"/>
          </a:xfrm>
          <a:prstGeom prst="rect">
            <a:avLst/>
          </a:prstGeom>
          <a:solidFill>
            <a:srgbClr val="38B1B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课例</a:t>
            </a:r>
            <a:r>
              <a:rPr lang="en-US" altLang="zh-CN" sz="2400" b="1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9" name="爆炸形 2 44"/>
          <p:cNvSpPr/>
          <p:nvPr/>
        </p:nvSpPr>
        <p:spPr>
          <a:xfrm rot="402182">
            <a:off x="233602" y="158703"/>
            <a:ext cx="3384376" cy="1855980"/>
          </a:xfrm>
          <a:prstGeom prst="irregularSeal2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框架</a:t>
            </a:r>
          </a:p>
        </p:txBody>
      </p:sp>
      <p:pic>
        <p:nvPicPr>
          <p:cNvPr id="200" name="图片 1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99" y="5077423"/>
            <a:ext cx="1566158" cy="157960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4"/>
          <p:cNvSpPr txBox="1">
            <a:spLocks noChangeArrowheads="1"/>
          </p:cNvSpPr>
          <p:nvPr/>
        </p:nvSpPr>
        <p:spPr bwMode="auto">
          <a:xfrm>
            <a:off x="275590" y="1094105"/>
            <a:ext cx="6609080" cy="526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zh-CN" altLang="en-US" sz="2800" b="1" dirty="0">
                <a:solidFill>
                  <a:srgbClr val="17375E"/>
                </a:solidFill>
                <a:latin typeface="黑体" panose="02010609060101010101" charset="-122"/>
                <a:ea typeface="黑体" panose="02010609060101010101" charset="-122"/>
              </a:rPr>
              <a:t>一、高考的核心功能是什么？</a:t>
            </a:r>
          </a:p>
          <a:p>
            <a:pPr algn="l" eaLnBrk="1" hangingPunct="1">
              <a:lnSpc>
                <a:spcPct val="100000"/>
              </a:lnSpc>
            </a:pP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        立德树人、服务选拔、导向教学；</a:t>
            </a:r>
            <a:endParaRPr lang="zh-CN" altLang="en-US" sz="2800" b="1" dirty="0">
              <a:solidFill>
                <a:srgbClr val="C00000"/>
              </a:solidFill>
            </a:endParaRPr>
          </a:p>
          <a:p>
            <a:pPr algn="l" eaLnBrk="1" hangingPunct="1">
              <a:lnSpc>
                <a:spcPct val="100000"/>
              </a:lnSpc>
            </a:pPr>
            <a:r>
              <a:rPr lang="zh-CN" altLang="en-US" sz="2800" b="1" dirty="0">
                <a:solidFill>
                  <a:srgbClr val="17375E"/>
                </a:solidFill>
                <a:latin typeface="黑体" panose="02010609060101010101" charset="-122"/>
                <a:ea typeface="黑体" panose="02010609060101010101" charset="-122"/>
              </a:rPr>
              <a:t>二、高考的主要任务是什么？</a:t>
            </a:r>
          </a:p>
          <a:p>
            <a:pPr eaLnBrk="1" hangingPunct="1">
              <a:lnSpc>
                <a:spcPct val="100000"/>
              </a:lnSpc>
            </a:pP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       立德树人“一堂课”，服务选才“一把尺”、引导教学“一面旗”；</a:t>
            </a:r>
          </a:p>
          <a:p>
            <a:pPr algn="l" eaLnBrk="1" hangingPunct="1">
              <a:lnSpc>
                <a:spcPct val="100000"/>
              </a:lnSpc>
            </a:pPr>
            <a:r>
              <a:rPr lang="zh-CN" altLang="en-US" sz="2800" b="1" dirty="0">
                <a:solidFill>
                  <a:srgbClr val="17375E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三、课标解读的任务和目的是什么？</a:t>
            </a:r>
          </a:p>
          <a:p>
            <a:pPr algn="l" eaLnBrk="1" hangingPunct="1">
              <a:lnSpc>
                <a:spcPct val="100000"/>
              </a:lnSpc>
            </a:pP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        认真领会教材、课标要求，深入分析考情、学情，厘清“考什么”、“怎么考”，突出以研究——教学——备考为主线，以解决学生问题为抓手，以提升学生综合能力为具体任务，以最终教学成绩的提升为目的的高三一轮复习过程</a:t>
            </a:r>
            <a:r>
              <a:rPr lang="en-US" altLang="zh-CN" sz="2800" b="1" dirty="0">
                <a:solidFill>
                  <a:srgbClr val="C00000"/>
                </a:solidFill>
                <a:sym typeface="+mn-ea"/>
              </a:rPr>
              <a:t>.</a:t>
            </a:r>
          </a:p>
        </p:txBody>
      </p:sp>
      <p:sp>
        <p:nvSpPr>
          <p:cNvPr id="1048584" name="矩形 41"/>
          <p:cNvSpPr/>
          <p:nvPr/>
        </p:nvSpPr>
        <p:spPr>
          <a:xfrm>
            <a:off x="466725" y="127635"/>
            <a:ext cx="11456670" cy="582295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square" lIns="91402" tIns="45701" rIns="91402" bIns="45701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 言</a:t>
            </a:r>
          </a:p>
        </p:txBody>
      </p:sp>
      <p:sp>
        <p:nvSpPr>
          <p:cNvPr id="16" name="矩形 4"/>
          <p:cNvSpPr/>
          <p:nvPr/>
        </p:nvSpPr>
        <p:spPr>
          <a:xfrm>
            <a:off x="144515" y="127338"/>
            <a:ext cx="2466009" cy="557493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设计思想</a:t>
            </a:r>
          </a:p>
        </p:txBody>
      </p:sp>
      <p:pic>
        <p:nvPicPr>
          <p:cNvPr id="22530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0" t="2866" r="12016" b="2"/>
          <a:stretch>
            <a:fillRect/>
          </a:stretch>
        </p:blipFill>
        <p:spPr bwMode="auto">
          <a:xfrm>
            <a:off x="7439025" y="2591435"/>
            <a:ext cx="4271010" cy="366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文本框 1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433820" y="979805"/>
            <a:ext cx="5571490" cy="65786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“一核四层四翼”高考评价体系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矩形 41"/>
          <p:cNvSpPr/>
          <p:nvPr/>
        </p:nvSpPr>
        <p:spPr>
          <a:xfrm>
            <a:off x="613410" y="2371725"/>
            <a:ext cx="10500995" cy="1475105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square" lIns="91402" tIns="45701" rIns="91402" bIns="4570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一、考情分析</a:t>
            </a:r>
          </a:p>
        </p:txBody>
      </p:sp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4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5" name="矩形 14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1" name="AutoShape 3"/>
          <p:cNvSpPr>
            <a:spLocks noChangeArrowheads="1"/>
          </p:cNvSpPr>
          <p:nvPr/>
        </p:nvSpPr>
        <p:spPr bwMode="auto">
          <a:xfrm>
            <a:off x="518160" y="2061210"/>
            <a:ext cx="10814050" cy="4478655"/>
          </a:xfrm>
          <a:prstGeom prst="rect">
            <a:avLst/>
          </a:prstGeom>
          <a:solidFill>
            <a:srgbClr val="FF9933"/>
          </a:solidFill>
          <a:ln w="12700" cmpd="sng">
            <a:solidFill>
              <a:srgbClr val="FF9933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48592" name="AutoShape 3"/>
          <p:cNvSpPr>
            <a:spLocks noChangeArrowheads="1"/>
          </p:cNvSpPr>
          <p:nvPr/>
        </p:nvSpPr>
        <p:spPr bwMode="auto">
          <a:xfrm>
            <a:off x="722630" y="1647825"/>
            <a:ext cx="10405110" cy="455041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mpd="sng">
            <a:noFill/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1048593" name="TextBox 17"/>
          <p:cNvSpPr txBox="1"/>
          <p:nvPr/>
        </p:nvSpPr>
        <p:spPr>
          <a:xfrm>
            <a:off x="876935" y="1938020"/>
            <a:ext cx="10016490" cy="3969385"/>
          </a:xfrm>
          <a:prstGeom prst="rect">
            <a:avLst/>
          </a:prstGeom>
          <a:noFill/>
        </p:spPr>
        <p:txBody>
          <a:bodyPr wrap="square" lIns="91451" tIns="45725" rIns="91451" bIns="4572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 </a:t>
            </a:r>
            <a:r>
              <a:rPr lang="zh-CN" altLang="zh-CN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函数的单调性、奇偶性和周期性是函数三大基本性质，是函数教学的重点</a:t>
            </a:r>
            <a:r>
              <a:rPr lang="zh-CN" altLang="en-US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，</a:t>
            </a:r>
            <a:r>
              <a:rPr lang="zh-CN" altLang="zh-CN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在函数学习中有</a:t>
            </a:r>
            <a:r>
              <a:rPr lang="zh-CN" altLang="en-US" sz="2800" b="1" dirty="0">
                <a:solidFill>
                  <a:srgbClr val="FF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承</a:t>
            </a:r>
            <a:r>
              <a:rPr lang="zh-CN" altLang="zh-CN" sz="2800" b="1" dirty="0">
                <a:solidFill>
                  <a:srgbClr val="FF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上启下</a:t>
            </a:r>
            <a:r>
              <a:rPr lang="zh-CN" altLang="zh-CN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的作用</a:t>
            </a:r>
            <a:r>
              <a:rPr lang="zh-CN" altLang="en-US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。教材重视让学生经历概念的形成过程，体验由直观的、具体的实例概括抽象出函数性质。教材利用函数的图象让学生能理解和研究函数的性质，渗透了</a:t>
            </a:r>
            <a:r>
              <a:rPr lang="zh-CN" altLang="en-US" sz="2800" b="1" dirty="0">
                <a:solidFill>
                  <a:srgbClr val="FF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数形结合</a:t>
            </a:r>
            <a:r>
              <a:rPr lang="zh-CN" altLang="en-US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转化化归</a:t>
            </a:r>
            <a:r>
              <a:rPr lang="zh-CN" altLang="en-US" sz="2800" b="1" dirty="0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等数学思想，培养学生逻辑推理与数学抽象等核心素养。</a:t>
            </a:r>
            <a:endParaRPr lang="zh-CN" altLang="en-US" sz="2800" b="1" dirty="0">
              <a:solidFill>
                <a:sysClr val="windowText" lastClr="000000"/>
              </a:solidFill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1048598" name="矩形 14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5040" y="5335020"/>
            <a:ext cx="1401306" cy="1413334"/>
          </a:xfrm>
          <a:prstGeom prst="rect">
            <a:avLst/>
          </a:prstGeom>
        </p:spPr>
      </p:pic>
      <p:sp>
        <p:nvSpPr>
          <p:cNvPr id="13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教材分析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1" name="AutoShape 3"/>
          <p:cNvSpPr>
            <a:spLocks noChangeArrowheads="1"/>
          </p:cNvSpPr>
          <p:nvPr/>
        </p:nvSpPr>
        <p:spPr bwMode="auto">
          <a:xfrm>
            <a:off x="558165" y="1996440"/>
            <a:ext cx="10774045" cy="4240530"/>
          </a:xfrm>
          <a:prstGeom prst="rect">
            <a:avLst/>
          </a:prstGeom>
          <a:solidFill>
            <a:srgbClr val="FF9933"/>
          </a:solidFill>
          <a:ln w="12700" cmpd="sng">
            <a:solidFill>
              <a:srgbClr val="FF9933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48592" name="AutoShape 3"/>
          <p:cNvSpPr>
            <a:spLocks noChangeArrowheads="1"/>
          </p:cNvSpPr>
          <p:nvPr/>
        </p:nvSpPr>
        <p:spPr bwMode="auto">
          <a:xfrm>
            <a:off x="716280" y="1897380"/>
            <a:ext cx="10497185" cy="4011295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mpd="sng">
            <a:noFill/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1048593" name="TextBox 17"/>
          <p:cNvSpPr txBox="1"/>
          <p:nvPr/>
        </p:nvSpPr>
        <p:spPr>
          <a:xfrm>
            <a:off x="1071880" y="2266950"/>
            <a:ext cx="10407650" cy="2676525"/>
          </a:xfrm>
          <a:prstGeom prst="rect">
            <a:avLst/>
          </a:prstGeom>
          <a:noFill/>
        </p:spPr>
        <p:txBody>
          <a:bodyPr wrap="square" lIns="91451" tIns="45725" rIns="91451" bIns="4572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）借助函数图象，会用符号语言表达函数的单调性、最大值、            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Arial" panose="020B0604020202020204" pitchFamily="34" charset="0"/>
              </a:rPr>
              <a:t>         </a:t>
            </a:r>
            <a:r>
              <a:rPr lang="zh-CN" altLang="en-US" sz="2800" b="1" dirty="0">
                <a:latin typeface="Arial" panose="020B0604020202020204" pitchFamily="34" charset="0"/>
              </a:rPr>
              <a:t>最小值，理解它们的作用和实际意义；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）结合具体函数，了解奇偶性的概念和几何意义；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）结合三角函数，了解周期性的概念和几何意义</a:t>
            </a:r>
            <a:r>
              <a:rPr lang="en-US" altLang="zh-CN" sz="2800" b="1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7732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1048598" name="矩形 14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课标要求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2296" y="5197561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1" name="AutoShape 3"/>
          <p:cNvSpPr>
            <a:spLocks noChangeArrowheads="1"/>
          </p:cNvSpPr>
          <p:nvPr/>
        </p:nvSpPr>
        <p:spPr bwMode="auto">
          <a:xfrm>
            <a:off x="912624" y="2061165"/>
            <a:ext cx="10419848" cy="4175497"/>
          </a:xfrm>
          <a:prstGeom prst="rect">
            <a:avLst/>
          </a:prstGeom>
          <a:solidFill>
            <a:srgbClr val="FF9933"/>
          </a:solidFill>
          <a:ln w="12700" cmpd="sng">
            <a:solidFill>
              <a:srgbClr val="FF9933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48592" name="AutoShape 3"/>
          <p:cNvSpPr>
            <a:spLocks noChangeArrowheads="1"/>
          </p:cNvSpPr>
          <p:nvPr/>
        </p:nvSpPr>
        <p:spPr bwMode="auto">
          <a:xfrm>
            <a:off x="1058020" y="1819156"/>
            <a:ext cx="10129673" cy="424748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mpd="sng">
            <a:noFill/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solidFill>
                <a:schemeClr val="tx2"/>
              </a:solidFill>
              <a:ea typeface="微软雅黑" panose="020B0503020204020204" pitchFamily="34" charset="-122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学情分析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1048598" name="矩形 14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考试说明</a:t>
            </a:r>
          </a:p>
        </p:txBody>
      </p:sp>
      <p:sp>
        <p:nvSpPr>
          <p:cNvPr id="2" name="矩形 1"/>
          <p:cNvSpPr/>
          <p:nvPr/>
        </p:nvSpPr>
        <p:spPr>
          <a:xfrm>
            <a:off x="1272581" y="1930380"/>
            <a:ext cx="5752166" cy="4615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</a:rPr>
              <a:t>课程标准</a:t>
            </a:r>
            <a:r>
              <a:rPr lang="en-US" altLang="zh-CN" sz="2400" b="1" dirty="0">
                <a:latin typeface="Arial" panose="020B0604020202020204" pitchFamily="34" charset="0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</a:rPr>
              <a:t>与</a:t>
            </a:r>
            <a:r>
              <a:rPr lang="en-US" altLang="zh-CN" sz="2400" b="1" dirty="0"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</a:rPr>
              <a:t>考试说明</a:t>
            </a:r>
            <a:r>
              <a:rPr lang="en-US" altLang="zh-CN" sz="2400" b="1" dirty="0">
                <a:latin typeface="Arial" panose="020B0604020202020204" pitchFamily="34" charset="0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</a:rPr>
              <a:t>的具体分析</a:t>
            </a:r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72493" y="2702500"/>
          <a:ext cx="8782944" cy="302362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10690"/>
                <a:gridCol w="2767330"/>
                <a:gridCol w="1394755"/>
                <a:gridCol w="1446564"/>
                <a:gridCol w="1463605"/>
              </a:tblGrid>
              <a:tr h="718820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科类</a:t>
                      </a: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考试内容</a:t>
                      </a: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要求层次</a:t>
                      </a: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815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19194">
                <a:tc rowSpan="3"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理</a:t>
                      </a:r>
                    </a:p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（文）</a:t>
                      </a: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zh-CN" sz="2400" b="1" dirty="0">
                          <a:solidFill>
                            <a:schemeClr val="tx1"/>
                          </a:solidFill>
                        </a:rPr>
                        <a:t>单调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性</a:t>
                      </a:r>
                      <a:endParaRPr lang="zh-CN" altLang="zh-CN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x-none" sz="2400" dirty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√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05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奇偶性</a:t>
                      </a:r>
                      <a:endParaRPr lang="en-US" altLang="zh-CN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x-none" sz="2400" dirty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√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688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周期性</a:t>
                      </a:r>
                      <a:endParaRPr lang="zh-CN" altLang="en-US" sz="1800" dirty="0"/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x-none" sz="2400" dirty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√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19" marR="91419"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4257" y="5258478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矩形 28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614" name="矩形 29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615" name="矩形 30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616" name="矩形 31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617" name="矩形 32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1048618" name="矩形 33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619" name="矩形 34"/>
          <p:cNvSpPr/>
          <p:nvPr/>
        </p:nvSpPr>
        <p:spPr>
          <a:xfrm>
            <a:off x="2203" y="591588"/>
            <a:ext cx="3044895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真题分析</a:t>
            </a:r>
          </a:p>
        </p:txBody>
      </p:sp>
      <p:graphicFrame>
        <p:nvGraphicFramePr>
          <p:cNvPr id="24" name="表格 23"/>
          <p:cNvGraphicFramePr/>
          <p:nvPr/>
        </p:nvGraphicFramePr>
        <p:xfrm>
          <a:off x="743800" y="1348618"/>
          <a:ext cx="4712010" cy="3638096"/>
        </p:xfrm>
        <a:graphic>
          <a:graphicData uri="http://schemas.openxmlformats.org/drawingml/2006/table">
            <a:tbl>
              <a:tblPr lastCol="1">
                <a:tableStyleId>{21E4AEA4-8DFA-4A89-87EB-49C32662AFE0}</a:tableStyleId>
              </a:tblPr>
              <a:tblGrid>
                <a:gridCol w="2089939"/>
                <a:gridCol w="1524434"/>
                <a:gridCol w="1097637"/>
              </a:tblGrid>
              <a:tr h="365760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试卷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名称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选择题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5777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题号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分值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</a:tr>
              <a:tr h="62576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2019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Ⅲ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7</a:t>
                      </a:r>
                      <a:r>
                        <a:rPr lang="zh-CN" altLang="en-US" sz="2100" b="1" dirty="0"/>
                        <a:t>、</a:t>
                      </a:r>
                      <a:r>
                        <a:rPr lang="en-US" altLang="zh-CN" sz="2100" b="1" dirty="0"/>
                        <a:t>11</a:t>
                      </a:r>
                      <a:r>
                        <a:rPr lang="zh-CN" altLang="en-US" sz="2100" b="1" dirty="0"/>
                        <a:t>、</a:t>
                      </a:r>
                      <a:r>
                        <a:rPr lang="en-US" altLang="zh-CN" sz="2100" b="1" dirty="0"/>
                        <a:t>12</a:t>
                      </a:r>
                      <a:endParaRPr lang="zh-CN" altLang="en-US" sz="2100" b="1" dirty="0"/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15</a:t>
                      </a:r>
                    </a:p>
                  </a:txBody>
                  <a:tcPr marL="68564" marR="68564" marT="0" marB="0" anchor="ctr"/>
                </a:tc>
              </a:tr>
              <a:tr h="36567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2019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Ⅱ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9</a:t>
                      </a:r>
                      <a:r>
                        <a:rPr kumimoji="0" lang="zh-CN" altLang="en-US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、</a:t>
                      </a:r>
                      <a:r>
                        <a:rPr kumimoji="0" lang="en-US" altLang="zh-CN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12</a:t>
                      </a:r>
                      <a:r>
                        <a:rPr kumimoji="0" lang="zh-CN" altLang="en-US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、</a:t>
                      </a:r>
                      <a:r>
                        <a:rPr kumimoji="0" lang="en-US" altLang="zh-CN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14</a:t>
                      </a:r>
                      <a:endParaRPr kumimoji="0" lang="zh-CN" altLang="en-US" sz="2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15</a:t>
                      </a:r>
                    </a:p>
                  </a:txBody>
                  <a:tcPr marL="68564" marR="68564" marT="0" marB="0" anchor="ctr"/>
                </a:tc>
              </a:tr>
              <a:tr h="36567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ym typeface="楷体" panose="02010609060101010101" pitchFamily="49" charset="-122"/>
                        </a:rPr>
                        <a:t>2019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Ⅰ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5</a:t>
                      </a:r>
                      <a:r>
                        <a:rPr kumimoji="0" lang="zh-CN" altLang="en-US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、</a:t>
                      </a:r>
                      <a:r>
                        <a:rPr kumimoji="0" lang="en-US" altLang="zh-CN" sz="21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11</a:t>
                      </a:r>
                      <a:endParaRPr kumimoji="0" lang="zh-CN" altLang="en-US" sz="2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楷体" panose="02010609060101010101" pitchFamily="49" charset="-122"/>
                        </a:rPr>
                        <a:t>10</a:t>
                      </a:r>
                    </a:p>
                  </a:txBody>
                  <a:tcPr marL="68564" marR="68564" marT="0" marB="0" anchor="ctr"/>
                </a:tc>
              </a:tr>
              <a:tr h="62576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ym typeface="楷体" panose="02010609060101010101" pitchFamily="49" charset="-122"/>
                        </a:rPr>
                        <a:t>2018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Ⅲ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7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5</a:t>
                      </a:r>
                    </a:p>
                  </a:txBody>
                  <a:tcPr marL="68564" marR="68564" marT="0" marB="0" anchor="ctr"/>
                </a:tc>
              </a:tr>
              <a:tr h="36567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ym typeface="楷体" panose="02010609060101010101" pitchFamily="49" charset="-122"/>
                        </a:rPr>
                        <a:t>2018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Ⅱ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3</a:t>
                      </a:r>
                      <a:r>
                        <a:rPr lang="zh-CN" altLang="en-US" sz="2100" b="1" dirty="0"/>
                        <a:t>、</a:t>
                      </a:r>
                      <a:r>
                        <a:rPr lang="en-US" altLang="zh-CN" sz="2100" b="1" dirty="0"/>
                        <a:t>11</a:t>
                      </a:r>
                      <a:endParaRPr lang="zh-CN" altLang="en-US" sz="2100" b="1" dirty="0"/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10</a:t>
                      </a:r>
                    </a:p>
                  </a:txBody>
                  <a:tcPr marL="68564" marR="68564" marT="0" marB="0" anchor="ctr"/>
                </a:tc>
              </a:tr>
              <a:tr h="3656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US" altLang="x-none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2018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Ⅰ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kern="12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altLang="zh-CN" sz="2100" b="1" kern="1200" dirty="0">
                        <a:solidFill>
                          <a:schemeClr val="tx1"/>
                        </a:solidFill>
                        <a:latin typeface="Arial" panose="020B0604020202020204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68564" marR="68564" marT="0" marB="0" anchor="ctr"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663567" y="5433782"/>
            <a:ext cx="10726709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3765">
              <a:spcBef>
                <a:spcPct val="50000"/>
              </a:spcBef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题型分值：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一般出现在选填，</a:t>
            </a:r>
            <a:r>
              <a:rPr lang="en-US" altLang="zh-CN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10-15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分    </a:t>
            </a:r>
          </a:p>
          <a:p>
            <a:pPr defTabSz="913765">
              <a:spcBef>
                <a:spcPct val="50000"/>
              </a:spcBef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命题难度：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命题难度基本稳定，中档题为主，常综合考查函数性质</a:t>
            </a:r>
          </a:p>
        </p:txBody>
      </p:sp>
      <p:graphicFrame>
        <p:nvGraphicFramePr>
          <p:cNvPr id="12" name="表格 11"/>
          <p:cNvGraphicFramePr/>
          <p:nvPr/>
        </p:nvGraphicFramePr>
        <p:xfrm>
          <a:off x="6235780" y="1348830"/>
          <a:ext cx="5154496" cy="3748396"/>
        </p:xfrm>
        <a:graphic>
          <a:graphicData uri="http://schemas.openxmlformats.org/drawingml/2006/table">
            <a:tbl>
              <a:tblPr lastCol="1">
                <a:tableStyleId>{21E4AEA4-8DFA-4A89-87EB-49C32662AFE0}</a:tableStyleId>
              </a:tblPr>
              <a:tblGrid>
                <a:gridCol w="2286197"/>
                <a:gridCol w="1667587"/>
                <a:gridCol w="1200712"/>
              </a:tblGrid>
              <a:tr h="376849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试卷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名称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选择题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7468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题号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分值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</a:tr>
              <a:tr h="64473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ym typeface="楷体" panose="02010609060101010101" pitchFamily="49" charset="-122"/>
                        </a:rPr>
                        <a:t>2017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Ⅲ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11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5</a:t>
                      </a:r>
                    </a:p>
                  </a:txBody>
                  <a:tcPr marL="68564" marR="68564" marT="0" marB="0" anchor="ctr"/>
                </a:tc>
              </a:tr>
              <a:tr h="376849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2017</a:t>
                      </a:r>
                      <a:r>
                        <a:rPr lang="zh-CN" altLang="en-US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Ⅱ</a:t>
                      </a:r>
                      <a:r>
                        <a:rPr lang="zh-CN" altLang="en-US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）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zh-CN" altLang="en-US" sz="2100" b="1" dirty="0"/>
                        <a:t>无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0</a:t>
                      </a:r>
                    </a:p>
                  </a:txBody>
                  <a:tcPr marL="68564" marR="68564" marT="0" marB="0" anchor="ctr"/>
                </a:tc>
              </a:tr>
              <a:tr h="376849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ym typeface="楷体" panose="02010609060101010101" pitchFamily="49" charset="-122"/>
                        </a:rPr>
                        <a:t>2017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Ⅰ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100" b="1" kern="1200" dirty="0">
                          <a:sym typeface="楷体" panose="02010609060101010101" pitchFamily="49" charset="-122"/>
                        </a:rPr>
                        <a:t>5</a:t>
                      </a:r>
                      <a:endParaRPr lang="en-US" altLang="zh-CN" sz="2100" b="1" kern="1200" dirty="0">
                        <a:solidFill>
                          <a:schemeClr val="tx1"/>
                        </a:solidFill>
                        <a:latin typeface="Arial" panose="020B0604020202020204"/>
                        <a:ea typeface="微软雅黑" panose="020B0503020204020204" pitchFamily="34" charset="-122"/>
                        <a:cs typeface="+mn-cs"/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5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sym typeface="楷体" panose="02010609060101010101" pitchFamily="49" charset="-122"/>
                      </a:endParaRPr>
                    </a:p>
                  </a:txBody>
                  <a:tcPr marL="68564" marR="68564" marT="0" marB="0" anchor="ctr"/>
                </a:tc>
              </a:tr>
              <a:tr h="64473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2016</a:t>
                      </a:r>
                      <a:r>
                        <a:rPr lang="zh-CN" altLang="en-US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Ⅲ</a:t>
                      </a:r>
                      <a:r>
                        <a:rPr lang="zh-CN" altLang="en-US" sz="2400" b="1" dirty="0">
                          <a:solidFill>
                            <a:schemeClr val="accent1"/>
                          </a:solidFill>
                          <a:sym typeface="楷体" panose="02010609060101010101" pitchFamily="49" charset="-122"/>
                        </a:rPr>
                        <a:t>）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zh-CN" altLang="en-US" sz="2100" b="1" dirty="0"/>
                        <a:t>无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0</a:t>
                      </a:r>
                    </a:p>
                  </a:txBody>
                  <a:tcPr marL="68564" marR="68564" marT="0" marB="0" anchor="ctr"/>
                </a:tc>
              </a:tr>
              <a:tr h="376849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108839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143000" lvl="2" indent="-228600" algn="l" defTabSz="108839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00200" lvl="3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057400" lvl="4" indent="-228600" algn="l" defTabSz="108839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x-none" sz="2400" b="1" dirty="0">
                          <a:sym typeface="楷体" panose="02010609060101010101" pitchFamily="49" charset="-122"/>
                        </a:rPr>
                        <a:t>2016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ym typeface="楷体" panose="02010609060101010101" pitchFamily="49" charset="-122"/>
                        </a:rPr>
                        <a:t>Ⅱ</a:t>
                      </a:r>
                      <a:r>
                        <a:rPr lang="zh-CN" altLang="en-US" sz="2400" b="1" dirty="0"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12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>
                      <a:lvl1pPr marL="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1pPr>
                      <a:lvl2pPr marL="54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2pPr>
                      <a:lvl3pPr marL="108839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3pPr>
                      <a:lvl4pPr marL="163258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4pPr>
                      <a:lvl5pPr marL="217678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5pPr>
                      <a:lvl6pPr marL="272097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6pPr>
                      <a:lvl7pPr marL="326580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7pPr>
                      <a:lvl8pPr marL="3810000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8pPr>
                      <a:lvl9pPr marL="4354195" algn="l" defTabSz="1088390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Arial" panose="020B0604020202020204"/>
                          <a:ea typeface="微软雅黑" panose="020B0503020204020204" pitchFamily="34" charset="-122"/>
                        </a:defRPr>
                      </a:lvl9pPr>
                    </a:lstStyle>
                    <a:p>
                      <a:pPr algn="ctr"/>
                      <a:r>
                        <a:rPr lang="en-US" altLang="zh-CN" sz="2100" b="1" dirty="0"/>
                        <a:t>5</a:t>
                      </a:r>
                    </a:p>
                  </a:txBody>
                  <a:tcPr marL="68564" marR="68564" marT="0" marB="0" anchor="ctr"/>
                </a:tc>
              </a:tr>
              <a:tr h="3768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US" altLang="x-none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2016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（</a:t>
                      </a: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Ⅰ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sym typeface="楷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kern="12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altLang="zh-CN" sz="2100" b="1" kern="1200" dirty="0">
                        <a:solidFill>
                          <a:schemeClr val="tx1"/>
                        </a:solidFill>
                        <a:latin typeface="Arial" panose="020B0604020202020204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68564" marR="68564" marT="0" marB="0" anchor="ctr"/>
                </a:tc>
              </a:tr>
            </a:tbl>
          </a:graphicData>
        </a:graphic>
      </p:graphicFrame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7454" y="5179776"/>
            <a:ext cx="1401306" cy="14133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1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一、单调性与奇偶性</a:t>
            </a:r>
          </a:p>
        </p:txBody>
      </p:sp>
      <p:pic>
        <p:nvPicPr>
          <p:cNvPr id="2139" name="图片 21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96" y="1431942"/>
            <a:ext cx="10333633" cy="2501215"/>
          </a:xfrm>
          <a:prstGeom prst="rect">
            <a:avLst/>
          </a:prstGeom>
        </p:spPr>
      </p:pic>
      <p:sp>
        <p:nvSpPr>
          <p:cNvPr id="2141" name="文本框 2140"/>
          <p:cNvSpPr txBox="1"/>
          <p:nvPr/>
        </p:nvSpPr>
        <p:spPr>
          <a:xfrm>
            <a:off x="551180" y="4157345"/>
            <a:ext cx="11092180" cy="166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命题意图：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本题以函数的奇偶性和单调性为背景、考查对数值和幂值的大小比较，考查运算求解能力、推理论证能力，体现了</a:t>
            </a:r>
            <a:r>
              <a:rPr lang="zh-CN" altLang="en-US" sz="2400" b="1" dirty="0">
                <a:solidFill>
                  <a:srgbClr val="FF5050"/>
                </a:solidFill>
                <a:latin typeface="黑体" panose="02010609060101010101" charset="-122"/>
                <a:ea typeface="黑体" panose="02010609060101010101" charset="-122"/>
              </a:rPr>
              <a:t>逻辑推理、数学运算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等核心素养；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试题难度：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中档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2607" y="5352950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1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一、单调性与奇偶性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647" y="1815679"/>
            <a:ext cx="10787590" cy="255766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815605" y="4507177"/>
            <a:ext cx="112426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命题意图：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本题主要考查函数的奇偶性、单调性等性质、意在考查考生的</a:t>
            </a:r>
            <a:r>
              <a:rPr lang="zh-CN" altLang="en-US" sz="2400" b="1" dirty="0">
                <a:solidFill>
                  <a:srgbClr val="FF505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运算能力和逻辑推理能力</a:t>
            </a: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试题难度：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中档 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6513" y="5383795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1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二、奇偶与周期</a:t>
            </a:r>
          </a:p>
        </p:txBody>
      </p:sp>
      <p:sp>
        <p:nvSpPr>
          <p:cNvPr id="2141" name="文本框 2140"/>
          <p:cNvSpPr txBox="1"/>
          <p:nvPr/>
        </p:nvSpPr>
        <p:spPr>
          <a:xfrm>
            <a:off x="920115" y="3900170"/>
            <a:ext cx="1021905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命题意图：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本题以函数的奇偶性为背景，考查函数值的运算，考查运算求解能力，体现了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数学运算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的核心素养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.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隶书" panose="020105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试题难度：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中档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377" y="2147391"/>
            <a:ext cx="10021943" cy="12003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1667" y="5231822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068" y="4438650"/>
            <a:ext cx="9305925" cy="2419350"/>
          </a:xfrm>
          <a:prstGeom prst="rect">
            <a:avLst/>
          </a:prstGeom>
        </p:spPr>
      </p:pic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47105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二、奇偶与周期</a:t>
            </a:r>
          </a:p>
        </p:txBody>
      </p:sp>
      <p:sp>
        <p:nvSpPr>
          <p:cNvPr id="2141" name="文本框 2140"/>
          <p:cNvSpPr txBox="1"/>
          <p:nvPr/>
        </p:nvSpPr>
        <p:spPr>
          <a:xfrm>
            <a:off x="909304" y="4968017"/>
            <a:ext cx="10250170" cy="166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命题意图：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本题以函数的奇偶性为背景，考查函数值的运算，考查运算求解能力，体现了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数学运算、逻辑推理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的核心素养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试题难度：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难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423" y="1222412"/>
            <a:ext cx="11059160" cy="201396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992070" y="3236719"/>
                <a:ext cx="10550175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/>
                  <a:t>①</a:t>
                </a:r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代数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推导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：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由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zh-CN" altLang="en-US" sz="24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zh-CN" altLang="en-US" sz="240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zh-CN" altLang="en-US" sz="2400" i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zh-CN" altLang="en-US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zh-CN" altLang="en-US" sz="2400" i="0">
                        <a:latin typeface="Cambria Math" panose="02040503050406030204" pitchFamily="18" charset="0"/>
                      </a:rPr>
                      <m:t>,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zh-CN" altLang="en-US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zh-CN" altLang="en-US" sz="2400" i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zh-CN" altLang="en-US" sz="24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zh-CN" altLang="en-US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zh-CN" altLang="en-US" sz="2400" i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zh-CN" altLang="en-US" sz="2400" i="0">
                        <a:latin typeface="Cambria Math" panose="02040503050406030204" pitchFamily="18" charset="0"/>
                      </a:rPr>
                      <m:t>得</m:t>
                    </m:r>
                    <m:r>
                      <a:rPr lang="zh-CN" altLang="en-US" sz="2400" i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en-US" altLang="zh-CN" sz="2400" i="0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(−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(2+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)=−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)⇒</m:t>
                      </m:r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=4</m:t>
                      </m:r>
                    </m:oMath>
                  </m:oMathPara>
                </a14:m>
                <a:endParaRPr lang="en-US" altLang="zh-CN" sz="2400" dirty="0"/>
              </a:p>
              <a:p>
                <a:r>
                  <a:rPr lang="zh-CN" altLang="en-US" sz="2400" dirty="0"/>
                  <a:t>②类比三角函数对称与周期的关系：点对称</a:t>
                </a:r>
                <a:r>
                  <a:rPr lang="en-US" altLang="zh-CN" sz="2400" dirty="0"/>
                  <a:t>+</a:t>
                </a:r>
                <a:r>
                  <a:rPr lang="zh-CN" altLang="en-US" sz="2400" dirty="0"/>
                  <a:t>轴对称</a:t>
                </a:r>
                <a14:m>
                  <m:oMath xmlns:m="http://schemas.openxmlformats.org/officeDocument/2006/math">
                    <m:r>
                      <a:rPr lang="zh-CN" altLang="en-US" sz="2400" i="0" smtClean="0">
                        <a:latin typeface="Cambria Math" panose="02040503050406030204" pitchFamily="18" charset="0"/>
                      </a:rPr>
                      <m:t>⇒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zh-CN" altLang="en-US" sz="2400" i="0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endParaRPr lang="en-US" altLang="zh-CN" sz="2400" dirty="0"/>
              </a:p>
              <a:p>
                <a:r>
                  <a:rPr lang="zh-CN" altLang="en-US" sz="2400" dirty="0"/>
                  <a:t>③虚拟图象：</a:t>
                </a:r>
                <a14:m>
                  <m:oMath xmlns:m="http://schemas.openxmlformats.org/officeDocument/2006/math">
                    <m:r>
                      <a:rPr lang="zh-CN" altLang="en-US" sz="2400">
                        <a:latin typeface="Cambria Math" panose="02040503050406030204" pitchFamily="18" charset="0"/>
                      </a:rPr>
                      <m:t>⇒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zh-CN" altLang="en-US" sz="2400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endParaRPr lang="en-US" altLang="zh-CN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070" y="3236719"/>
                <a:ext cx="10550175" cy="1569660"/>
              </a:xfrm>
              <a:prstGeom prst="rect">
                <a:avLst/>
              </a:prstGeom>
              <a:blipFill rotWithShape="1">
                <a:blip r:embed="rId5"/>
                <a:stretch>
                  <a:fillRect l="-925" t="-2724" b="-856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cxnSp>
        <p:nvCxnSpPr>
          <p:cNvPr id="8" name="直接连接符 7"/>
          <p:cNvCxnSpPr/>
          <p:nvPr/>
        </p:nvCxnSpPr>
        <p:spPr>
          <a:xfrm>
            <a:off x="6308729" y="4643789"/>
            <a:ext cx="0" cy="2053294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293398" y="4643789"/>
            <a:ext cx="0" cy="2053294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9182328" y="4643789"/>
            <a:ext cx="1604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同性乘</a:t>
            </a:r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819590" y="4643789"/>
            <a:ext cx="0" cy="2053294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9177123" y="4558580"/>
            <a:ext cx="1585730" cy="477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异性乘</a:t>
            </a:r>
            <a:r>
              <a:rPr lang="en-US" altLang="zh-CN" sz="2400" b="1" dirty="0">
                <a:solidFill>
                  <a:srgbClr val="FF0000"/>
                </a:solidFill>
              </a:rPr>
              <a:t>4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027029" y="4548645"/>
            <a:ext cx="3037840" cy="1840055"/>
            <a:chOff x="3627120" y="2107105"/>
            <a:chExt cx="3037840" cy="1840055"/>
          </a:xfrm>
        </p:grpSpPr>
        <p:cxnSp>
          <p:nvCxnSpPr>
            <p:cNvPr id="34" name="直接箭头连接符 33"/>
            <p:cNvCxnSpPr/>
            <p:nvPr/>
          </p:nvCxnSpPr>
          <p:spPr>
            <a:xfrm>
              <a:off x="3627120" y="3054844"/>
              <a:ext cx="3037840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5601384" y="3088154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5482664" y="2979100"/>
              <a:ext cx="0" cy="757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4653959" y="2979100"/>
              <a:ext cx="1" cy="757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5941619" y="2979100"/>
              <a:ext cx="0" cy="757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4244383" y="2979100"/>
              <a:ext cx="1" cy="757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/>
            <p:nvPr/>
          </p:nvCxnSpPr>
          <p:spPr>
            <a:xfrm flipV="1">
              <a:off x="5053839" y="2107105"/>
              <a:ext cx="10160" cy="1840055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1" name="弧形 40"/>
          <p:cNvSpPr/>
          <p:nvPr/>
        </p:nvSpPr>
        <p:spPr>
          <a:xfrm rot="7018206">
            <a:off x="3881773" y="4463494"/>
            <a:ext cx="1122197" cy="988492"/>
          </a:xfrm>
          <a:prstGeom prst="arc">
            <a:avLst>
              <a:gd name="adj1" fmla="val 16200000"/>
              <a:gd name="adj2" fmla="val 20245126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弧形 41"/>
          <p:cNvSpPr/>
          <p:nvPr/>
        </p:nvSpPr>
        <p:spPr>
          <a:xfrm rot="17750561">
            <a:off x="3914166" y="5521770"/>
            <a:ext cx="1065472" cy="1037289"/>
          </a:xfrm>
          <a:prstGeom prst="arc">
            <a:avLst>
              <a:gd name="adj1" fmla="val 16200000"/>
              <a:gd name="adj2" fmla="val 20245126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弧形 42"/>
          <p:cNvSpPr/>
          <p:nvPr/>
        </p:nvSpPr>
        <p:spPr>
          <a:xfrm rot="11175424">
            <a:off x="4861666" y="4508587"/>
            <a:ext cx="1122197" cy="988492"/>
          </a:xfrm>
          <a:prstGeom prst="arc">
            <a:avLst>
              <a:gd name="adj1" fmla="val 16200000"/>
              <a:gd name="adj2" fmla="val 20245126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弧形 43"/>
          <p:cNvSpPr/>
          <p:nvPr/>
        </p:nvSpPr>
        <p:spPr>
          <a:xfrm rot="693591">
            <a:off x="2985014" y="5467985"/>
            <a:ext cx="995389" cy="939528"/>
          </a:xfrm>
          <a:prstGeom prst="arc">
            <a:avLst>
              <a:gd name="adj1" fmla="val 16200000"/>
              <a:gd name="adj2" fmla="val 20245126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3671" y="5334877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1" grpId="0"/>
      <p:bldP spid="5" grpId="0"/>
      <p:bldP spid="11" grpId="0"/>
      <p:bldP spid="11" grpId="1"/>
      <p:bldP spid="11" grpId="2"/>
      <p:bldP spid="27" grpId="0"/>
      <p:bldP spid="27" grpId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37240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三、性质与图象</a:t>
            </a:r>
          </a:p>
        </p:txBody>
      </p:sp>
      <p:sp>
        <p:nvSpPr>
          <p:cNvPr id="2" name="矩形 1"/>
          <p:cNvSpPr/>
          <p:nvPr/>
        </p:nvSpPr>
        <p:spPr>
          <a:xfrm>
            <a:off x="847611" y="4851400"/>
            <a:ext cx="10810875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命题意图：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主要考查函数的性质，根据函数的解析式判断函数的大致图象，体现了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逻辑推理、数学运算等核心素养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隶书" panose="02010509060101010101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试题难度：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中档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125" y="1082675"/>
            <a:ext cx="9493885" cy="37687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5212" y="5353840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1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三、性质与图象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/>
          <a:srcRect b="80631"/>
          <a:stretch>
            <a:fillRect/>
          </a:stretch>
        </p:blipFill>
        <p:spPr>
          <a:xfrm>
            <a:off x="833652" y="1129335"/>
            <a:ext cx="10406617" cy="673453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429895" y="4161155"/>
            <a:ext cx="1133411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命题意图：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本题选取一个偶函数，尽管解析式已知，但其图象不太直观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.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本题考查函数的单调性、对数函数图像的分析，考查运算求解能力及数形结合思想，体现了</a:t>
            </a:r>
            <a:r>
              <a:rPr lang="zh-CN" altLang="en-US" sz="2400" b="1" dirty="0">
                <a:solidFill>
                  <a:srgbClr val="FF505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直观想象和数学运算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等核心素养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试题难度：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中档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850" y="1802765"/>
            <a:ext cx="8895715" cy="235839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6221" y="5387395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1034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四、综合</a:t>
            </a:r>
          </a:p>
        </p:txBody>
      </p:sp>
      <p:sp>
        <p:nvSpPr>
          <p:cNvPr id="18" name="矩形 17"/>
          <p:cNvSpPr/>
          <p:nvPr/>
        </p:nvSpPr>
        <p:spPr>
          <a:xfrm>
            <a:off x="513080" y="4549775"/>
            <a:ext cx="10133965" cy="2158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命题意图：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本题选取一个偶函数，尽管解析式已知，但其图象不太直观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,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本题考查函数的单调性、对数函数图像的分析，考查运算求解能力及数形结合思想，体现了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直观想象和数学运算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等核心素养</a:t>
            </a:r>
            <a:endParaRPr lang="en-US" altLang="zh-CN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试题难度：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中档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240" y="1129030"/>
            <a:ext cx="7682230" cy="362585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6221" y="5444666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课例展示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2" y="0"/>
            <a:ext cx="3013788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2203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四、综合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229" y="1593626"/>
            <a:ext cx="11183967" cy="273152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911797" y="4539336"/>
            <a:ext cx="968387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命题意图：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本题考查了函数的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对称性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以及借助图像解决问题的能力</a:t>
            </a:r>
            <a:r>
              <a:rPr lang="en-US" altLang="zh-CN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隶书" panose="02010509060101010101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2511EB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试题难度：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+mn-ea"/>
              </a:rPr>
              <a:t>中档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1890" y="5441954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矩形 41"/>
          <p:cNvSpPr/>
          <p:nvPr/>
        </p:nvSpPr>
        <p:spPr>
          <a:xfrm>
            <a:off x="845185" y="2691130"/>
            <a:ext cx="10500995" cy="1475105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square" lIns="91402" tIns="45701" rIns="91402" bIns="4570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二、学情分析</a:t>
            </a:r>
          </a:p>
        </p:txBody>
      </p:sp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2"/>
          <p:cNvSpPr/>
          <p:nvPr/>
        </p:nvSpPr>
        <p:spPr>
          <a:xfrm>
            <a:off x="3039623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12"/>
          <p:cNvSpPr/>
          <p:nvPr/>
        </p:nvSpPr>
        <p:spPr>
          <a:xfrm>
            <a:off x="18605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  <p:sp>
        <p:nvSpPr>
          <p:cNvPr id="4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5" name="矩形 14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</p:spTree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矩形 1"/>
          <p:cNvSpPr/>
          <p:nvPr/>
        </p:nvSpPr>
        <p:spPr>
          <a:xfrm>
            <a:off x="2205" y="2712"/>
            <a:ext cx="12190378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endParaRPr lang="zh-CN" altLang="en-US" sz="210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48666" name="矩形 2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endParaRPr lang="zh-CN" altLang="en-US" sz="210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48667" name="矩形 3"/>
          <p:cNvSpPr/>
          <p:nvPr/>
        </p:nvSpPr>
        <p:spPr>
          <a:xfrm>
            <a:off x="2205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  <p:sp>
        <p:nvSpPr>
          <p:cNvPr id="1048668" name="矩形 4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669" name="矩形 5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课例分析</a:t>
            </a:r>
          </a:p>
        </p:txBody>
      </p:sp>
      <p:sp>
        <p:nvSpPr>
          <p:cNvPr id="1048670" name="矩形 6"/>
          <p:cNvSpPr/>
          <p:nvPr/>
        </p:nvSpPr>
        <p:spPr>
          <a:xfrm>
            <a:off x="9129133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671" name="矩形 7"/>
          <p:cNvSpPr/>
          <p:nvPr/>
        </p:nvSpPr>
        <p:spPr>
          <a:xfrm>
            <a:off x="3041422" y="567781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错因归纳</a:t>
            </a:r>
          </a:p>
        </p:txBody>
      </p:sp>
      <p:sp>
        <p:nvSpPr>
          <p:cNvPr id="1048672" name="矩形 8"/>
          <p:cNvSpPr/>
          <p:nvPr/>
        </p:nvSpPr>
        <p:spPr>
          <a:xfrm>
            <a:off x="189230" y="2213610"/>
            <a:ext cx="3659505" cy="330073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1" tIns="45725" rIns="91451" bIns="45725" rtlCol="0" anchor="ctr"/>
          <a:lstStyle/>
          <a:p>
            <a:pPr algn="ctr" defTabSz="1087755"/>
            <a:endParaRPr lang="zh-CN" altLang="en-US" sz="21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48673" name="矩形 9"/>
          <p:cNvSpPr/>
          <p:nvPr/>
        </p:nvSpPr>
        <p:spPr>
          <a:xfrm>
            <a:off x="605267" y="1989174"/>
            <a:ext cx="2807662" cy="4494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1" tIns="45725" rIns="91451" bIns="45725" rtlCol="0" anchor="ctr"/>
          <a:lstStyle/>
          <a:p>
            <a:pPr algn="ctr" defTabSz="1087755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 action="ppaction://hlinksldjump"/>
              </a:rPr>
              <a:t>概念</a:t>
            </a:r>
          </a:p>
        </p:txBody>
      </p:sp>
      <p:sp>
        <p:nvSpPr>
          <p:cNvPr id="1048674" name="矩形 11"/>
          <p:cNvSpPr/>
          <p:nvPr/>
        </p:nvSpPr>
        <p:spPr>
          <a:xfrm>
            <a:off x="4264660" y="2213610"/>
            <a:ext cx="3659505" cy="33528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1" tIns="45725" rIns="91451" bIns="45725" rtlCol="0" anchor="ctr"/>
          <a:lstStyle/>
          <a:p>
            <a:pPr algn="ctr" defTabSz="1087755"/>
            <a:endParaRPr lang="zh-CN" altLang="en-US" sz="210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48675" name="矩形 12"/>
          <p:cNvSpPr/>
          <p:nvPr/>
        </p:nvSpPr>
        <p:spPr>
          <a:xfrm>
            <a:off x="4690272" y="1989174"/>
            <a:ext cx="2807662" cy="4494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1" tIns="45725" rIns="91451" bIns="45725" rtlCol="0" anchor="ctr"/>
          <a:lstStyle/>
          <a:p>
            <a:pPr algn="ctr" defTabSz="1087755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衍生</a:t>
            </a:r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性质</a:t>
            </a:r>
          </a:p>
        </p:txBody>
      </p:sp>
      <p:sp>
        <p:nvSpPr>
          <p:cNvPr id="1048676" name="矩形 13"/>
          <p:cNvSpPr/>
          <p:nvPr/>
        </p:nvSpPr>
        <p:spPr>
          <a:xfrm>
            <a:off x="8340090" y="2213610"/>
            <a:ext cx="3659505" cy="33528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1" tIns="45725" rIns="91451" bIns="45725" rtlCol="0" anchor="ctr"/>
          <a:lstStyle/>
          <a:p>
            <a:pPr algn="ctr" defTabSz="1087755"/>
            <a:endParaRPr lang="zh-CN" altLang="en-US" sz="2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48677" name="矩形 14"/>
          <p:cNvSpPr/>
          <p:nvPr/>
        </p:nvSpPr>
        <p:spPr>
          <a:xfrm>
            <a:off x="8765753" y="1989174"/>
            <a:ext cx="2807662" cy="449451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1" tIns="45725" rIns="91451" bIns="45725" rtlCol="0" anchor="ctr"/>
          <a:lstStyle/>
          <a:p>
            <a:pPr algn="ctr" defTabSz="1087755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 action="ppaction://hlinksldjump"/>
              </a:rPr>
              <a:t>能力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14680" y="2672715"/>
            <a:ext cx="2798445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华文仿宋" panose="02010600040101010101" charset="-122"/>
                <a:ea typeface="华文仿宋" panose="02010600040101010101" charset="-122"/>
                <a:cs typeface="隶书" panose="02010509060101010101" charset="-122"/>
                <a:sym typeface="宋体" panose="02010600030101010101" pitchFamily="2" charset="-122"/>
              </a:rPr>
              <a:t>相关概念缺乏深入理解：死记硬背，没有从概念的内部结构和其外部关系上分析和理解</a:t>
            </a:r>
            <a:r>
              <a:rPr lang="en-US" altLang="zh-CN" sz="2400" b="1" dirty="0">
                <a:solidFill>
                  <a:srgbClr val="000000"/>
                </a:solidFill>
                <a:latin typeface="华文仿宋" panose="02010600040101010101" charset="-122"/>
                <a:ea typeface="华文仿宋" panose="02010600040101010101" charset="-122"/>
                <a:cs typeface="隶书" panose="02010509060101010101" charset="-122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4495165" y="2672715"/>
            <a:ext cx="330835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华文仿宋" panose="02010600040101010101" charset="-122"/>
                <a:ea typeface="华文仿宋" panose="02010600040101010101" charset="-122"/>
                <a:cs typeface="隶书" panose="02010509060101010101" charset="-122"/>
                <a:sym typeface="宋体" panose="02010600030101010101" pitchFamily="2" charset="-122"/>
              </a:rPr>
              <a:t>函数衍生性质缺乏系统性：复合函数单调性与奇偶性，对称性质，对称性与周期性，变换作图等</a:t>
            </a:r>
            <a:r>
              <a:rPr lang="en-US" altLang="zh-CN" sz="2400" b="1" dirty="0">
                <a:solidFill>
                  <a:srgbClr val="000000"/>
                </a:solidFill>
                <a:latin typeface="华文仿宋" panose="02010600040101010101" charset="-122"/>
                <a:ea typeface="华文仿宋" panose="02010600040101010101" charset="-122"/>
                <a:cs typeface="隶书" panose="02010509060101010101" charset="-122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607425" y="2856865"/>
            <a:ext cx="296672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华文仿宋" panose="02010600040101010101" charset="-122"/>
                <a:ea typeface="华文仿宋" panose="02010600040101010101" charset="-122"/>
                <a:cs typeface="隶书" panose="02010509060101010101" charset="-122"/>
                <a:sym typeface="宋体" panose="02010600030101010101" pitchFamily="2" charset="-122"/>
              </a:rPr>
              <a:t>数学推理与运算能力不强：推理与运算缺乏目标，运算不合理缺乏深刻性</a:t>
            </a:r>
            <a:r>
              <a:rPr lang="en-US" altLang="zh-CN" sz="2400" b="1" dirty="0">
                <a:solidFill>
                  <a:srgbClr val="000000"/>
                </a:solidFill>
                <a:latin typeface="华文仿宋" panose="02010600040101010101" charset="-122"/>
                <a:ea typeface="华文仿宋" panose="02010600040101010101" charset="-122"/>
                <a:cs typeface="隶书" panose="02010509060101010101" charset="-122"/>
                <a:sym typeface="宋体" panose="02010600030101010101" pitchFamily="2" charset="-122"/>
              </a:rPr>
              <a:t>.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1580" y="5423986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3049794" y="-6311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学情分析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2" y="4512"/>
            <a:ext cx="3013788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3042887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概念</a:t>
            </a: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混淆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Rectangle 3"/>
          <p:cNvSpPr/>
          <p:nvPr/>
        </p:nvSpPr>
        <p:spPr>
          <a:xfrm>
            <a:off x="506095" y="1282700"/>
            <a:ext cx="8636000" cy="52451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（1）忽视复合函数的定义域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0439" y="2466336"/>
            <a:ext cx="8288720" cy="3826001"/>
          </a:xfrm>
          <a:prstGeom prst="rect">
            <a:avLst/>
          </a:prstGeom>
        </p:spPr>
      </p:pic>
      <p:sp>
        <p:nvSpPr>
          <p:cNvPr id="11" name="Rectangle 3"/>
          <p:cNvSpPr/>
          <p:nvPr/>
        </p:nvSpPr>
        <p:spPr>
          <a:xfrm>
            <a:off x="506095" y="1941830"/>
            <a:ext cx="8645525" cy="52451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pPr algn="l"/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6145" y="2836845"/>
            <a:ext cx="7989824" cy="344435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ectangle 3"/>
          <p:cNvSpPr/>
          <p:nvPr/>
        </p:nvSpPr>
        <p:spPr>
          <a:xfrm>
            <a:off x="506095" y="2613025"/>
            <a:ext cx="8645525" cy="52451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（3）周期函数概念不清</a:t>
            </a:r>
          </a:p>
        </p:txBody>
      </p:sp>
      <p:pic>
        <p:nvPicPr>
          <p:cNvPr id="15" name="图片 -214748259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0684" y="3222633"/>
            <a:ext cx="8180070" cy="32175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81316" y="5444666"/>
            <a:ext cx="1401306" cy="1413334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06095" y="1941830"/>
            <a:ext cx="84074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（2）函数单调性的定义可以有不同结构,认识不全面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 bldLvl="0" animBg="1"/>
      <p:bldP spid="1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3049794" y="-6311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学情分析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1" y="4512"/>
            <a:ext cx="294001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3042887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衍生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hlinkClick r:id="rId3" action="ppaction://hlinksldjump"/>
              </a:rPr>
              <a:t>性质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Rectangle 3"/>
          <p:cNvSpPr/>
          <p:nvPr/>
        </p:nvSpPr>
        <p:spPr>
          <a:xfrm>
            <a:off x="380759" y="1489454"/>
            <a:ext cx="6679067" cy="525785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）对称和周期的推导过程不清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257" y="2606060"/>
            <a:ext cx="8931414" cy="3310415"/>
          </a:xfrm>
          <a:prstGeom prst="rect">
            <a:avLst/>
          </a:prstGeom>
        </p:spPr>
      </p:pic>
      <p:sp>
        <p:nvSpPr>
          <p:cNvPr id="14" name="Rectangle 3"/>
          <p:cNvSpPr/>
          <p:nvPr/>
        </p:nvSpPr>
        <p:spPr>
          <a:xfrm>
            <a:off x="381000" y="1982470"/>
            <a:ext cx="6678826" cy="52451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）对称性质理解不深刻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2257" y="2622241"/>
            <a:ext cx="8905992" cy="341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2489" y="5440154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4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3049794" y="-6311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学情分析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2" y="4512"/>
            <a:ext cx="3013788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3042887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相关能力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Rectangle 3"/>
          <p:cNvSpPr/>
          <p:nvPr/>
        </p:nvSpPr>
        <p:spPr>
          <a:xfrm>
            <a:off x="680553" y="1663887"/>
            <a:ext cx="5231336" cy="52451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宋体" panose="02010600030101010101" pitchFamily="2" charset="-122"/>
              </a:rPr>
              <a:t>推理与运算缺乏目标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63" y="2588877"/>
            <a:ext cx="8195783" cy="3593386"/>
          </a:xfrm>
          <a:prstGeom prst="rect">
            <a:avLst/>
          </a:prstGeom>
        </p:spPr>
      </p:pic>
      <p:sp>
        <p:nvSpPr>
          <p:cNvPr id="15" name="矩形 8"/>
          <p:cNvSpPr/>
          <p:nvPr/>
        </p:nvSpPr>
        <p:spPr>
          <a:xfrm>
            <a:off x="8166659" y="1906438"/>
            <a:ext cx="2899224" cy="1518642"/>
          </a:xfrm>
          <a:prstGeom prst="rect">
            <a:avLst/>
          </a:prstGeom>
          <a:noFill/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9"/>
          <p:cNvSpPr/>
          <p:nvPr/>
        </p:nvSpPr>
        <p:spPr>
          <a:xfrm>
            <a:off x="8329295" y="1906905"/>
            <a:ext cx="3330575" cy="1872615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学生通过奇、偶性质和趋势判断初步分析可排除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</a:p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但未想到代端点值或者图象给定特殊点进行求值分析。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3040363" y="3911525"/>
            <a:ext cx="0" cy="19301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4609416" y="3612886"/>
            <a:ext cx="0" cy="491649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6395325" y="2398248"/>
            <a:ext cx="2477321" cy="192735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连接符: 曲线 22"/>
          <p:cNvCxnSpPr/>
          <p:nvPr/>
        </p:nvCxnSpPr>
        <p:spPr>
          <a:xfrm flipV="1">
            <a:off x="3203138" y="3657601"/>
            <a:ext cx="1406280" cy="399707"/>
          </a:xfrm>
          <a:prstGeom prst="curvedConnector3">
            <a:avLst>
              <a:gd name="adj1" fmla="val 50389"/>
            </a:avLst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8465" y="5475596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5" grpId="0" animBg="1"/>
      <p:bldP spid="16" grpId="0" bldLvl="0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579" y="2647298"/>
            <a:ext cx="7931539" cy="312784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3049794" y="-6311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学情分析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9151901" y="4512"/>
            <a:ext cx="2953663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3042887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</a:t>
            </a: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 action="ppaction://hlinksldjump"/>
              </a:rPr>
              <a:t>能力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Rectangle 3"/>
          <p:cNvSpPr/>
          <p:nvPr/>
        </p:nvSpPr>
        <p:spPr>
          <a:xfrm>
            <a:off x="970579" y="1656817"/>
            <a:ext cx="5231336" cy="52451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隶书" panose="02010509060101010101" charset="-122"/>
                <a:sym typeface="宋体" panose="02010600030101010101" pitchFamily="2" charset="-122"/>
              </a:rPr>
              <a:t>推理与运算缺乏目标</a:t>
            </a:r>
          </a:p>
        </p:txBody>
      </p:sp>
      <p:sp>
        <p:nvSpPr>
          <p:cNvPr id="15" name="矩形 8"/>
          <p:cNvSpPr/>
          <p:nvPr/>
        </p:nvSpPr>
        <p:spPr>
          <a:xfrm>
            <a:off x="8166659" y="1906438"/>
            <a:ext cx="2899224" cy="1518642"/>
          </a:xfrm>
          <a:prstGeom prst="rect">
            <a:avLst/>
          </a:prstGeom>
          <a:noFill/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9"/>
          <p:cNvSpPr/>
          <p:nvPr/>
        </p:nvSpPr>
        <p:spPr>
          <a:xfrm>
            <a:off x="8284482" y="2039336"/>
            <a:ext cx="2962527" cy="1689826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目标函数是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f(x)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6160" y="5444666"/>
            <a:ext cx="1401306" cy="141333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5" grpId="0" animBg="1"/>
      <p:bldP spid="1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矩形 41"/>
          <p:cNvSpPr/>
          <p:nvPr/>
        </p:nvSpPr>
        <p:spPr>
          <a:xfrm>
            <a:off x="326390" y="2454275"/>
            <a:ext cx="10500995" cy="1475105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square" lIns="91402" tIns="45701" rIns="91402" bIns="4570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三、课例展示</a:t>
            </a:r>
          </a:p>
        </p:txBody>
      </p:sp>
    </p:spTree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5" name="矩形 2"/>
          <p:cNvSpPr/>
          <p:nvPr/>
        </p:nvSpPr>
        <p:spPr>
          <a:xfrm>
            <a:off x="6103234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-4076" y="-508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8" name="矩形 14"/>
          <p:cNvSpPr/>
          <p:nvPr/>
        </p:nvSpPr>
        <p:spPr>
          <a:xfrm>
            <a:off x="915396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1048599" name="矩形 4"/>
          <p:cNvSpPr/>
          <p:nvPr/>
        </p:nvSpPr>
        <p:spPr>
          <a:xfrm>
            <a:off x="6096000" y="585680"/>
            <a:ext cx="3048494" cy="561470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设计思路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6045" y="5387090"/>
            <a:ext cx="1401306" cy="1413334"/>
          </a:xfrm>
          <a:prstGeom prst="rect">
            <a:avLst/>
          </a:prstGeom>
        </p:spPr>
      </p:pic>
      <p:sp>
        <p:nvSpPr>
          <p:cNvPr id="23554" name="TextBox 4"/>
          <p:cNvSpPr txBox="1">
            <a:spLocks noChangeArrowheads="1"/>
          </p:cNvSpPr>
          <p:nvPr/>
        </p:nvSpPr>
        <p:spPr bwMode="auto">
          <a:xfrm>
            <a:off x="247650" y="1324610"/>
            <a:ext cx="11690350" cy="4338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sz="3200" b="1" dirty="0">
                <a:solidFill>
                  <a:srgbClr val="17375E"/>
                </a:solidFill>
                <a:sym typeface="+mn-ea"/>
              </a:rPr>
              <a:t>一、设计思路是什么</a:t>
            </a:r>
            <a:r>
              <a:rPr lang="zh-CN" altLang="en-US" sz="3200" b="1" dirty="0">
                <a:solidFill>
                  <a:srgbClr val="17375E"/>
                </a:solidFill>
                <a:sym typeface="+mn-ea"/>
              </a:rPr>
              <a:t>？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C00000"/>
                </a:solidFill>
                <a:sym typeface="+mn-ea"/>
              </a:rPr>
              <a:t>        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本单元课例设计来源于学生问题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  <a:hlinkClick r:id="rId4" action="ppaction://hlinkfile"/>
              </a:rPr>
              <a:t>《函数的性质大单元摸底评测卷》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，其目的是解决学生的问题，服务于学生的学</a:t>
            </a:r>
            <a:r>
              <a:rPr lang="en-US" altLang="zh-CN" sz="2800" b="1" dirty="0">
                <a:solidFill>
                  <a:srgbClr val="C00000"/>
                </a:solidFill>
                <a:sym typeface="+mn-ea"/>
              </a:rPr>
              <a:t>.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整个设计是以教学评一致性的理念为支撑，教之前有评、也有学</a:t>
            </a:r>
            <a:r>
              <a:rPr lang="en-US" altLang="zh-CN" sz="2800" b="1" dirty="0">
                <a:solidFill>
                  <a:srgbClr val="C00000"/>
                </a:solidFill>
                <a:sym typeface="+mn-ea"/>
              </a:rPr>
              <a:t>.</a:t>
            </a:r>
            <a:endParaRPr lang="zh-CN" altLang="en-US" sz="2800" b="1" dirty="0">
              <a:solidFill>
                <a:srgbClr val="C00000"/>
              </a:solidFill>
              <a:sym typeface="+mn-ea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sz="3200" b="1" dirty="0">
                <a:solidFill>
                  <a:srgbClr val="17375E"/>
                </a:solidFill>
                <a:sym typeface="+mn-ea"/>
              </a:rPr>
              <a:t>二、本单元课例如何体现教、学、评一致性？</a:t>
            </a:r>
            <a:endParaRPr lang="zh-CN" altLang="en-US" sz="3200" b="1" u="sng" dirty="0">
              <a:solidFill>
                <a:srgbClr val="C00000"/>
              </a:solidFill>
              <a:sym typeface="+mn-ea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C00000"/>
                </a:solidFill>
                <a:sym typeface="+mn-ea"/>
              </a:rPr>
              <a:t>         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评测</a:t>
            </a:r>
            <a:r>
              <a:rPr lang="en-US" altLang="zh-CN" sz="2800" b="1" dirty="0">
                <a:solidFill>
                  <a:srgbClr val="C00000"/>
                </a:solidFill>
                <a:sym typeface="+mn-ea"/>
              </a:rPr>
              <a:t>——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教学</a:t>
            </a:r>
            <a:r>
              <a:rPr lang="en-US" altLang="zh-CN" sz="2800" b="1" dirty="0">
                <a:solidFill>
                  <a:srgbClr val="C00000"/>
                </a:solidFill>
                <a:sym typeface="+mn-ea"/>
              </a:rPr>
              <a:t>——</a:t>
            </a:r>
            <a:r>
              <a:rPr lang="zh-CN" altLang="en-US" sz="2800" b="1" dirty="0">
                <a:solidFill>
                  <a:srgbClr val="C00000"/>
                </a:solidFill>
                <a:sym typeface="+mn-ea"/>
              </a:rPr>
              <a:t>测评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4"/>
          <p:cNvSpPr/>
          <p:nvPr/>
        </p:nvSpPr>
        <p:spPr>
          <a:xfrm>
            <a:off x="6087745" y="571500"/>
            <a:ext cx="3056890" cy="55753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70" y="1129030"/>
            <a:ext cx="7290435" cy="56959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846695" y="1091565"/>
            <a:ext cx="3940810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chemeClr val="dk1"/>
                </a:solidFill>
                <a:effectLst/>
                <a:latin typeface="隶书" panose="02010509060101010101" charset="-122"/>
                <a:sym typeface="+mn-ea"/>
              </a:rPr>
              <a:t>    </a:t>
            </a:r>
            <a:r>
              <a:rPr lang="zh-CN" sz="2800" b="1" kern="100" dirty="0">
                <a:solidFill>
                  <a:schemeClr val="dk1"/>
                </a:solidFill>
                <a:effectLst/>
                <a:latin typeface="隶书" panose="02010509060101010101" charset="-122"/>
                <a:sym typeface="+mn-ea"/>
              </a:rPr>
              <a:t>从统计数据来看，函数性质是高考的热点，多以选填题形式出现，难度中等。学生在奇偶性与单调性、奇偶性与对称性、对称性与周期性等类型上存在问题。</a:t>
            </a:r>
            <a:endParaRPr lang="zh-CN" sz="2800" b="1" kern="100" dirty="0">
              <a:solidFill>
                <a:schemeClr val="dk1"/>
              </a:solidFill>
              <a:effectLst/>
              <a:latin typeface="隶书" panose="02010509060101010101" charset="-122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6093709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3042974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-13601" y="-508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1048598" name="矩形 14"/>
          <p:cNvSpPr/>
          <p:nvPr/>
        </p:nvSpPr>
        <p:spPr>
          <a:xfrm>
            <a:off x="9144444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1484" y="5389611"/>
            <a:ext cx="1401306" cy="1413334"/>
          </a:xfrm>
          <a:prstGeom prst="rect">
            <a:avLst/>
          </a:prstGeom>
        </p:spPr>
      </p:pic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229210" y="3256915"/>
          <a:ext cx="11759047" cy="2939288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2230120"/>
                <a:gridCol w="4040840"/>
                <a:gridCol w="3699927"/>
                <a:gridCol w="1788160"/>
              </a:tblGrid>
              <a:tr h="640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划分类型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主题型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37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800" kern="100" dirty="0">
                          <a:effectLst/>
                        </a:rPr>
                        <a:t>课例</a:t>
                      </a:r>
                      <a:r>
                        <a:rPr lang="zh-CN" sz="2800" kern="100" dirty="0">
                          <a:effectLst/>
                        </a:rPr>
                        <a:t>序号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800" b="1" kern="100" dirty="0">
                          <a:effectLst/>
                          <a:latin typeface="隶书" panose="02010509060101010101" charset="-122"/>
                        </a:rPr>
                        <a:t>课例</a:t>
                      </a:r>
                      <a:r>
                        <a:rPr lang="zh-CN" sz="2800" b="1" kern="100" dirty="0">
                          <a:effectLst/>
                          <a:latin typeface="隶书" panose="02010509060101010101" charset="-122"/>
                        </a:rPr>
                        <a:t>名称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隶书" panose="02010509060101010101" charset="-122"/>
                        </a:rPr>
                        <a:t>主要内容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隶书" panose="02010509060101010101" charset="-122"/>
                        </a:rPr>
                        <a:t>建议课时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1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隶书" panose="02010509060101010101" charset="-122"/>
                          <a:hlinkClick r:id="rId4" action="ppaction://hlinkfile"/>
                        </a:rPr>
                        <a:t>函数的单调性及</a:t>
                      </a:r>
                      <a:r>
                        <a:rPr lang="zh-CN" altLang="en-US" sz="2800" b="1" kern="100" dirty="0">
                          <a:effectLst/>
                          <a:latin typeface="隶书" panose="02010509060101010101" charset="-122"/>
                          <a:hlinkClick r:id="rId4" action="ppaction://hlinkfile"/>
                        </a:rPr>
                        <a:t>奇偶性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zh-CN" sz="2800" b="1" kern="100" dirty="0">
                          <a:effectLst/>
                          <a:latin typeface="隶书" panose="02010509060101010101" charset="-122"/>
                        </a:rPr>
                        <a:t>单调性</a:t>
                      </a:r>
                      <a:r>
                        <a:rPr lang="zh-CN" altLang="en-US" sz="2800" b="1" kern="100" dirty="0">
                          <a:effectLst/>
                          <a:latin typeface="隶书" panose="02010509060101010101" charset="-122"/>
                        </a:rPr>
                        <a:t>、</a:t>
                      </a:r>
                      <a:r>
                        <a:rPr lang="zh-CN" altLang="zh-CN" sz="2800" b="1" kern="100" dirty="0">
                          <a:effectLst/>
                          <a:latin typeface="隶书" panose="02010509060101010101" charset="-122"/>
                        </a:rPr>
                        <a:t>奇偶性</a:t>
                      </a:r>
                      <a:endParaRPr lang="zh-CN" altLang="zh-CN" sz="2800" b="1" kern="100" dirty="0">
                        <a:solidFill>
                          <a:schemeClr val="dk1"/>
                        </a:solidFill>
                        <a:effectLst/>
                        <a:latin typeface="隶书" panose="02010509060101010101" charset="-122"/>
                        <a:ea typeface="+mn-ea"/>
                        <a:cs typeface="+mn-cs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隶书" panose="02010509060101010101" charset="-122"/>
                        </a:rPr>
                        <a:t>1</a:t>
                      </a:r>
                      <a:r>
                        <a:rPr lang="zh-CN" sz="2800" b="1" kern="100" dirty="0">
                          <a:effectLst/>
                          <a:latin typeface="隶书" panose="02010509060101010101" charset="-122"/>
                        </a:rPr>
                        <a:t>课时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</a:tr>
              <a:tr h="452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2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隶书" panose="02010509060101010101" charset="-122"/>
                          <a:hlinkClick r:id="rId5" action="ppaction://hlinkfile"/>
                        </a:rPr>
                        <a:t>函数的</a:t>
                      </a:r>
                      <a:r>
                        <a:rPr lang="zh-CN" altLang="zh-CN" sz="2800" b="1" dirty="0">
                          <a:latin typeface="隶书" panose="02010509060101010101" charset="-122"/>
                          <a:hlinkClick r:id="rId5" action="ppaction://hlinkfile"/>
                        </a:rPr>
                        <a:t>周期性</a:t>
                      </a:r>
                      <a:r>
                        <a:rPr lang="zh-CN" sz="2800" b="1" kern="100" dirty="0">
                          <a:effectLst/>
                          <a:latin typeface="隶书" panose="02010509060101010101" charset="-122"/>
                          <a:hlinkClick r:id="rId5" action="ppaction://hlinkfile"/>
                        </a:rPr>
                        <a:t>及对称性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zh-CN" altLang="zh-CN" sz="2800" b="1" dirty="0">
                          <a:latin typeface="隶书" panose="02010509060101010101" charset="-122"/>
                        </a:rPr>
                        <a:t>周期性、对称性</a:t>
                      </a:r>
                      <a:endParaRPr lang="zh-CN" altLang="en-US" sz="2800" b="1" dirty="0">
                        <a:latin typeface="隶书" panose="02010509060101010101" charset="-122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kern="100" dirty="0">
                          <a:effectLst/>
                          <a:latin typeface="隶书" panose="02010509060101010101" charset="-122"/>
                        </a:rPr>
                        <a:t>2</a:t>
                      </a:r>
                      <a:r>
                        <a:rPr lang="zh-CN" sz="2800" b="1" kern="100" dirty="0">
                          <a:effectLst/>
                          <a:latin typeface="隶书" panose="02010509060101010101" charset="-122"/>
                        </a:rPr>
                        <a:t>课时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</a:tr>
              <a:tr h="4787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3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800" b="1" kern="100" dirty="0">
                          <a:effectLst/>
                          <a:latin typeface="隶书" panose="02010509060101010101" charset="-122"/>
                          <a:hlinkClick r:id="rId6" action="ppaction://hlinkfile"/>
                        </a:rPr>
                        <a:t>习题课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隶书" panose="02010509060101010101" charset="-122"/>
                        </a:rPr>
                        <a:t> </a:t>
                      </a:r>
                      <a:r>
                        <a:rPr lang="zh-CN" altLang="en-US" sz="2800" b="1" kern="100" dirty="0">
                          <a:effectLst/>
                          <a:latin typeface="隶书" panose="02010509060101010101" charset="-122"/>
                        </a:rPr>
                        <a:t>解决反馈卷的问题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隶书" panose="02010509060101010101" charset="-122"/>
                        </a:rPr>
                        <a:t>1</a:t>
                      </a:r>
                      <a:r>
                        <a:rPr lang="zh-CN" sz="2800" b="1" kern="100" dirty="0">
                          <a:effectLst/>
                          <a:latin typeface="隶书" panose="02010509060101010101" charset="-122"/>
                        </a:rPr>
                        <a:t>课时</a:t>
                      </a:r>
                      <a:endParaRPr lang="zh-CN" sz="2800" b="1" kern="100" dirty="0">
                        <a:effectLst/>
                        <a:latin typeface="隶书" panose="02010509060101010101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0803" marR="30803" marT="0" marB="0"/>
                </a:tc>
              </a:tr>
            </a:tbl>
          </a:graphicData>
        </a:graphic>
      </p:graphicFrame>
      <p:sp>
        <p:nvSpPr>
          <p:cNvPr id="16" name="矩形 4"/>
          <p:cNvSpPr/>
          <p:nvPr/>
        </p:nvSpPr>
        <p:spPr>
          <a:xfrm>
            <a:off x="6092825" y="571500"/>
            <a:ext cx="3051810" cy="55753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单元内容划分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1485" y="1129030"/>
            <a:ext cx="11353800" cy="1986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kern="100" dirty="0">
                <a:solidFill>
                  <a:schemeClr val="dk1"/>
                </a:solidFill>
                <a:effectLst/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   </a:t>
            </a:r>
            <a:r>
              <a:rPr lang="zh-CN" altLang="en-US" sz="2800" b="1" kern="100" dirty="0">
                <a:solidFill>
                  <a:schemeClr val="dk1"/>
                </a:solidFill>
                <a:effectLst/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因此，本单元是高考重点、易错点，但是教材的单调性与奇偶性在必修一，而周期性在必修四，学生知识不系统。另一方面，高考在本单元多以综合性问题出现，这需要学生有对函数性质有整体认识。所以划分本单元课例如下：</a:t>
            </a:r>
          </a:p>
        </p:txBody>
      </p:sp>
      <p:sp>
        <p:nvSpPr>
          <p:cNvPr id="3" name="矩形 2"/>
          <p:cNvSpPr/>
          <p:nvPr/>
        </p:nvSpPr>
        <p:spPr>
          <a:xfrm>
            <a:off x="6093709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12"/>
          <p:cNvSpPr/>
          <p:nvPr/>
        </p:nvSpPr>
        <p:spPr>
          <a:xfrm>
            <a:off x="3042974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  <p:sp>
        <p:nvSpPr>
          <p:cNvPr id="5" name="矩形 13"/>
          <p:cNvSpPr/>
          <p:nvPr/>
        </p:nvSpPr>
        <p:spPr>
          <a:xfrm>
            <a:off x="-13601" y="-508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6" name="矩形 14"/>
          <p:cNvSpPr/>
          <p:nvPr/>
        </p:nvSpPr>
        <p:spPr>
          <a:xfrm>
            <a:off x="9144444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矩形 41"/>
          <p:cNvSpPr/>
          <p:nvPr/>
        </p:nvSpPr>
        <p:spPr>
          <a:xfrm>
            <a:off x="490220" y="2877820"/>
            <a:ext cx="10500995" cy="1475105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square" lIns="91402" tIns="45701" rIns="91402" bIns="4570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四、备考策略</a:t>
            </a:r>
          </a:p>
        </p:txBody>
      </p:sp>
      <p:sp>
        <p:nvSpPr>
          <p:cNvPr id="1048590" name="矩形 3"/>
          <p:cNvSpPr/>
          <p:nvPr/>
        </p:nvSpPr>
        <p:spPr>
          <a:xfrm>
            <a:off x="24886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2"/>
          <p:cNvSpPr/>
          <p:nvPr/>
        </p:nvSpPr>
        <p:spPr>
          <a:xfrm>
            <a:off x="9155292" y="0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备考策略</a:t>
            </a:r>
          </a:p>
        </p:txBody>
      </p:sp>
      <p:sp>
        <p:nvSpPr>
          <p:cNvPr id="3" name="矩形 12"/>
          <p:cNvSpPr/>
          <p:nvPr/>
        </p:nvSpPr>
        <p:spPr>
          <a:xfrm>
            <a:off x="3052499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</a:p>
        </p:txBody>
      </p:sp>
      <p:sp>
        <p:nvSpPr>
          <p:cNvPr id="4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课例展示</a:t>
            </a:r>
          </a:p>
        </p:txBody>
      </p:sp>
      <p:sp>
        <p:nvSpPr>
          <p:cNvPr id="5" name="矩形 14"/>
          <p:cNvSpPr/>
          <p:nvPr/>
        </p:nvSpPr>
        <p:spPr>
          <a:xfrm>
            <a:off x="0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考情分析</a:t>
            </a:r>
          </a:p>
        </p:txBody>
      </p:sp>
    </p:spTree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9151901" y="4512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3042887" y="-4512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  <a:endParaRPr lang="zh-CN" altLang="en-US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9" name="矩形 4"/>
          <p:cNvSpPr/>
          <p:nvPr/>
        </p:nvSpPr>
        <p:spPr>
          <a:xfrm>
            <a:off x="9151901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复习建议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2489" y="5440154"/>
            <a:ext cx="1401306" cy="1413334"/>
          </a:xfrm>
          <a:prstGeom prst="rect">
            <a:avLst/>
          </a:prstGeom>
        </p:spPr>
      </p:pic>
      <p:sp>
        <p:nvSpPr>
          <p:cNvPr id="17" name="矩形 8"/>
          <p:cNvSpPr/>
          <p:nvPr/>
        </p:nvSpPr>
        <p:spPr>
          <a:xfrm>
            <a:off x="1629747" y="1778984"/>
            <a:ext cx="8497076" cy="4590714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9050" cap="flat" cmpd="sng" algn="ctr">
            <a:solidFill>
              <a:schemeClr val="accent5">
                <a:lumMod val="40000"/>
                <a:lumOff val="60000"/>
              </a:schemeClr>
            </a:solidFill>
            <a:prstDash val="solid"/>
          </a:ln>
          <a:effectLst/>
        </p:spPr>
        <p:txBody>
          <a:bodyPr lIns="91472" tIns="45736" rIns="91472" bIns="45736" rtlCol="0" anchor="ctr"/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      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       </a:t>
            </a:r>
            <a:r>
              <a:rPr lang="zh-CN" altLang="zh-CN" sz="2400" b="1" dirty="0"/>
              <a:t>学生往往习惯于将在不该犯错的地方犯错</a:t>
            </a:r>
            <a:r>
              <a:rPr lang="zh-CN" altLang="en-US" sz="2400" b="1" dirty="0"/>
              <a:t>的原因</a:t>
            </a:r>
            <a:r>
              <a:rPr lang="zh-CN" altLang="zh-CN" sz="2400" b="1" dirty="0"/>
              <a:t>归结于粗心</a:t>
            </a:r>
            <a:r>
              <a:rPr lang="zh-CN" altLang="en-US" sz="2400" b="1" dirty="0"/>
              <a:t>，而</a:t>
            </a:r>
            <a:r>
              <a:rPr lang="zh-CN" altLang="zh-CN" sz="2400" b="1" dirty="0"/>
              <a:t>其本质是忽略函数的性质概念的掌握、基本结论和公式的记忆、运算能力的培养和通性通法的积累。通过每天的复习强调和渗透——数学的基本概念、定义、公式、数学知识点的练习，基本的数学解题思路和方法。</a:t>
            </a:r>
            <a:r>
              <a:rPr lang="zh-CN" altLang="en-US" sz="2400" b="1" dirty="0"/>
              <a:t>让学生</a:t>
            </a:r>
            <a:r>
              <a:rPr lang="zh-CN" altLang="zh-CN" sz="2400" b="1" dirty="0"/>
              <a:t>不要急于求成，</a:t>
            </a:r>
            <a:r>
              <a:rPr lang="zh-CN" altLang="en-US" sz="2400" b="1" dirty="0"/>
              <a:t>养成</a:t>
            </a:r>
            <a:r>
              <a:rPr lang="zh-CN" altLang="zh-CN" sz="2400" b="1" dirty="0"/>
              <a:t>认真的揣摩每一个知识点，弄清每一个原理</a:t>
            </a:r>
            <a:r>
              <a:rPr lang="zh-CN" altLang="en-US" sz="2400" b="1" dirty="0"/>
              <a:t>的习惯</a:t>
            </a:r>
            <a:r>
              <a:rPr lang="zh-CN" altLang="zh-CN" sz="2400" b="1" dirty="0"/>
              <a:t>。</a:t>
            </a:r>
          </a:p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9"/>
          <p:cNvSpPr/>
          <p:nvPr/>
        </p:nvSpPr>
        <p:spPr>
          <a:xfrm>
            <a:off x="2811625" y="1557711"/>
            <a:ext cx="5768345" cy="442546"/>
          </a:xfrm>
          <a:prstGeom prst="rect">
            <a:avLst/>
          </a:prstGeom>
          <a:solidFill>
            <a:srgbClr val="EF7768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algn="ctr" defTabSz="1088390"/>
            <a:r>
              <a:rPr lang="en-US" altLang="zh-CN" sz="3200" b="1" dirty="0"/>
              <a:t>1</a:t>
            </a:r>
            <a:r>
              <a:rPr lang="zh-CN" altLang="en-US" sz="3200" b="1" dirty="0"/>
              <a:t>、</a:t>
            </a:r>
            <a:r>
              <a:rPr lang="zh-CN" altLang="zh-CN" sz="3200" b="1" dirty="0"/>
              <a:t>注重基础、稳扎稳打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9151901" y="4512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3042887" y="-4512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  <a:endParaRPr lang="zh-CN" altLang="en-US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9" name="矩形 4"/>
          <p:cNvSpPr/>
          <p:nvPr/>
        </p:nvSpPr>
        <p:spPr>
          <a:xfrm>
            <a:off x="9151901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复习建议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2489" y="5440154"/>
            <a:ext cx="1401306" cy="1413334"/>
          </a:xfrm>
          <a:prstGeom prst="rect">
            <a:avLst/>
          </a:prstGeom>
        </p:spPr>
      </p:pic>
      <p:sp>
        <p:nvSpPr>
          <p:cNvPr id="17" name="矩形 8"/>
          <p:cNvSpPr/>
          <p:nvPr/>
        </p:nvSpPr>
        <p:spPr>
          <a:xfrm>
            <a:off x="1331167" y="1778984"/>
            <a:ext cx="8808097" cy="4565832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9050" cap="flat" cmpd="sng" algn="ctr">
            <a:solidFill>
              <a:schemeClr val="accent5">
                <a:lumMod val="40000"/>
                <a:lumOff val="60000"/>
              </a:schemeClr>
            </a:solidFill>
            <a:prstDash val="solid"/>
          </a:ln>
          <a:effectLst/>
        </p:spPr>
        <p:txBody>
          <a:bodyPr lIns="91472" tIns="45736" rIns="91472" bIns="45736" rtlCol="0" anchor="ctr"/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        </a:t>
            </a:r>
            <a:r>
              <a:rPr lang="zh-CN" altLang="zh-CN" sz="2400" b="1" dirty="0"/>
              <a:t>学生往往深陷题海，只想完成作业，不加反思。让</a:t>
            </a:r>
            <a:r>
              <a:rPr lang="zh-CN" altLang="en-US" sz="2400" b="1" dirty="0"/>
              <a:t>学生</a:t>
            </a:r>
            <a:r>
              <a:rPr lang="zh-CN" altLang="zh-CN" sz="2400" b="1" dirty="0"/>
              <a:t>养成良好的运算、记录、纠错的习惯，做好总结归纳，提高解题速度，掌握解题技巧。</a:t>
            </a:r>
          </a:p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矩形 12"/>
          <p:cNvSpPr/>
          <p:nvPr/>
        </p:nvSpPr>
        <p:spPr>
          <a:xfrm>
            <a:off x="3042887" y="1541664"/>
            <a:ext cx="4609322" cy="456594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r>
              <a:rPr lang="en-US" altLang="zh-CN" sz="3200" b="1" dirty="0"/>
              <a:t>2</a:t>
            </a:r>
            <a:r>
              <a:rPr lang="zh-CN" altLang="en-US" sz="3200" b="1" dirty="0"/>
              <a:t>、</a:t>
            </a:r>
            <a:r>
              <a:rPr lang="zh-CN" altLang="zh-CN" sz="3200" b="1" dirty="0"/>
              <a:t>及时总结，全面提高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9151901" y="4512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3042887" y="-4512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  <a:endParaRPr lang="zh-CN" altLang="en-US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9" name="矩形 4"/>
          <p:cNvSpPr/>
          <p:nvPr/>
        </p:nvSpPr>
        <p:spPr>
          <a:xfrm>
            <a:off x="9151901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复习建议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2489" y="5440154"/>
            <a:ext cx="1401306" cy="1413334"/>
          </a:xfrm>
          <a:prstGeom prst="rect">
            <a:avLst/>
          </a:prstGeom>
        </p:spPr>
      </p:pic>
      <p:sp>
        <p:nvSpPr>
          <p:cNvPr id="17" name="矩形 8"/>
          <p:cNvSpPr/>
          <p:nvPr/>
        </p:nvSpPr>
        <p:spPr>
          <a:xfrm>
            <a:off x="1069910" y="1810085"/>
            <a:ext cx="9392817" cy="478354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9050" cap="flat" cmpd="sng" algn="ctr">
            <a:solidFill>
              <a:schemeClr val="accent2"/>
            </a:solidFill>
            <a:prstDash val="solid"/>
          </a:ln>
          <a:effectLst/>
        </p:spPr>
        <p:txBody>
          <a:bodyPr lIns="91472" tIns="45736" rIns="91472" bIns="45736" rtlCol="0" anchor="ctr"/>
          <a:lstStyle/>
          <a:p>
            <a:pPr>
              <a:lnSpc>
                <a:spcPct val="150000"/>
              </a:lnSpc>
            </a:pPr>
            <a:r>
              <a:rPr lang="zh-CN" altLang="en-US" sz="2400" dirty="0"/>
              <a:t>       </a:t>
            </a:r>
            <a:r>
              <a:rPr lang="zh-CN" altLang="en-US" sz="2400" b="1" dirty="0">
                <a:latin typeface="隶书" panose="02010509060101010101" charset="-122"/>
              </a:rPr>
              <a:t>学生往往在解决函数性质综合问题时，不知道应该选择使用哪个性质解决问题。在平时的复习过程中注意复习题组设计，将分散的知识点串起来。试题的选择凸显数学思想和方法，以能力提升为主。让学生明白本单元主要是用什么样的办法解决哪些问题。对于一些重要的结论不追求记忆，但要“见过例题”。平时在周考，月考的基础上，还要有定时</a:t>
            </a:r>
            <a:r>
              <a:rPr lang="en-US" altLang="zh-CN" sz="2400" b="1" dirty="0">
                <a:latin typeface="隶书" panose="02010509060101010101" charset="-122"/>
              </a:rPr>
              <a:t>40</a:t>
            </a:r>
            <a:r>
              <a:rPr lang="zh-CN" altLang="en-US" sz="2400" b="1" dirty="0">
                <a:latin typeface="隶书" panose="02010509060101010101" charset="-122"/>
              </a:rPr>
              <a:t>分钟的滚动复习训练。如为了不让学生遗忘函数性质的内容，在复习三角函数时，可适当渗透与函数性质相关的题目。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charset="-122"/>
              <a:ea typeface="宋体" panose="02010600030101010101" pitchFamily="2" charset="-122"/>
            </a:endParaRPr>
          </a:p>
        </p:txBody>
      </p:sp>
      <p:sp>
        <p:nvSpPr>
          <p:cNvPr id="15" name="矩形 12"/>
          <p:cNvSpPr/>
          <p:nvPr/>
        </p:nvSpPr>
        <p:spPr>
          <a:xfrm>
            <a:off x="3144334" y="1526557"/>
            <a:ext cx="4855112" cy="567055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r>
              <a:rPr lang="en-US" altLang="zh-CN" sz="3200" b="1" dirty="0"/>
              <a:t>3</a:t>
            </a:r>
            <a:r>
              <a:rPr lang="zh-CN" altLang="en-US" sz="3200" b="1" dirty="0"/>
              <a:t>、命题精准，切中要害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矩形 3"/>
          <p:cNvSpPr/>
          <p:nvPr/>
        </p:nvSpPr>
        <p:spPr>
          <a:xfrm>
            <a:off x="-2008" y="2712"/>
            <a:ext cx="12167697" cy="1126539"/>
          </a:xfrm>
          <a:prstGeom prst="rect">
            <a:avLst/>
          </a:prstGeom>
          <a:solidFill>
            <a:srgbClr val="A7D7E4">
              <a:alpha val="87843"/>
            </a:srgbClr>
          </a:solidFill>
          <a:ln>
            <a:solidFill>
              <a:srgbClr val="A7D7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4" name="矩形 10"/>
          <p:cNvSpPr/>
          <p:nvPr/>
        </p:nvSpPr>
        <p:spPr>
          <a:xfrm>
            <a:off x="2205" y="0"/>
            <a:ext cx="12190378" cy="561470"/>
          </a:xfrm>
          <a:prstGeom prst="rect">
            <a:avLst/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5" name="矩形 2"/>
          <p:cNvSpPr/>
          <p:nvPr/>
        </p:nvSpPr>
        <p:spPr>
          <a:xfrm>
            <a:off x="9151901" y="4512"/>
            <a:ext cx="3044895" cy="561470"/>
          </a:xfrm>
          <a:prstGeom prst="rect">
            <a:avLst/>
          </a:prstGeom>
          <a:solidFill>
            <a:srgbClr val="38B1BF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备考策略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6" name="矩形 12"/>
          <p:cNvSpPr/>
          <p:nvPr/>
        </p:nvSpPr>
        <p:spPr>
          <a:xfrm>
            <a:off x="-2008" y="-6311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考情分析</a:t>
            </a:r>
          </a:p>
        </p:txBody>
      </p:sp>
      <p:sp>
        <p:nvSpPr>
          <p:cNvPr id="1048597" name="矩形 13"/>
          <p:cNvSpPr/>
          <p:nvPr/>
        </p:nvSpPr>
        <p:spPr>
          <a:xfrm>
            <a:off x="6096796" y="0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课例展示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	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48598" name="矩形 14"/>
          <p:cNvSpPr/>
          <p:nvPr/>
        </p:nvSpPr>
        <p:spPr>
          <a:xfrm>
            <a:off x="3042887" y="-4512"/>
            <a:ext cx="3044895" cy="561470"/>
          </a:xfrm>
          <a:prstGeom prst="rect">
            <a:avLst/>
          </a:prstGeom>
          <a:solidFill>
            <a:srgbClr val="D9D9D9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学情分析</a:t>
            </a:r>
            <a:endParaRPr lang="zh-CN" altLang="en-US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8599" name="矩形 4"/>
          <p:cNvSpPr/>
          <p:nvPr/>
        </p:nvSpPr>
        <p:spPr>
          <a:xfrm>
            <a:off x="9151901" y="576804"/>
            <a:ext cx="3048494" cy="561470"/>
          </a:xfrm>
          <a:prstGeom prst="rect">
            <a:avLst/>
          </a:prstGeom>
          <a:solidFill>
            <a:srgbClr val="FF9933"/>
          </a:solidFill>
          <a:ln>
            <a:solidFill>
              <a:srgbClr val="38B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复习建议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2489" y="5440154"/>
            <a:ext cx="1401306" cy="1413334"/>
          </a:xfrm>
          <a:prstGeom prst="rect">
            <a:avLst/>
          </a:prstGeom>
        </p:spPr>
      </p:pic>
      <p:sp>
        <p:nvSpPr>
          <p:cNvPr id="17" name="矩形 8"/>
          <p:cNvSpPr/>
          <p:nvPr/>
        </p:nvSpPr>
        <p:spPr>
          <a:xfrm>
            <a:off x="1248205" y="1789954"/>
            <a:ext cx="9407353" cy="459304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9050" cap="flat" cmpd="sng" algn="ctr">
            <a:solidFill>
              <a:schemeClr val="accent5">
                <a:lumMod val="40000"/>
                <a:lumOff val="60000"/>
              </a:schemeClr>
            </a:solidFill>
            <a:prstDash val="solid"/>
          </a:ln>
          <a:effectLst/>
        </p:spPr>
        <p:txBody>
          <a:bodyPr lIns="91472" tIns="45736" rIns="91472" bIns="45736" rtlCol="0" anchor="ctr"/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      </a:t>
            </a:r>
          </a:p>
          <a:p>
            <a:pPr>
              <a:lnSpc>
                <a:spcPct val="200000"/>
              </a:lnSpc>
            </a:pPr>
            <a:r>
              <a:rPr lang="en-US" altLang="zh-CN" sz="2400" b="1" dirty="0">
                <a:latin typeface="+mn-ea"/>
              </a:rPr>
              <a:t>       </a:t>
            </a:r>
            <a:r>
              <a:rPr lang="zh-CN" altLang="zh-CN" sz="2400" b="1" dirty="0">
                <a:latin typeface="+mn-ea"/>
              </a:rPr>
              <a:t>在平时的训练题中，函数的性质出现错误，适当的回顾</a:t>
            </a:r>
            <a:r>
              <a:rPr lang="zh-CN" altLang="en-US" sz="2400" b="1" dirty="0">
                <a:latin typeface="+mn-ea"/>
              </a:rPr>
              <a:t>其</a:t>
            </a:r>
            <a:r>
              <a:rPr lang="zh-CN" altLang="zh-CN" sz="2400" b="1" dirty="0">
                <a:latin typeface="+mn-ea"/>
              </a:rPr>
              <a:t>重要结论及解题方法。特别是在一诊、二诊后，如果发现函数的性质相关题目得分数据出现问题，那么需要再对函数的性质进行微专题复习。</a:t>
            </a:r>
          </a:p>
          <a:p>
            <a:pPr lvl="0">
              <a:lnSpc>
                <a:spcPct val="200000"/>
              </a:lnSpc>
            </a:pPr>
            <a:endParaRPr lang="zh-CN" altLang="zh-CN" sz="2400" b="1" dirty="0">
              <a:latin typeface="+mn-ea"/>
            </a:endParaRPr>
          </a:p>
          <a:p>
            <a:pPr marL="0" marR="0" lvl="0" indent="0" algn="ctr" defTabSz="10883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9"/>
          <p:cNvSpPr/>
          <p:nvPr/>
        </p:nvSpPr>
        <p:spPr>
          <a:xfrm>
            <a:off x="2811625" y="1557711"/>
            <a:ext cx="5768345" cy="442546"/>
          </a:xfrm>
          <a:prstGeom prst="rect">
            <a:avLst/>
          </a:prstGeom>
          <a:solidFill>
            <a:srgbClr val="EF7768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algn="ctr" defTabSz="1088390"/>
            <a:r>
              <a:rPr lang="en-US" altLang="zh-CN" sz="3200" b="1" dirty="0"/>
              <a:t> </a:t>
            </a:r>
            <a:r>
              <a:rPr lang="en-US" altLang="zh-CN" sz="3200" b="1" dirty="0">
                <a:latin typeface="+mn-ea"/>
              </a:rPr>
              <a:t>4</a:t>
            </a:r>
            <a:r>
              <a:rPr lang="zh-CN" altLang="en-US" sz="3200" b="1" dirty="0">
                <a:latin typeface="+mn-ea"/>
              </a:rPr>
              <a:t>、</a:t>
            </a:r>
            <a:r>
              <a:rPr lang="zh-CN" altLang="zh-CN" sz="3200" b="1" dirty="0">
                <a:latin typeface="+mn-ea"/>
              </a:rPr>
              <a:t>出现问题，及时解决</a:t>
            </a:r>
            <a:endParaRPr lang="zh-CN" altLang="zh-CN" sz="3200" b="1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1_1"/>
  <p:tag name="KSO_WM_UNIT_LAYERLEVEL" val="1_1_1"/>
  <p:tag name="KSO_WM_UNIT_VALUE" val="9"/>
  <p:tag name="KSO_WM_UNIT_HIGHLIGHT" val="0"/>
  <p:tag name="KSO_WM_UNIT_COMPATIBLE" val="0"/>
  <p:tag name="KSO_WM_TEMPLATE_CATEGORY" val="custom"/>
  <p:tag name="KSO_WM_TEMPLATE_INDEX" val="20202833"/>
  <p:tag name="KSO_WM_DIAGRAM_GROUP_CODE" val="l1-1"/>
  <p:tag name="KSO_WM_UNIT_ID" val="custom20202833_3*l_h_a*1_1_1"/>
  <p:tag name="KSO_WM_UNIT_NOCLEAR" val="0"/>
  <p:tag name="KSO_WM_UNIT_DIAGRAM_ISNUMVISUAL" val="0"/>
  <p:tag name="KSO_WM_UNIT_DIAGRAM_ISREFERUNIT" val="0"/>
  <p:tag name="KSO_WM_UNIT_PRESET_TEXT" val="单击此处添加标题"/>
  <p:tag name="KSO_WM_UNIT_TEXT_FILL_FORE_SCHEMECOLOR_INDEX" val="13"/>
  <p:tag name="KSO_WM_UNIT_TEXT_FILL_TYPE" val="1"/>
  <p:tag name="KSO_WM_UNIT_USESOURCEFORMAT_APPLY" val="1"/>
  <p:tag name="KSO_WM_UNIT_DIAGRAM_SCHEMECOLOR_ID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aee51a9-c0da-4814-8304-72d9a0156db8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2051</Words>
  <Application>Microsoft Office PowerPoint</Application>
  <PresentationFormat>自定义</PresentationFormat>
  <Paragraphs>328</Paragraphs>
  <Slides>31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33" baseType="lpstr"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周 潇</dc:creator>
  <cp:lastModifiedBy>Administrator</cp:lastModifiedBy>
  <cp:revision>56</cp:revision>
  <dcterms:created xsi:type="dcterms:W3CDTF">2019-10-20T11:31:00Z</dcterms:created>
  <dcterms:modified xsi:type="dcterms:W3CDTF">2020-12-21T10:11:24Z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