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2"/>
  </p:notesMasterIdLst>
  <p:sldIdLst>
    <p:sldId id="256" r:id="rId2"/>
    <p:sldId id="257" r:id="rId3"/>
    <p:sldId id="258" r:id="rId4"/>
    <p:sldId id="266" r:id="rId5"/>
    <p:sldId id="300" r:id="rId6"/>
    <p:sldId id="459" r:id="rId7"/>
    <p:sldId id="301" r:id="rId8"/>
    <p:sldId id="302" r:id="rId9"/>
    <p:sldId id="264" r:id="rId10"/>
    <p:sldId id="303" r:id="rId11"/>
    <p:sldId id="484" r:id="rId12"/>
    <p:sldId id="510" r:id="rId13"/>
    <p:sldId id="511" r:id="rId14"/>
    <p:sldId id="509" r:id="rId15"/>
    <p:sldId id="262" r:id="rId16"/>
    <p:sldId id="486" r:id="rId17"/>
    <p:sldId id="487" r:id="rId18"/>
    <p:sldId id="488" r:id="rId19"/>
    <p:sldId id="489" r:id="rId20"/>
    <p:sldId id="490" r:id="rId21"/>
    <p:sldId id="491" r:id="rId22"/>
    <p:sldId id="492" r:id="rId23"/>
    <p:sldId id="463" r:id="rId24"/>
    <p:sldId id="493" r:id="rId25"/>
    <p:sldId id="513" r:id="rId26"/>
    <p:sldId id="514" r:id="rId27"/>
    <p:sldId id="496" r:id="rId28"/>
    <p:sldId id="495" r:id="rId29"/>
    <p:sldId id="515" r:id="rId30"/>
    <p:sldId id="516" r:id="rId31"/>
    <p:sldId id="517" r:id="rId32"/>
    <p:sldId id="261" r:id="rId33"/>
    <p:sldId id="290" r:id="rId34"/>
    <p:sldId id="471" r:id="rId35"/>
    <p:sldId id="474" r:id="rId36"/>
    <p:sldId id="475" r:id="rId37"/>
    <p:sldId id="476" r:id="rId38"/>
    <p:sldId id="478" r:id="rId39"/>
    <p:sldId id="468" r:id="rId40"/>
    <p:sldId id="503" r:id="rId41"/>
    <p:sldId id="518" r:id="rId42"/>
    <p:sldId id="500" r:id="rId43"/>
    <p:sldId id="501" r:id="rId44"/>
    <p:sldId id="502" r:id="rId45"/>
    <p:sldId id="524" r:id="rId46"/>
    <p:sldId id="525" r:id="rId47"/>
    <p:sldId id="520" r:id="rId48"/>
    <p:sldId id="521" r:id="rId49"/>
    <p:sldId id="522" r:id="rId50"/>
    <p:sldId id="263" r:id="rId51"/>
  </p:sldIdLst>
  <p:sldSz cx="12192000" cy="6858000"/>
  <p:notesSz cx="6858000" cy="9144000"/>
  <p:custDataLst>
    <p:tags r:id="rId5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32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438" userDrawn="1">
          <p15:clr>
            <a:srgbClr val="A4A3A4"/>
          </p15:clr>
        </p15:guide>
        <p15:guide id="4" pos="7242" userDrawn="1">
          <p15:clr>
            <a:srgbClr val="A4A3A4"/>
          </p15:clr>
        </p15:guide>
        <p15:guide id="5" orient="horz" pos="799" userDrawn="1">
          <p15:clr>
            <a:srgbClr val="A4A3A4"/>
          </p15:clr>
        </p15:guide>
        <p15:guide id="6" orient="horz" pos="408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主题样式 2 - 强调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主题样式 2 - 强调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38B1855-1B75-4FBE-930C-398BA8C253C6}" styleName="主题样式 2 - 强调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C2FFA5D-87B4-456A-9821-1D502468CF0F}" styleName="主题样式 1 - 强调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主题样式 1 - 强调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5758FB7-9AC5-4552-8A53-C91805E547FA}" styleName="主题样式 1 - 强调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主题样式 1 - 强调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58" autoAdjust="0"/>
    <p:restoredTop sz="89944" autoAdjust="0"/>
  </p:normalViewPr>
  <p:slideViewPr>
    <p:cSldViewPr snapToGrid="0" showGuides="1">
      <p:cViewPr varScale="1">
        <p:scale>
          <a:sx n="62" d="100"/>
          <a:sy n="62" d="100"/>
        </p:scale>
        <p:origin x="42" y="72"/>
      </p:cViewPr>
      <p:guideLst>
        <p:guide orient="horz" pos="2432"/>
        <p:guide pos="3840"/>
        <p:guide pos="438"/>
        <p:guide pos="7242"/>
        <p:guide orient="horz" pos="799"/>
        <p:guide orient="horz" pos="408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gs" Target="tags/tag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B95DA7-C378-4EA6-96C8-9729AD8A43DD}" type="datetimeFigureOut">
              <a:rPr lang="zh-CN" altLang="en-US" smtClean="0"/>
              <a:t>2020/4/15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398E3-16CD-4F8A-A268-FE366D8E73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32929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2183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06078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90277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75449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3592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74649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50628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78186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32721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23979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23885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81835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82938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61542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694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25673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468541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547227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754371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209990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338661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780491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526492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564824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510662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805377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141858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222465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831186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128121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912429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34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942713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35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860936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36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726086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37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638676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38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567975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39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760912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40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0407977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41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417792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42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7807663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43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443590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44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8653930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45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7093001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46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4479932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47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2688993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48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9819180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49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4935069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98E3-16CD-4F8A-A268-FE366D8E7381}" type="slidenum">
              <a:rPr lang="zh-CN" altLang="en-US" smtClean="0"/>
              <a:t>50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93261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图片占位符 22"/>
          <p:cNvSpPr>
            <a:spLocks noGrp="1"/>
          </p:cNvSpPr>
          <p:nvPr>
            <p:ph type="pic" sz="quarter" idx="12"/>
          </p:nvPr>
        </p:nvSpPr>
        <p:spPr>
          <a:xfrm>
            <a:off x="10890792" y="3345440"/>
            <a:ext cx="1301207" cy="3069398"/>
          </a:xfrm>
          <a:custGeom>
            <a:avLst/>
            <a:gdLst>
              <a:gd name="connsiteX0" fmla="*/ 1301207 w 1301207"/>
              <a:gd name="connsiteY0" fmla="*/ 0 h 3069398"/>
              <a:gd name="connsiteX1" fmla="*/ 1301207 w 1301207"/>
              <a:gd name="connsiteY1" fmla="*/ 3069398 h 3069398"/>
              <a:gd name="connsiteX2" fmla="*/ 165104 w 1301207"/>
              <a:gd name="connsiteY2" fmla="*/ 1933295 h 3069398"/>
              <a:gd name="connsiteX3" fmla="*/ 165104 w 1301207"/>
              <a:gd name="connsiteY3" fmla="*/ 1136103 h 3069398"/>
              <a:gd name="connsiteX0" fmla="*/ 1301207 w 1301207"/>
              <a:gd name="connsiteY0" fmla="*/ 0 h 3069398"/>
              <a:gd name="connsiteX1" fmla="*/ 1288508 w 1301207"/>
              <a:gd name="connsiteY1" fmla="*/ 1251960 h 3069398"/>
              <a:gd name="connsiteX2" fmla="*/ 1301207 w 1301207"/>
              <a:gd name="connsiteY2" fmla="*/ 3069398 h 3069398"/>
              <a:gd name="connsiteX3" fmla="*/ 165104 w 1301207"/>
              <a:gd name="connsiteY3" fmla="*/ 1933295 h 3069398"/>
              <a:gd name="connsiteX4" fmla="*/ 165104 w 1301207"/>
              <a:gd name="connsiteY4" fmla="*/ 1136103 h 3069398"/>
              <a:gd name="connsiteX5" fmla="*/ 1301207 w 1301207"/>
              <a:gd name="connsiteY5" fmla="*/ 0 h 3069398"/>
              <a:gd name="connsiteX0" fmla="*/ 1288508 w 1379948"/>
              <a:gd name="connsiteY0" fmla="*/ 1251960 h 3069398"/>
              <a:gd name="connsiteX1" fmla="*/ 1301207 w 1379948"/>
              <a:gd name="connsiteY1" fmla="*/ 3069398 h 3069398"/>
              <a:gd name="connsiteX2" fmla="*/ 165104 w 1379948"/>
              <a:gd name="connsiteY2" fmla="*/ 1933295 h 3069398"/>
              <a:gd name="connsiteX3" fmla="*/ 165104 w 1379948"/>
              <a:gd name="connsiteY3" fmla="*/ 1136103 h 3069398"/>
              <a:gd name="connsiteX4" fmla="*/ 1301207 w 1379948"/>
              <a:gd name="connsiteY4" fmla="*/ 0 h 3069398"/>
              <a:gd name="connsiteX5" fmla="*/ 1379948 w 1379948"/>
              <a:gd name="connsiteY5" fmla="*/ 1343400 h 3069398"/>
              <a:gd name="connsiteX0" fmla="*/ 1288508 w 1301207"/>
              <a:gd name="connsiteY0" fmla="*/ 1251960 h 3069398"/>
              <a:gd name="connsiteX1" fmla="*/ 1301207 w 1301207"/>
              <a:gd name="connsiteY1" fmla="*/ 3069398 h 3069398"/>
              <a:gd name="connsiteX2" fmla="*/ 165104 w 1301207"/>
              <a:gd name="connsiteY2" fmla="*/ 1933295 h 3069398"/>
              <a:gd name="connsiteX3" fmla="*/ 165104 w 1301207"/>
              <a:gd name="connsiteY3" fmla="*/ 1136103 h 3069398"/>
              <a:gd name="connsiteX4" fmla="*/ 1301207 w 1301207"/>
              <a:gd name="connsiteY4" fmla="*/ 0 h 3069398"/>
              <a:gd name="connsiteX0" fmla="*/ 1301207 w 1301207"/>
              <a:gd name="connsiteY0" fmla="*/ 3069398 h 3069398"/>
              <a:gd name="connsiteX1" fmla="*/ 165104 w 1301207"/>
              <a:gd name="connsiteY1" fmla="*/ 1933295 h 3069398"/>
              <a:gd name="connsiteX2" fmla="*/ 165104 w 1301207"/>
              <a:gd name="connsiteY2" fmla="*/ 1136103 h 3069398"/>
              <a:gd name="connsiteX3" fmla="*/ 1301207 w 1301207"/>
              <a:gd name="connsiteY3" fmla="*/ 0 h 30693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01207" h="3069398">
                <a:moveTo>
                  <a:pt x="1301207" y="3069398"/>
                </a:moveTo>
                <a:lnTo>
                  <a:pt x="165104" y="1933295"/>
                </a:lnTo>
                <a:cubicBezTo>
                  <a:pt x="-55034" y="1713157"/>
                  <a:pt x="-55034" y="1356242"/>
                  <a:pt x="165104" y="1136103"/>
                </a:cubicBezTo>
                <a:lnTo>
                  <a:pt x="1301207" y="0"/>
                </a:lnTo>
              </a:path>
            </a:pathLst>
          </a:custGeom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/>
            <a:endParaRPr lang="zh-CN" altLang="en-US"/>
          </a:p>
        </p:txBody>
      </p:sp>
      <p:sp>
        <p:nvSpPr>
          <p:cNvPr id="20" name="图片占位符 19"/>
          <p:cNvSpPr>
            <a:spLocks noGrp="1"/>
          </p:cNvSpPr>
          <p:nvPr>
            <p:ph type="pic" sz="quarter" idx="11"/>
          </p:nvPr>
        </p:nvSpPr>
        <p:spPr>
          <a:xfrm>
            <a:off x="8311358" y="142667"/>
            <a:ext cx="3880643" cy="4316073"/>
          </a:xfrm>
          <a:custGeom>
            <a:avLst/>
            <a:gdLst>
              <a:gd name="connsiteX0" fmla="*/ 2158037 w 3880643"/>
              <a:gd name="connsiteY0" fmla="*/ 0 h 4316073"/>
              <a:gd name="connsiteX1" fmla="*/ 2556633 w 3880643"/>
              <a:gd name="connsiteY1" fmla="*/ 165103 h 4316073"/>
              <a:gd name="connsiteX2" fmla="*/ 3880643 w 3880643"/>
              <a:gd name="connsiteY2" fmla="*/ 1489113 h 4316073"/>
              <a:gd name="connsiteX3" fmla="*/ 3880643 w 3880643"/>
              <a:gd name="connsiteY3" fmla="*/ 2826959 h 4316073"/>
              <a:gd name="connsiteX4" fmla="*/ 2556634 w 3880643"/>
              <a:gd name="connsiteY4" fmla="*/ 4150970 h 4316073"/>
              <a:gd name="connsiteX5" fmla="*/ 1759440 w 3880643"/>
              <a:gd name="connsiteY5" fmla="*/ 4150970 h 4316073"/>
              <a:gd name="connsiteX6" fmla="*/ 165104 w 3880643"/>
              <a:gd name="connsiteY6" fmla="*/ 2556633 h 4316073"/>
              <a:gd name="connsiteX7" fmla="*/ 165104 w 3880643"/>
              <a:gd name="connsiteY7" fmla="*/ 1759440 h 4316073"/>
              <a:gd name="connsiteX8" fmla="*/ 1759441 w 3880643"/>
              <a:gd name="connsiteY8" fmla="*/ 165103 h 4316073"/>
              <a:gd name="connsiteX9" fmla="*/ 2158037 w 3880643"/>
              <a:gd name="connsiteY9" fmla="*/ 0 h 43160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880643" h="4316073">
                <a:moveTo>
                  <a:pt x="2158037" y="0"/>
                </a:moveTo>
                <a:cubicBezTo>
                  <a:pt x="2302301" y="0"/>
                  <a:pt x="2446564" y="55034"/>
                  <a:pt x="2556633" y="165103"/>
                </a:cubicBezTo>
                <a:lnTo>
                  <a:pt x="3880643" y="1489113"/>
                </a:lnTo>
                <a:lnTo>
                  <a:pt x="3880643" y="2826959"/>
                </a:lnTo>
                <a:lnTo>
                  <a:pt x="2556634" y="4150970"/>
                </a:lnTo>
                <a:cubicBezTo>
                  <a:pt x="2336494" y="4371108"/>
                  <a:pt x="1979580" y="4371108"/>
                  <a:pt x="1759440" y="4150970"/>
                </a:cubicBezTo>
                <a:lnTo>
                  <a:pt x="165104" y="2556633"/>
                </a:lnTo>
                <a:cubicBezTo>
                  <a:pt x="-55034" y="2336494"/>
                  <a:pt x="-55034" y="1979579"/>
                  <a:pt x="165104" y="1759440"/>
                </a:cubicBezTo>
                <a:lnTo>
                  <a:pt x="1759441" y="165103"/>
                </a:lnTo>
                <a:cubicBezTo>
                  <a:pt x="1869511" y="55034"/>
                  <a:pt x="2013773" y="0"/>
                  <a:pt x="2158037" y="0"/>
                </a:cubicBezTo>
                <a:close/>
              </a:path>
            </a:pathLst>
          </a:cu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/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0"/>
          </p:nvPr>
        </p:nvSpPr>
        <p:spPr>
          <a:xfrm>
            <a:off x="5808252" y="1"/>
            <a:ext cx="4163416" cy="1879305"/>
          </a:xfrm>
          <a:custGeom>
            <a:avLst/>
            <a:gdLst>
              <a:gd name="connsiteX0" fmla="*/ 0 w 4163416"/>
              <a:gd name="connsiteY0" fmla="*/ 0 h 1879305"/>
              <a:gd name="connsiteX1" fmla="*/ 4163416 w 4163416"/>
              <a:gd name="connsiteY1" fmla="*/ 0 h 1879305"/>
              <a:gd name="connsiteX2" fmla="*/ 4146874 w 4163416"/>
              <a:gd name="connsiteY2" fmla="*/ 31436 h 1879305"/>
              <a:gd name="connsiteX3" fmla="*/ 4074640 w 4163416"/>
              <a:gd name="connsiteY3" fmla="*/ 119865 h 1879305"/>
              <a:gd name="connsiteX4" fmla="*/ 2480303 w 4163416"/>
              <a:gd name="connsiteY4" fmla="*/ 1714202 h 1879305"/>
              <a:gd name="connsiteX5" fmla="*/ 1683111 w 4163416"/>
              <a:gd name="connsiteY5" fmla="*/ 1714202 h 1879305"/>
              <a:gd name="connsiteX6" fmla="*/ 88774 w 4163416"/>
              <a:gd name="connsiteY6" fmla="*/ 119865 h 1879305"/>
              <a:gd name="connsiteX7" fmla="*/ 16541 w 4163416"/>
              <a:gd name="connsiteY7" fmla="*/ 31436 h 1879305"/>
              <a:gd name="connsiteX0" fmla="*/ 0 w 4163416"/>
              <a:gd name="connsiteY0" fmla="*/ 1 h 1879306"/>
              <a:gd name="connsiteX1" fmla="*/ 2002248 w 4163416"/>
              <a:gd name="connsiteY1" fmla="*/ 0 h 1879306"/>
              <a:gd name="connsiteX2" fmla="*/ 4163416 w 4163416"/>
              <a:gd name="connsiteY2" fmla="*/ 1 h 1879306"/>
              <a:gd name="connsiteX3" fmla="*/ 4146874 w 4163416"/>
              <a:gd name="connsiteY3" fmla="*/ 31437 h 1879306"/>
              <a:gd name="connsiteX4" fmla="*/ 4074640 w 4163416"/>
              <a:gd name="connsiteY4" fmla="*/ 119866 h 1879306"/>
              <a:gd name="connsiteX5" fmla="*/ 2480303 w 4163416"/>
              <a:gd name="connsiteY5" fmla="*/ 1714203 h 1879306"/>
              <a:gd name="connsiteX6" fmla="*/ 1683111 w 4163416"/>
              <a:gd name="connsiteY6" fmla="*/ 1714203 h 1879306"/>
              <a:gd name="connsiteX7" fmla="*/ 88774 w 4163416"/>
              <a:gd name="connsiteY7" fmla="*/ 119866 h 1879306"/>
              <a:gd name="connsiteX8" fmla="*/ 16541 w 4163416"/>
              <a:gd name="connsiteY8" fmla="*/ 31437 h 1879306"/>
              <a:gd name="connsiteX9" fmla="*/ 0 w 4163416"/>
              <a:gd name="connsiteY9" fmla="*/ 1 h 1879306"/>
              <a:gd name="connsiteX0" fmla="*/ 2002248 w 4163416"/>
              <a:gd name="connsiteY0" fmla="*/ 0 h 1879306"/>
              <a:gd name="connsiteX1" fmla="*/ 4163416 w 4163416"/>
              <a:gd name="connsiteY1" fmla="*/ 1 h 1879306"/>
              <a:gd name="connsiteX2" fmla="*/ 4146874 w 4163416"/>
              <a:gd name="connsiteY2" fmla="*/ 31437 h 1879306"/>
              <a:gd name="connsiteX3" fmla="*/ 4074640 w 4163416"/>
              <a:gd name="connsiteY3" fmla="*/ 119866 h 1879306"/>
              <a:gd name="connsiteX4" fmla="*/ 2480303 w 4163416"/>
              <a:gd name="connsiteY4" fmla="*/ 1714203 h 1879306"/>
              <a:gd name="connsiteX5" fmla="*/ 1683111 w 4163416"/>
              <a:gd name="connsiteY5" fmla="*/ 1714203 h 1879306"/>
              <a:gd name="connsiteX6" fmla="*/ 88774 w 4163416"/>
              <a:gd name="connsiteY6" fmla="*/ 119866 h 1879306"/>
              <a:gd name="connsiteX7" fmla="*/ 16541 w 4163416"/>
              <a:gd name="connsiteY7" fmla="*/ 31437 h 1879306"/>
              <a:gd name="connsiteX8" fmla="*/ 0 w 4163416"/>
              <a:gd name="connsiteY8" fmla="*/ 1 h 1879306"/>
              <a:gd name="connsiteX9" fmla="*/ 2093688 w 4163416"/>
              <a:gd name="connsiteY9" fmla="*/ 91440 h 1879306"/>
              <a:gd name="connsiteX0" fmla="*/ 2002248 w 4163416"/>
              <a:gd name="connsiteY0" fmla="*/ 0 h 1879306"/>
              <a:gd name="connsiteX1" fmla="*/ 4163416 w 4163416"/>
              <a:gd name="connsiteY1" fmla="*/ 1 h 1879306"/>
              <a:gd name="connsiteX2" fmla="*/ 4146874 w 4163416"/>
              <a:gd name="connsiteY2" fmla="*/ 31437 h 1879306"/>
              <a:gd name="connsiteX3" fmla="*/ 4074640 w 4163416"/>
              <a:gd name="connsiteY3" fmla="*/ 119866 h 1879306"/>
              <a:gd name="connsiteX4" fmla="*/ 2480303 w 4163416"/>
              <a:gd name="connsiteY4" fmla="*/ 1714203 h 1879306"/>
              <a:gd name="connsiteX5" fmla="*/ 1683111 w 4163416"/>
              <a:gd name="connsiteY5" fmla="*/ 1714203 h 1879306"/>
              <a:gd name="connsiteX6" fmla="*/ 88774 w 4163416"/>
              <a:gd name="connsiteY6" fmla="*/ 119866 h 1879306"/>
              <a:gd name="connsiteX7" fmla="*/ 16541 w 4163416"/>
              <a:gd name="connsiteY7" fmla="*/ 31437 h 1879306"/>
              <a:gd name="connsiteX8" fmla="*/ 0 w 4163416"/>
              <a:gd name="connsiteY8" fmla="*/ 1 h 1879306"/>
              <a:gd name="connsiteX0" fmla="*/ 4163416 w 4163416"/>
              <a:gd name="connsiteY0" fmla="*/ 0 h 1879305"/>
              <a:gd name="connsiteX1" fmla="*/ 4146874 w 4163416"/>
              <a:gd name="connsiteY1" fmla="*/ 31436 h 1879305"/>
              <a:gd name="connsiteX2" fmla="*/ 4074640 w 4163416"/>
              <a:gd name="connsiteY2" fmla="*/ 119865 h 1879305"/>
              <a:gd name="connsiteX3" fmla="*/ 2480303 w 4163416"/>
              <a:gd name="connsiteY3" fmla="*/ 1714202 h 1879305"/>
              <a:gd name="connsiteX4" fmla="*/ 1683111 w 4163416"/>
              <a:gd name="connsiteY4" fmla="*/ 1714202 h 1879305"/>
              <a:gd name="connsiteX5" fmla="*/ 88774 w 4163416"/>
              <a:gd name="connsiteY5" fmla="*/ 119865 h 1879305"/>
              <a:gd name="connsiteX6" fmla="*/ 16541 w 4163416"/>
              <a:gd name="connsiteY6" fmla="*/ 31436 h 1879305"/>
              <a:gd name="connsiteX7" fmla="*/ 0 w 4163416"/>
              <a:gd name="connsiteY7" fmla="*/ 0 h 1879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163416" h="1879305">
                <a:moveTo>
                  <a:pt x="4163416" y="0"/>
                </a:moveTo>
                <a:lnTo>
                  <a:pt x="4146874" y="31436"/>
                </a:lnTo>
                <a:cubicBezTo>
                  <a:pt x="4126236" y="62693"/>
                  <a:pt x="4102157" y="92348"/>
                  <a:pt x="4074640" y="119865"/>
                </a:cubicBezTo>
                <a:lnTo>
                  <a:pt x="2480303" y="1714202"/>
                </a:lnTo>
                <a:cubicBezTo>
                  <a:pt x="2260165" y="1934340"/>
                  <a:pt x="1903250" y="1934340"/>
                  <a:pt x="1683111" y="1714202"/>
                </a:cubicBezTo>
                <a:lnTo>
                  <a:pt x="88774" y="119865"/>
                </a:lnTo>
                <a:cubicBezTo>
                  <a:pt x="61257" y="92348"/>
                  <a:pt x="37179" y="62693"/>
                  <a:pt x="16541" y="31436"/>
                </a:cubicBezTo>
                <a:lnTo>
                  <a:pt x="0" y="0"/>
                </a:lnTo>
              </a:path>
            </a:pathLst>
          </a:cu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94054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728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图片占位符 12"/>
          <p:cNvSpPr>
            <a:spLocks noGrp="1"/>
          </p:cNvSpPr>
          <p:nvPr>
            <p:ph type="pic" sz="quarter" idx="10"/>
          </p:nvPr>
        </p:nvSpPr>
        <p:spPr>
          <a:xfrm>
            <a:off x="1295495" y="1716603"/>
            <a:ext cx="4262993" cy="4262992"/>
          </a:xfrm>
          <a:custGeom>
            <a:avLst/>
            <a:gdLst>
              <a:gd name="connsiteX0" fmla="*/ 2187077 w 4262993"/>
              <a:gd name="connsiteY0" fmla="*/ 0 h 4262992"/>
              <a:gd name="connsiteX1" fmla="*/ 2323431 w 4262993"/>
              <a:gd name="connsiteY1" fmla="*/ 56479 h 4262992"/>
              <a:gd name="connsiteX2" fmla="*/ 4206514 w 4262993"/>
              <a:gd name="connsiteY2" fmla="*/ 1939563 h 4262992"/>
              <a:gd name="connsiteX3" fmla="*/ 4206514 w 4262993"/>
              <a:gd name="connsiteY3" fmla="*/ 2212270 h 4262992"/>
              <a:gd name="connsiteX4" fmla="*/ 2212271 w 4262993"/>
              <a:gd name="connsiteY4" fmla="*/ 4206513 h 4262992"/>
              <a:gd name="connsiteX5" fmla="*/ 1939564 w 4262993"/>
              <a:gd name="connsiteY5" fmla="*/ 4206513 h 4262992"/>
              <a:gd name="connsiteX6" fmla="*/ 56480 w 4262993"/>
              <a:gd name="connsiteY6" fmla="*/ 2323430 h 4262992"/>
              <a:gd name="connsiteX7" fmla="*/ 56480 w 4262993"/>
              <a:gd name="connsiteY7" fmla="*/ 2050723 h 4262992"/>
              <a:gd name="connsiteX8" fmla="*/ 2050724 w 4262993"/>
              <a:gd name="connsiteY8" fmla="*/ 56479 h 4262992"/>
              <a:gd name="connsiteX9" fmla="*/ 2187077 w 4262993"/>
              <a:gd name="connsiteY9" fmla="*/ 0 h 4262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262993" h="4262992">
                <a:moveTo>
                  <a:pt x="2187077" y="0"/>
                </a:moveTo>
                <a:cubicBezTo>
                  <a:pt x="2236427" y="0"/>
                  <a:pt x="2285777" y="18826"/>
                  <a:pt x="2323431" y="56479"/>
                </a:cubicBezTo>
                <a:lnTo>
                  <a:pt x="4206514" y="1939563"/>
                </a:lnTo>
                <a:cubicBezTo>
                  <a:pt x="4281820" y="2014869"/>
                  <a:pt x="4281820" y="2136963"/>
                  <a:pt x="4206514" y="2212270"/>
                </a:cubicBezTo>
                <a:lnTo>
                  <a:pt x="2212271" y="4206513"/>
                </a:lnTo>
                <a:cubicBezTo>
                  <a:pt x="2136964" y="4281819"/>
                  <a:pt x="2014870" y="4281819"/>
                  <a:pt x="1939564" y="4206513"/>
                </a:cubicBezTo>
                <a:lnTo>
                  <a:pt x="56480" y="2323430"/>
                </a:lnTo>
                <a:cubicBezTo>
                  <a:pt x="-18826" y="2248123"/>
                  <a:pt x="-18826" y="2126029"/>
                  <a:pt x="56480" y="2050723"/>
                </a:cubicBezTo>
                <a:lnTo>
                  <a:pt x="2050724" y="56479"/>
                </a:lnTo>
                <a:cubicBezTo>
                  <a:pt x="2088377" y="18826"/>
                  <a:pt x="2137727" y="0"/>
                  <a:pt x="218707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4" name="图片占位符 13"/>
          <p:cNvSpPr>
            <a:spLocks noGrp="1"/>
          </p:cNvSpPr>
          <p:nvPr>
            <p:ph type="pic" sz="quarter" idx="11"/>
          </p:nvPr>
        </p:nvSpPr>
        <p:spPr>
          <a:xfrm>
            <a:off x="5349054" y="2130866"/>
            <a:ext cx="2011319" cy="2011318"/>
          </a:xfrm>
          <a:custGeom>
            <a:avLst/>
            <a:gdLst>
              <a:gd name="connsiteX0" fmla="*/ 1031884 w 2011319"/>
              <a:gd name="connsiteY0" fmla="*/ 0 h 2011318"/>
              <a:gd name="connsiteX1" fmla="*/ 1096217 w 2011319"/>
              <a:gd name="connsiteY1" fmla="*/ 26647 h 2011318"/>
              <a:gd name="connsiteX2" fmla="*/ 1984672 w 2011319"/>
              <a:gd name="connsiteY2" fmla="*/ 915103 h 2011318"/>
              <a:gd name="connsiteX3" fmla="*/ 1984672 w 2011319"/>
              <a:gd name="connsiteY3" fmla="*/ 1043769 h 2011318"/>
              <a:gd name="connsiteX4" fmla="*/ 1043770 w 2011319"/>
              <a:gd name="connsiteY4" fmla="*/ 1984671 h 2011318"/>
              <a:gd name="connsiteX5" fmla="*/ 915104 w 2011319"/>
              <a:gd name="connsiteY5" fmla="*/ 1984671 h 2011318"/>
              <a:gd name="connsiteX6" fmla="*/ 26648 w 2011319"/>
              <a:gd name="connsiteY6" fmla="*/ 1096215 h 2011318"/>
              <a:gd name="connsiteX7" fmla="*/ 26648 w 2011319"/>
              <a:gd name="connsiteY7" fmla="*/ 967549 h 2011318"/>
              <a:gd name="connsiteX8" fmla="*/ 967550 w 2011319"/>
              <a:gd name="connsiteY8" fmla="*/ 26647 h 2011318"/>
              <a:gd name="connsiteX9" fmla="*/ 1031884 w 2011319"/>
              <a:gd name="connsiteY9" fmla="*/ 0 h 2011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011319" h="2011318">
                <a:moveTo>
                  <a:pt x="1031884" y="0"/>
                </a:moveTo>
                <a:cubicBezTo>
                  <a:pt x="1055168" y="0"/>
                  <a:pt x="1078452" y="8882"/>
                  <a:pt x="1096217" y="26647"/>
                </a:cubicBezTo>
                <a:lnTo>
                  <a:pt x="1984672" y="915103"/>
                </a:lnTo>
                <a:cubicBezTo>
                  <a:pt x="2020202" y="950633"/>
                  <a:pt x="2020202" y="1008239"/>
                  <a:pt x="1984672" y="1043769"/>
                </a:cubicBezTo>
                <a:lnTo>
                  <a:pt x="1043770" y="1984671"/>
                </a:lnTo>
                <a:cubicBezTo>
                  <a:pt x="1008240" y="2020201"/>
                  <a:pt x="950634" y="2020201"/>
                  <a:pt x="915104" y="1984671"/>
                </a:cubicBezTo>
                <a:lnTo>
                  <a:pt x="26648" y="1096215"/>
                </a:lnTo>
                <a:cubicBezTo>
                  <a:pt x="-8882" y="1060685"/>
                  <a:pt x="-8882" y="1003079"/>
                  <a:pt x="26648" y="967549"/>
                </a:cubicBezTo>
                <a:lnTo>
                  <a:pt x="967550" y="26647"/>
                </a:lnTo>
                <a:cubicBezTo>
                  <a:pt x="985315" y="8882"/>
                  <a:pt x="1008599" y="0"/>
                  <a:pt x="1031884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2"/>
          </p:nvPr>
        </p:nvSpPr>
        <p:spPr>
          <a:xfrm>
            <a:off x="4739453" y="4010466"/>
            <a:ext cx="2011319" cy="2011318"/>
          </a:xfrm>
          <a:custGeom>
            <a:avLst/>
            <a:gdLst>
              <a:gd name="connsiteX0" fmla="*/ 1031884 w 2011319"/>
              <a:gd name="connsiteY0" fmla="*/ 0 h 2011318"/>
              <a:gd name="connsiteX1" fmla="*/ 1096217 w 2011319"/>
              <a:gd name="connsiteY1" fmla="*/ 26647 h 2011318"/>
              <a:gd name="connsiteX2" fmla="*/ 1984672 w 2011319"/>
              <a:gd name="connsiteY2" fmla="*/ 915103 h 2011318"/>
              <a:gd name="connsiteX3" fmla="*/ 1984672 w 2011319"/>
              <a:gd name="connsiteY3" fmla="*/ 1043769 h 2011318"/>
              <a:gd name="connsiteX4" fmla="*/ 1043770 w 2011319"/>
              <a:gd name="connsiteY4" fmla="*/ 1984671 h 2011318"/>
              <a:gd name="connsiteX5" fmla="*/ 915104 w 2011319"/>
              <a:gd name="connsiteY5" fmla="*/ 1984671 h 2011318"/>
              <a:gd name="connsiteX6" fmla="*/ 26648 w 2011319"/>
              <a:gd name="connsiteY6" fmla="*/ 1096216 h 2011318"/>
              <a:gd name="connsiteX7" fmla="*/ 26648 w 2011319"/>
              <a:gd name="connsiteY7" fmla="*/ 967549 h 2011318"/>
              <a:gd name="connsiteX8" fmla="*/ 967550 w 2011319"/>
              <a:gd name="connsiteY8" fmla="*/ 26647 h 2011318"/>
              <a:gd name="connsiteX9" fmla="*/ 1031884 w 2011319"/>
              <a:gd name="connsiteY9" fmla="*/ 0 h 2011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011319" h="2011318">
                <a:moveTo>
                  <a:pt x="1031884" y="0"/>
                </a:moveTo>
                <a:cubicBezTo>
                  <a:pt x="1055168" y="0"/>
                  <a:pt x="1078452" y="8882"/>
                  <a:pt x="1096217" y="26647"/>
                </a:cubicBezTo>
                <a:lnTo>
                  <a:pt x="1984672" y="915103"/>
                </a:lnTo>
                <a:cubicBezTo>
                  <a:pt x="2020202" y="950633"/>
                  <a:pt x="2020202" y="1008239"/>
                  <a:pt x="1984672" y="1043769"/>
                </a:cubicBezTo>
                <a:lnTo>
                  <a:pt x="1043770" y="1984671"/>
                </a:lnTo>
                <a:cubicBezTo>
                  <a:pt x="1008240" y="2020201"/>
                  <a:pt x="950634" y="2020201"/>
                  <a:pt x="915104" y="1984671"/>
                </a:cubicBezTo>
                <a:lnTo>
                  <a:pt x="26648" y="1096216"/>
                </a:lnTo>
                <a:cubicBezTo>
                  <a:pt x="-8882" y="1060686"/>
                  <a:pt x="-8882" y="1003079"/>
                  <a:pt x="26648" y="967549"/>
                </a:cubicBezTo>
                <a:lnTo>
                  <a:pt x="967550" y="26647"/>
                </a:lnTo>
                <a:cubicBezTo>
                  <a:pt x="985315" y="8882"/>
                  <a:pt x="1008600" y="0"/>
                  <a:pt x="1031884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3228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图片占位符 13"/>
          <p:cNvSpPr>
            <a:spLocks noGrp="1"/>
          </p:cNvSpPr>
          <p:nvPr>
            <p:ph type="pic" sz="quarter" idx="13"/>
          </p:nvPr>
        </p:nvSpPr>
        <p:spPr>
          <a:xfrm>
            <a:off x="4315366" y="2034973"/>
            <a:ext cx="2093747" cy="1201420"/>
          </a:xfrm>
          <a:custGeom>
            <a:avLst/>
            <a:gdLst>
              <a:gd name="connsiteX0" fmla="*/ 115228 w 2093747"/>
              <a:gd name="connsiteY0" fmla="*/ 0 h 1201420"/>
              <a:gd name="connsiteX1" fmla="*/ 1978519 w 2093747"/>
              <a:gd name="connsiteY1" fmla="*/ 0 h 1201420"/>
              <a:gd name="connsiteX2" fmla="*/ 2093747 w 2093747"/>
              <a:gd name="connsiteY2" fmla="*/ 115228 h 1201420"/>
              <a:gd name="connsiteX3" fmla="*/ 2093747 w 2093747"/>
              <a:gd name="connsiteY3" fmla="*/ 1086192 h 1201420"/>
              <a:gd name="connsiteX4" fmla="*/ 1978519 w 2093747"/>
              <a:gd name="connsiteY4" fmla="*/ 1201420 h 1201420"/>
              <a:gd name="connsiteX5" fmla="*/ 115228 w 2093747"/>
              <a:gd name="connsiteY5" fmla="*/ 1201420 h 1201420"/>
              <a:gd name="connsiteX6" fmla="*/ 0 w 2093747"/>
              <a:gd name="connsiteY6" fmla="*/ 1086192 h 1201420"/>
              <a:gd name="connsiteX7" fmla="*/ 0 w 2093747"/>
              <a:gd name="connsiteY7" fmla="*/ 115228 h 1201420"/>
              <a:gd name="connsiteX8" fmla="*/ 115228 w 2093747"/>
              <a:gd name="connsiteY8" fmla="*/ 0 h 1201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93747" h="1201420">
                <a:moveTo>
                  <a:pt x="115228" y="0"/>
                </a:moveTo>
                <a:lnTo>
                  <a:pt x="1978519" y="0"/>
                </a:lnTo>
                <a:cubicBezTo>
                  <a:pt x="2042158" y="0"/>
                  <a:pt x="2093747" y="51589"/>
                  <a:pt x="2093747" y="115228"/>
                </a:cubicBezTo>
                <a:lnTo>
                  <a:pt x="2093747" y="1086192"/>
                </a:lnTo>
                <a:cubicBezTo>
                  <a:pt x="2093747" y="1149831"/>
                  <a:pt x="2042158" y="1201420"/>
                  <a:pt x="1978519" y="1201420"/>
                </a:cubicBezTo>
                <a:lnTo>
                  <a:pt x="115228" y="1201420"/>
                </a:lnTo>
                <a:cubicBezTo>
                  <a:pt x="51589" y="1201420"/>
                  <a:pt x="0" y="1149831"/>
                  <a:pt x="0" y="1086192"/>
                </a:cubicBezTo>
                <a:lnTo>
                  <a:pt x="0" y="115228"/>
                </a:lnTo>
                <a:cubicBezTo>
                  <a:pt x="0" y="51589"/>
                  <a:pt x="51589" y="0"/>
                  <a:pt x="115228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4"/>
          </p:nvPr>
        </p:nvSpPr>
        <p:spPr>
          <a:xfrm>
            <a:off x="4315366" y="3368473"/>
            <a:ext cx="2093747" cy="2298700"/>
          </a:xfrm>
          <a:custGeom>
            <a:avLst/>
            <a:gdLst>
              <a:gd name="connsiteX0" fmla="*/ 107849 w 2093747"/>
              <a:gd name="connsiteY0" fmla="*/ 0 h 2298700"/>
              <a:gd name="connsiteX1" fmla="*/ 1985898 w 2093747"/>
              <a:gd name="connsiteY1" fmla="*/ 0 h 2298700"/>
              <a:gd name="connsiteX2" fmla="*/ 2093747 w 2093747"/>
              <a:gd name="connsiteY2" fmla="*/ 107849 h 2298700"/>
              <a:gd name="connsiteX3" fmla="*/ 2093747 w 2093747"/>
              <a:gd name="connsiteY3" fmla="*/ 2190851 h 2298700"/>
              <a:gd name="connsiteX4" fmla="*/ 1985898 w 2093747"/>
              <a:gd name="connsiteY4" fmla="*/ 2298700 h 2298700"/>
              <a:gd name="connsiteX5" fmla="*/ 107849 w 2093747"/>
              <a:gd name="connsiteY5" fmla="*/ 2298700 h 2298700"/>
              <a:gd name="connsiteX6" fmla="*/ 0 w 2093747"/>
              <a:gd name="connsiteY6" fmla="*/ 2190851 h 2298700"/>
              <a:gd name="connsiteX7" fmla="*/ 0 w 2093747"/>
              <a:gd name="connsiteY7" fmla="*/ 107849 h 2298700"/>
              <a:gd name="connsiteX8" fmla="*/ 107849 w 2093747"/>
              <a:gd name="connsiteY8" fmla="*/ 0 h 2298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93747" h="2298700">
                <a:moveTo>
                  <a:pt x="107849" y="0"/>
                </a:moveTo>
                <a:lnTo>
                  <a:pt x="1985898" y="0"/>
                </a:lnTo>
                <a:cubicBezTo>
                  <a:pt x="2045461" y="0"/>
                  <a:pt x="2093747" y="48286"/>
                  <a:pt x="2093747" y="107849"/>
                </a:cubicBezTo>
                <a:lnTo>
                  <a:pt x="2093747" y="2190851"/>
                </a:lnTo>
                <a:cubicBezTo>
                  <a:pt x="2093747" y="2250414"/>
                  <a:pt x="2045461" y="2298700"/>
                  <a:pt x="1985898" y="2298700"/>
                </a:cubicBezTo>
                <a:lnTo>
                  <a:pt x="107849" y="2298700"/>
                </a:lnTo>
                <a:cubicBezTo>
                  <a:pt x="48286" y="2298700"/>
                  <a:pt x="0" y="2250414"/>
                  <a:pt x="0" y="2190851"/>
                </a:cubicBezTo>
                <a:lnTo>
                  <a:pt x="0" y="107849"/>
                </a:lnTo>
                <a:cubicBezTo>
                  <a:pt x="0" y="48286"/>
                  <a:pt x="48286" y="0"/>
                  <a:pt x="107849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3" name="图片占位符 12"/>
          <p:cNvSpPr>
            <a:spLocks noGrp="1"/>
          </p:cNvSpPr>
          <p:nvPr>
            <p:ph type="pic" sz="quarter" idx="15"/>
          </p:nvPr>
        </p:nvSpPr>
        <p:spPr>
          <a:xfrm>
            <a:off x="6596436" y="2034973"/>
            <a:ext cx="4773780" cy="3632200"/>
          </a:xfrm>
          <a:custGeom>
            <a:avLst/>
            <a:gdLst>
              <a:gd name="connsiteX0" fmla="*/ 187095 w 4773780"/>
              <a:gd name="connsiteY0" fmla="*/ 0 h 3632200"/>
              <a:gd name="connsiteX1" fmla="*/ 4586685 w 4773780"/>
              <a:gd name="connsiteY1" fmla="*/ 0 h 3632200"/>
              <a:gd name="connsiteX2" fmla="*/ 4773780 w 4773780"/>
              <a:gd name="connsiteY2" fmla="*/ 187095 h 3632200"/>
              <a:gd name="connsiteX3" fmla="*/ 4773780 w 4773780"/>
              <a:gd name="connsiteY3" fmla="*/ 3445105 h 3632200"/>
              <a:gd name="connsiteX4" fmla="*/ 4586685 w 4773780"/>
              <a:gd name="connsiteY4" fmla="*/ 3632200 h 3632200"/>
              <a:gd name="connsiteX5" fmla="*/ 187095 w 4773780"/>
              <a:gd name="connsiteY5" fmla="*/ 3632200 h 3632200"/>
              <a:gd name="connsiteX6" fmla="*/ 0 w 4773780"/>
              <a:gd name="connsiteY6" fmla="*/ 3445105 h 3632200"/>
              <a:gd name="connsiteX7" fmla="*/ 0 w 4773780"/>
              <a:gd name="connsiteY7" fmla="*/ 187095 h 3632200"/>
              <a:gd name="connsiteX8" fmla="*/ 187095 w 4773780"/>
              <a:gd name="connsiteY8" fmla="*/ 0 h 3632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773780" h="3632200">
                <a:moveTo>
                  <a:pt x="187095" y="0"/>
                </a:moveTo>
                <a:lnTo>
                  <a:pt x="4586685" y="0"/>
                </a:lnTo>
                <a:cubicBezTo>
                  <a:pt x="4690015" y="0"/>
                  <a:pt x="4773780" y="83765"/>
                  <a:pt x="4773780" y="187095"/>
                </a:cubicBezTo>
                <a:lnTo>
                  <a:pt x="4773780" y="3445105"/>
                </a:lnTo>
                <a:cubicBezTo>
                  <a:pt x="4773780" y="3548435"/>
                  <a:pt x="4690015" y="3632200"/>
                  <a:pt x="4586685" y="3632200"/>
                </a:cubicBezTo>
                <a:lnTo>
                  <a:pt x="187095" y="3632200"/>
                </a:lnTo>
                <a:cubicBezTo>
                  <a:pt x="83765" y="3632200"/>
                  <a:pt x="0" y="3548435"/>
                  <a:pt x="0" y="3445105"/>
                </a:cubicBezTo>
                <a:lnTo>
                  <a:pt x="0" y="187095"/>
                </a:lnTo>
                <a:cubicBezTo>
                  <a:pt x="0" y="83765"/>
                  <a:pt x="83765" y="0"/>
                  <a:pt x="18709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C28D3-987D-401E-95A8-72784AD93D33}" type="datetimeFigureOut">
              <a:rPr lang="zh-CN" altLang="en-US" smtClean="0"/>
              <a:t>2020/4/15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A4A5A-5C6D-4E6F-81A3-06DF189A7A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5691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图片占位符 25"/>
          <p:cNvSpPr>
            <a:spLocks noGrp="1"/>
          </p:cNvSpPr>
          <p:nvPr>
            <p:ph type="pic" sz="quarter" idx="18"/>
          </p:nvPr>
        </p:nvSpPr>
        <p:spPr>
          <a:xfrm>
            <a:off x="9089489" y="3405481"/>
            <a:ext cx="1599710" cy="1599710"/>
          </a:xfrm>
          <a:custGeom>
            <a:avLst/>
            <a:gdLst>
              <a:gd name="connsiteX0" fmla="*/ 799855 w 1599710"/>
              <a:gd name="connsiteY0" fmla="*/ 0 h 1599710"/>
              <a:gd name="connsiteX1" fmla="*/ 947591 w 1599710"/>
              <a:gd name="connsiteY1" fmla="*/ 61194 h 1599710"/>
              <a:gd name="connsiteX2" fmla="*/ 1538516 w 1599710"/>
              <a:gd name="connsiteY2" fmla="*/ 652119 h 1599710"/>
              <a:gd name="connsiteX3" fmla="*/ 1538516 w 1599710"/>
              <a:gd name="connsiteY3" fmla="*/ 947591 h 1599710"/>
              <a:gd name="connsiteX4" fmla="*/ 947591 w 1599710"/>
              <a:gd name="connsiteY4" fmla="*/ 1538516 h 1599710"/>
              <a:gd name="connsiteX5" fmla="*/ 652119 w 1599710"/>
              <a:gd name="connsiteY5" fmla="*/ 1538516 h 1599710"/>
              <a:gd name="connsiteX6" fmla="*/ 61194 w 1599710"/>
              <a:gd name="connsiteY6" fmla="*/ 947591 h 1599710"/>
              <a:gd name="connsiteX7" fmla="*/ 61194 w 1599710"/>
              <a:gd name="connsiteY7" fmla="*/ 652119 h 1599710"/>
              <a:gd name="connsiteX8" fmla="*/ 652119 w 1599710"/>
              <a:gd name="connsiteY8" fmla="*/ 61194 h 1599710"/>
              <a:gd name="connsiteX9" fmla="*/ 799855 w 1599710"/>
              <a:gd name="connsiteY9" fmla="*/ 0 h 1599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99710" h="1599710">
                <a:moveTo>
                  <a:pt x="799855" y="0"/>
                </a:moveTo>
                <a:cubicBezTo>
                  <a:pt x="853325" y="0"/>
                  <a:pt x="906795" y="20398"/>
                  <a:pt x="947591" y="61194"/>
                </a:cubicBezTo>
                <a:lnTo>
                  <a:pt x="1538516" y="652119"/>
                </a:lnTo>
                <a:cubicBezTo>
                  <a:pt x="1620108" y="733712"/>
                  <a:pt x="1620108" y="865999"/>
                  <a:pt x="1538516" y="947591"/>
                </a:cubicBezTo>
                <a:lnTo>
                  <a:pt x="947591" y="1538516"/>
                </a:lnTo>
                <a:cubicBezTo>
                  <a:pt x="865998" y="1620108"/>
                  <a:pt x="733712" y="1620108"/>
                  <a:pt x="652119" y="1538516"/>
                </a:cubicBezTo>
                <a:lnTo>
                  <a:pt x="61194" y="947591"/>
                </a:lnTo>
                <a:cubicBezTo>
                  <a:pt x="-20398" y="865999"/>
                  <a:pt x="-20398" y="733712"/>
                  <a:pt x="61194" y="652119"/>
                </a:cubicBezTo>
                <a:lnTo>
                  <a:pt x="652119" y="61194"/>
                </a:lnTo>
                <a:cubicBezTo>
                  <a:pt x="692916" y="20398"/>
                  <a:pt x="746385" y="0"/>
                  <a:pt x="79985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31" name="图片占位符 30"/>
          <p:cNvSpPr>
            <a:spLocks noGrp="1"/>
          </p:cNvSpPr>
          <p:nvPr>
            <p:ph type="pic" sz="quarter" idx="14"/>
          </p:nvPr>
        </p:nvSpPr>
        <p:spPr>
          <a:xfrm>
            <a:off x="1538935" y="3405481"/>
            <a:ext cx="1599710" cy="1599710"/>
          </a:xfrm>
          <a:custGeom>
            <a:avLst/>
            <a:gdLst>
              <a:gd name="connsiteX0" fmla="*/ 799855 w 1599710"/>
              <a:gd name="connsiteY0" fmla="*/ 0 h 1599710"/>
              <a:gd name="connsiteX1" fmla="*/ 947591 w 1599710"/>
              <a:gd name="connsiteY1" fmla="*/ 61194 h 1599710"/>
              <a:gd name="connsiteX2" fmla="*/ 1538516 w 1599710"/>
              <a:gd name="connsiteY2" fmla="*/ 652119 h 1599710"/>
              <a:gd name="connsiteX3" fmla="*/ 1538516 w 1599710"/>
              <a:gd name="connsiteY3" fmla="*/ 947591 h 1599710"/>
              <a:gd name="connsiteX4" fmla="*/ 947591 w 1599710"/>
              <a:gd name="connsiteY4" fmla="*/ 1538516 h 1599710"/>
              <a:gd name="connsiteX5" fmla="*/ 652119 w 1599710"/>
              <a:gd name="connsiteY5" fmla="*/ 1538516 h 1599710"/>
              <a:gd name="connsiteX6" fmla="*/ 61194 w 1599710"/>
              <a:gd name="connsiteY6" fmla="*/ 947591 h 1599710"/>
              <a:gd name="connsiteX7" fmla="*/ 61194 w 1599710"/>
              <a:gd name="connsiteY7" fmla="*/ 652119 h 1599710"/>
              <a:gd name="connsiteX8" fmla="*/ 652119 w 1599710"/>
              <a:gd name="connsiteY8" fmla="*/ 61194 h 1599710"/>
              <a:gd name="connsiteX9" fmla="*/ 799855 w 1599710"/>
              <a:gd name="connsiteY9" fmla="*/ 0 h 1599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99710" h="1599710">
                <a:moveTo>
                  <a:pt x="799855" y="0"/>
                </a:moveTo>
                <a:cubicBezTo>
                  <a:pt x="853325" y="0"/>
                  <a:pt x="906795" y="20398"/>
                  <a:pt x="947591" y="61194"/>
                </a:cubicBezTo>
                <a:lnTo>
                  <a:pt x="1538516" y="652119"/>
                </a:lnTo>
                <a:cubicBezTo>
                  <a:pt x="1620108" y="733712"/>
                  <a:pt x="1620108" y="865999"/>
                  <a:pt x="1538516" y="947591"/>
                </a:cubicBezTo>
                <a:lnTo>
                  <a:pt x="947591" y="1538516"/>
                </a:lnTo>
                <a:cubicBezTo>
                  <a:pt x="865999" y="1620108"/>
                  <a:pt x="733712" y="1620108"/>
                  <a:pt x="652119" y="1538516"/>
                </a:cubicBezTo>
                <a:lnTo>
                  <a:pt x="61194" y="947591"/>
                </a:lnTo>
                <a:cubicBezTo>
                  <a:pt x="-20398" y="865999"/>
                  <a:pt x="-20398" y="733712"/>
                  <a:pt x="61194" y="652119"/>
                </a:cubicBezTo>
                <a:lnTo>
                  <a:pt x="652119" y="61194"/>
                </a:lnTo>
                <a:cubicBezTo>
                  <a:pt x="692916" y="20398"/>
                  <a:pt x="746385" y="0"/>
                  <a:pt x="79985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32" name="图片占位符 31"/>
          <p:cNvSpPr>
            <a:spLocks noGrp="1"/>
          </p:cNvSpPr>
          <p:nvPr>
            <p:ph type="pic" sz="quarter" idx="15"/>
          </p:nvPr>
        </p:nvSpPr>
        <p:spPr>
          <a:xfrm>
            <a:off x="3426574" y="3405481"/>
            <a:ext cx="1599710" cy="1599710"/>
          </a:xfrm>
          <a:custGeom>
            <a:avLst/>
            <a:gdLst>
              <a:gd name="connsiteX0" fmla="*/ 799855 w 1599710"/>
              <a:gd name="connsiteY0" fmla="*/ 0 h 1599710"/>
              <a:gd name="connsiteX1" fmla="*/ 947591 w 1599710"/>
              <a:gd name="connsiteY1" fmla="*/ 61194 h 1599710"/>
              <a:gd name="connsiteX2" fmla="*/ 1538516 w 1599710"/>
              <a:gd name="connsiteY2" fmla="*/ 652119 h 1599710"/>
              <a:gd name="connsiteX3" fmla="*/ 1538516 w 1599710"/>
              <a:gd name="connsiteY3" fmla="*/ 947591 h 1599710"/>
              <a:gd name="connsiteX4" fmla="*/ 947591 w 1599710"/>
              <a:gd name="connsiteY4" fmla="*/ 1538516 h 1599710"/>
              <a:gd name="connsiteX5" fmla="*/ 652119 w 1599710"/>
              <a:gd name="connsiteY5" fmla="*/ 1538516 h 1599710"/>
              <a:gd name="connsiteX6" fmla="*/ 61194 w 1599710"/>
              <a:gd name="connsiteY6" fmla="*/ 947591 h 1599710"/>
              <a:gd name="connsiteX7" fmla="*/ 61194 w 1599710"/>
              <a:gd name="connsiteY7" fmla="*/ 652119 h 1599710"/>
              <a:gd name="connsiteX8" fmla="*/ 652119 w 1599710"/>
              <a:gd name="connsiteY8" fmla="*/ 61194 h 1599710"/>
              <a:gd name="connsiteX9" fmla="*/ 799855 w 1599710"/>
              <a:gd name="connsiteY9" fmla="*/ 0 h 1599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99710" h="1599710">
                <a:moveTo>
                  <a:pt x="799855" y="0"/>
                </a:moveTo>
                <a:cubicBezTo>
                  <a:pt x="853325" y="0"/>
                  <a:pt x="906795" y="20398"/>
                  <a:pt x="947591" y="61194"/>
                </a:cubicBezTo>
                <a:lnTo>
                  <a:pt x="1538516" y="652119"/>
                </a:lnTo>
                <a:cubicBezTo>
                  <a:pt x="1620108" y="733712"/>
                  <a:pt x="1620108" y="865999"/>
                  <a:pt x="1538516" y="947591"/>
                </a:cubicBezTo>
                <a:lnTo>
                  <a:pt x="947591" y="1538516"/>
                </a:lnTo>
                <a:cubicBezTo>
                  <a:pt x="865999" y="1620108"/>
                  <a:pt x="733712" y="1620108"/>
                  <a:pt x="652119" y="1538516"/>
                </a:cubicBezTo>
                <a:lnTo>
                  <a:pt x="61194" y="947591"/>
                </a:lnTo>
                <a:cubicBezTo>
                  <a:pt x="-20398" y="865999"/>
                  <a:pt x="-20398" y="733712"/>
                  <a:pt x="61194" y="652119"/>
                </a:cubicBezTo>
                <a:lnTo>
                  <a:pt x="652119" y="61194"/>
                </a:lnTo>
                <a:cubicBezTo>
                  <a:pt x="692916" y="20398"/>
                  <a:pt x="746385" y="0"/>
                  <a:pt x="79985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33" name="图片占位符 32"/>
          <p:cNvSpPr>
            <a:spLocks noGrp="1"/>
          </p:cNvSpPr>
          <p:nvPr>
            <p:ph type="pic" sz="quarter" idx="16"/>
          </p:nvPr>
        </p:nvSpPr>
        <p:spPr>
          <a:xfrm>
            <a:off x="5314212" y="3405481"/>
            <a:ext cx="1599710" cy="1599710"/>
          </a:xfrm>
          <a:custGeom>
            <a:avLst/>
            <a:gdLst>
              <a:gd name="connsiteX0" fmla="*/ 799855 w 1599710"/>
              <a:gd name="connsiteY0" fmla="*/ 0 h 1599710"/>
              <a:gd name="connsiteX1" fmla="*/ 947591 w 1599710"/>
              <a:gd name="connsiteY1" fmla="*/ 61194 h 1599710"/>
              <a:gd name="connsiteX2" fmla="*/ 1538516 w 1599710"/>
              <a:gd name="connsiteY2" fmla="*/ 652119 h 1599710"/>
              <a:gd name="connsiteX3" fmla="*/ 1538516 w 1599710"/>
              <a:gd name="connsiteY3" fmla="*/ 947591 h 1599710"/>
              <a:gd name="connsiteX4" fmla="*/ 947591 w 1599710"/>
              <a:gd name="connsiteY4" fmla="*/ 1538516 h 1599710"/>
              <a:gd name="connsiteX5" fmla="*/ 652119 w 1599710"/>
              <a:gd name="connsiteY5" fmla="*/ 1538516 h 1599710"/>
              <a:gd name="connsiteX6" fmla="*/ 61195 w 1599710"/>
              <a:gd name="connsiteY6" fmla="*/ 947591 h 1599710"/>
              <a:gd name="connsiteX7" fmla="*/ 61195 w 1599710"/>
              <a:gd name="connsiteY7" fmla="*/ 652119 h 1599710"/>
              <a:gd name="connsiteX8" fmla="*/ 652119 w 1599710"/>
              <a:gd name="connsiteY8" fmla="*/ 61194 h 1599710"/>
              <a:gd name="connsiteX9" fmla="*/ 799855 w 1599710"/>
              <a:gd name="connsiteY9" fmla="*/ 0 h 1599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99710" h="1599710">
                <a:moveTo>
                  <a:pt x="799855" y="0"/>
                </a:moveTo>
                <a:cubicBezTo>
                  <a:pt x="853325" y="0"/>
                  <a:pt x="906795" y="20398"/>
                  <a:pt x="947591" y="61194"/>
                </a:cubicBezTo>
                <a:lnTo>
                  <a:pt x="1538516" y="652119"/>
                </a:lnTo>
                <a:cubicBezTo>
                  <a:pt x="1620108" y="733712"/>
                  <a:pt x="1620108" y="865999"/>
                  <a:pt x="1538516" y="947591"/>
                </a:cubicBezTo>
                <a:lnTo>
                  <a:pt x="947591" y="1538516"/>
                </a:lnTo>
                <a:cubicBezTo>
                  <a:pt x="865999" y="1620108"/>
                  <a:pt x="733712" y="1620108"/>
                  <a:pt x="652119" y="1538516"/>
                </a:cubicBezTo>
                <a:lnTo>
                  <a:pt x="61195" y="947591"/>
                </a:lnTo>
                <a:cubicBezTo>
                  <a:pt x="-20398" y="865999"/>
                  <a:pt x="-20398" y="733712"/>
                  <a:pt x="61195" y="652119"/>
                </a:cubicBezTo>
                <a:lnTo>
                  <a:pt x="652119" y="61194"/>
                </a:lnTo>
                <a:cubicBezTo>
                  <a:pt x="692916" y="20398"/>
                  <a:pt x="746385" y="0"/>
                  <a:pt x="79985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34" name="图片占位符 33"/>
          <p:cNvSpPr>
            <a:spLocks noGrp="1"/>
          </p:cNvSpPr>
          <p:nvPr>
            <p:ph type="pic" sz="quarter" idx="17"/>
          </p:nvPr>
        </p:nvSpPr>
        <p:spPr>
          <a:xfrm>
            <a:off x="7201851" y="3405481"/>
            <a:ext cx="1599710" cy="1599710"/>
          </a:xfrm>
          <a:custGeom>
            <a:avLst/>
            <a:gdLst>
              <a:gd name="connsiteX0" fmla="*/ 799855 w 1599710"/>
              <a:gd name="connsiteY0" fmla="*/ 0 h 1599710"/>
              <a:gd name="connsiteX1" fmla="*/ 947591 w 1599710"/>
              <a:gd name="connsiteY1" fmla="*/ 61194 h 1599710"/>
              <a:gd name="connsiteX2" fmla="*/ 1538516 w 1599710"/>
              <a:gd name="connsiteY2" fmla="*/ 652119 h 1599710"/>
              <a:gd name="connsiteX3" fmla="*/ 1538516 w 1599710"/>
              <a:gd name="connsiteY3" fmla="*/ 947591 h 1599710"/>
              <a:gd name="connsiteX4" fmla="*/ 947591 w 1599710"/>
              <a:gd name="connsiteY4" fmla="*/ 1538516 h 1599710"/>
              <a:gd name="connsiteX5" fmla="*/ 652119 w 1599710"/>
              <a:gd name="connsiteY5" fmla="*/ 1538516 h 1599710"/>
              <a:gd name="connsiteX6" fmla="*/ 61195 w 1599710"/>
              <a:gd name="connsiteY6" fmla="*/ 947591 h 1599710"/>
              <a:gd name="connsiteX7" fmla="*/ 61195 w 1599710"/>
              <a:gd name="connsiteY7" fmla="*/ 652119 h 1599710"/>
              <a:gd name="connsiteX8" fmla="*/ 652119 w 1599710"/>
              <a:gd name="connsiteY8" fmla="*/ 61194 h 1599710"/>
              <a:gd name="connsiteX9" fmla="*/ 799855 w 1599710"/>
              <a:gd name="connsiteY9" fmla="*/ 0 h 1599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99710" h="1599710">
                <a:moveTo>
                  <a:pt x="799855" y="0"/>
                </a:moveTo>
                <a:cubicBezTo>
                  <a:pt x="853325" y="0"/>
                  <a:pt x="906795" y="20398"/>
                  <a:pt x="947591" y="61194"/>
                </a:cubicBezTo>
                <a:lnTo>
                  <a:pt x="1538516" y="652119"/>
                </a:lnTo>
                <a:cubicBezTo>
                  <a:pt x="1620108" y="733712"/>
                  <a:pt x="1620108" y="865999"/>
                  <a:pt x="1538516" y="947591"/>
                </a:cubicBezTo>
                <a:lnTo>
                  <a:pt x="947591" y="1538516"/>
                </a:lnTo>
                <a:cubicBezTo>
                  <a:pt x="865999" y="1620108"/>
                  <a:pt x="733712" y="1620108"/>
                  <a:pt x="652119" y="1538516"/>
                </a:cubicBezTo>
                <a:lnTo>
                  <a:pt x="61195" y="947591"/>
                </a:lnTo>
                <a:cubicBezTo>
                  <a:pt x="-20398" y="865999"/>
                  <a:pt x="-20398" y="733712"/>
                  <a:pt x="61195" y="652119"/>
                </a:cubicBezTo>
                <a:lnTo>
                  <a:pt x="652119" y="61194"/>
                </a:lnTo>
                <a:cubicBezTo>
                  <a:pt x="692916" y="20398"/>
                  <a:pt x="746385" y="0"/>
                  <a:pt x="79985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27" name="图片占位符 26"/>
          <p:cNvSpPr>
            <a:spLocks noGrp="1"/>
          </p:cNvSpPr>
          <p:nvPr>
            <p:ph type="pic" sz="quarter" idx="10"/>
          </p:nvPr>
        </p:nvSpPr>
        <p:spPr>
          <a:xfrm>
            <a:off x="2461837" y="1675581"/>
            <a:ext cx="1599710" cy="1599710"/>
          </a:xfrm>
          <a:custGeom>
            <a:avLst/>
            <a:gdLst>
              <a:gd name="connsiteX0" fmla="*/ 799855 w 1599710"/>
              <a:gd name="connsiteY0" fmla="*/ 0 h 1599710"/>
              <a:gd name="connsiteX1" fmla="*/ 947591 w 1599710"/>
              <a:gd name="connsiteY1" fmla="*/ 61194 h 1599710"/>
              <a:gd name="connsiteX2" fmla="*/ 1538516 w 1599710"/>
              <a:gd name="connsiteY2" fmla="*/ 652119 h 1599710"/>
              <a:gd name="connsiteX3" fmla="*/ 1538516 w 1599710"/>
              <a:gd name="connsiteY3" fmla="*/ 947591 h 1599710"/>
              <a:gd name="connsiteX4" fmla="*/ 947591 w 1599710"/>
              <a:gd name="connsiteY4" fmla="*/ 1538516 h 1599710"/>
              <a:gd name="connsiteX5" fmla="*/ 652119 w 1599710"/>
              <a:gd name="connsiteY5" fmla="*/ 1538516 h 1599710"/>
              <a:gd name="connsiteX6" fmla="*/ 61194 w 1599710"/>
              <a:gd name="connsiteY6" fmla="*/ 947591 h 1599710"/>
              <a:gd name="connsiteX7" fmla="*/ 61194 w 1599710"/>
              <a:gd name="connsiteY7" fmla="*/ 652119 h 1599710"/>
              <a:gd name="connsiteX8" fmla="*/ 652119 w 1599710"/>
              <a:gd name="connsiteY8" fmla="*/ 61194 h 1599710"/>
              <a:gd name="connsiteX9" fmla="*/ 799855 w 1599710"/>
              <a:gd name="connsiteY9" fmla="*/ 0 h 1599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99710" h="1599710">
                <a:moveTo>
                  <a:pt x="799855" y="0"/>
                </a:moveTo>
                <a:cubicBezTo>
                  <a:pt x="853325" y="0"/>
                  <a:pt x="906795" y="20398"/>
                  <a:pt x="947591" y="61194"/>
                </a:cubicBezTo>
                <a:lnTo>
                  <a:pt x="1538516" y="652119"/>
                </a:lnTo>
                <a:cubicBezTo>
                  <a:pt x="1620108" y="733712"/>
                  <a:pt x="1620108" y="865999"/>
                  <a:pt x="1538516" y="947591"/>
                </a:cubicBezTo>
                <a:lnTo>
                  <a:pt x="947591" y="1538516"/>
                </a:lnTo>
                <a:cubicBezTo>
                  <a:pt x="865999" y="1620108"/>
                  <a:pt x="733712" y="1620108"/>
                  <a:pt x="652119" y="1538516"/>
                </a:cubicBezTo>
                <a:lnTo>
                  <a:pt x="61194" y="947591"/>
                </a:lnTo>
                <a:cubicBezTo>
                  <a:pt x="-20398" y="865999"/>
                  <a:pt x="-20398" y="733712"/>
                  <a:pt x="61194" y="652119"/>
                </a:cubicBezTo>
                <a:lnTo>
                  <a:pt x="652119" y="61194"/>
                </a:lnTo>
                <a:cubicBezTo>
                  <a:pt x="692916" y="20398"/>
                  <a:pt x="746385" y="0"/>
                  <a:pt x="79985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 dirty="0"/>
          </a:p>
        </p:txBody>
      </p:sp>
      <p:sp>
        <p:nvSpPr>
          <p:cNvPr id="28" name="图片占位符 27"/>
          <p:cNvSpPr>
            <a:spLocks noGrp="1"/>
          </p:cNvSpPr>
          <p:nvPr>
            <p:ph type="pic" sz="quarter" idx="11"/>
          </p:nvPr>
        </p:nvSpPr>
        <p:spPr>
          <a:xfrm>
            <a:off x="4349476" y="1675581"/>
            <a:ext cx="1599710" cy="1599710"/>
          </a:xfrm>
          <a:custGeom>
            <a:avLst/>
            <a:gdLst>
              <a:gd name="connsiteX0" fmla="*/ 799855 w 1599710"/>
              <a:gd name="connsiteY0" fmla="*/ 0 h 1599710"/>
              <a:gd name="connsiteX1" fmla="*/ 947591 w 1599710"/>
              <a:gd name="connsiteY1" fmla="*/ 61194 h 1599710"/>
              <a:gd name="connsiteX2" fmla="*/ 1538516 w 1599710"/>
              <a:gd name="connsiteY2" fmla="*/ 652119 h 1599710"/>
              <a:gd name="connsiteX3" fmla="*/ 1538516 w 1599710"/>
              <a:gd name="connsiteY3" fmla="*/ 947591 h 1599710"/>
              <a:gd name="connsiteX4" fmla="*/ 947591 w 1599710"/>
              <a:gd name="connsiteY4" fmla="*/ 1538516 h 1599710"/>
              <a:gd name="connsiteX5" fmla="*/ 652119 w 1599710"/>
              <a:gd name="connsiteY5" fmla="*/ 1538516 h 1599710"/>
              <a:gd name="connsiteX6" fmla="*/ 61195 w 1599710"/>
              <a:gd name="connsiteY6" fmla="*/ 947591 h 1599710"/>
              <a:gd name="connsiteX7" fmla="*/ 61195 w 1599710"/>
              <a:gd name="connsiteY7" fmla="*/ 652119 h 1599710"/>
              <a:gd name="connsiteX8" fmla="*/ 652119 w 1599710"/>
              <a:gd name="connsiteY8" fmla="*/ 61194 h 1599710"/>
              <a:gd name="connsiteX9" fmla="*/ 799855 w 1599710"/>
              <a:gd name="connsiteY9" fmla="*/ 0 h 1599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99710" h="1599710">
                <a:moveTo>
                  <a:pt x="799855" y="0"/>
                </a:moveTo>
                <a:cubicBezTo>
                  <a:pt x="853325" y="0"/>
                  <a:pt x="906795" y="20398"/>
                  <a:pt x="947591" y="61194"/>
                </a:cubicBezTo>
                <a:lnTo>
                  <a:pt x="1538516" y="652119"/>
                </a:lnTo>
                <a:cubicBezTo>
                  <a:pt x="1620108" y="733712"/>
                  <a:pt x="1620108" y="865999"/>
                  <a:pt x="1538516" y="947591"/>
                </a:cubicBezTo>
                <a:lnTo>
                  <a:pt x="947591" y="1538516"/>
                </a:lnTo>
                <a:cubicBezTo>
                  <a:pt x="865999" y="1620108"/>
                  <a:pt x="733712" y="1620108"/>
                  <a:pt x="652119" y="1538516"/>
                </a:cubicBezTo>
                <a:lnTo>
                  <a:pt x="61195" y="947591"/>
                </a:lnTo>
                <a:cubicBezTo>
                  <a:pt x="-20398" y="865999"/>
                  <a:pt x="-20398" y="733712"/>
                  <a:pt x="61195" y="652119"/>
                </a:cubicBezTo>
                <a:lnTo>
                  <a:pt x="652119" y="61194"/>
                </a:lnTo>
                <a:cubicBezTo>
                  <a:pt x="692916" y="20398"/>
                  <a:pt x="746385" y="0"/>
                  <a:pt x="79985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 dirty="0"/>
          </a:p>
        </p:txBody>
      </p:sp>
      <p:sp>
        <p:nvSpPr>
          <p:cNvPr id="29" name="图片占位符 28"/>
          <p:cNvSpPr>
            <a:spLocks noGrp="1"/>
          </p:cNvSpPr>
          <p:nvPr>
            <p:ph type="pic" sz="quarter" idx="12"/>
          </p:nvPr>
        </p:nvSpPr>
        <p:spPr>
          <a:xfrm>
            <a:off x="6237114" y="1675581"/>
            <a:ext cx="1599710" cy="1599710"/>
          </a:xfrm>
          <a:custGeom>
            <a:avLst/>
            <a:gdLst>
              <a:gd name="connsiteX0" fmla="*/ 799855 w 1599710"/>
              <a:gd name="connsiteY0" fmla="*/ 0 h 1599710"/>
              <a:gd name="connsiteX1" fmla="*/ 947591 w 1599710"/>
              <a:gd name="connsiteY1" fmla="*/ 61194 h 1599710"/>
              <a:gd name="connsiteX2" fmla="*/ 1538516 w 1599710"/>
              <a:gd name="connsiteY2" fmla="*/ 652119 h 1599710"/>
              <a:gd name="connsiteX3" fmla="*/ 1538516 w 1599710"/>
              <a:gd name="connsiteY3" fmla="*/ 947591 h 1599710"/>
              <a:gd name="connsiteX4" fmla="*/ 947591 w 1599710"/>
              <a:gd name="connsiteY4" fmla="*/ 1538516 h 1599710"/>
              <a:gd name="connsiteX5" fmla="*/ 652119 w 1599710"/>
              <a:gd name="connsiteY5" fmla="*/ 1538516 h 1599710"/>
              <a:gd name="connsiteX6" fmla="*/ 61195 w 1599710"/>
              <a:gd name="connsiteY6" fmla="*/ 947591 h 1599710"/>
              <a:gd name="connsiteX7" fmla="*/ 61195 w 1599710"/>
              <a:gd name="connsiteY7" fmla="*/ 652119 h 1599710"/>
              <a:gd name="connsiteX8" fmla="*/ 652119 w 1599710"/>
              <a:gd name="connsiteY8" fmla="*/ 61194 h 1599710"/>
              <a:gd name="connsiteX9" fmla="*/ 799855 w 1599710"/>
              <a:gd name="connsiteY9" fmla="*/ 0 h 1599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99710" h="1599710">
                <a:moveTo>
                  <a:pt x="799855" y="0"/>
                </a:moveTo>
                <a:cubicBezTo>
                  <a:pt x="853325" y="0"/>
                  <a:pt x="906795" y="20398"/>
                  <a:pt x="947591" y="61194"/>
                </a:cubicBezTo>
                <a:lnTo>
                  <a:pt x="1538516" y="652119"/>
                </a:lnTo>
                <a:cubicBezTo>
                  <a:pt x="1620108" y="733712"/>
                  <a:pt x="1620108" y="865999"/>
                  <a:pt x="1538516" y="947591"/>
                </a:cubicBezTo>
                <a:lnTo>
                  <a:pt x="947591" y="1538516"/>
                </a:lnTo>
                <a:cubicBezTo>
                  <a:pt x="865999" y="1620108"/>
                  <a:pt x="733712" y="1620108"/>
                  <a:pt x="652119" y="1538516"/>
                </a:cubicBezTo>
                <a:lnTo>
                  <a:pt x="61195" y="947591"/>
                </a:lnTo>
                <a:cubicBezTo>
                  <a:pt x="-20398" y="865999"/>
                  <a:pt x="-20398" y="733712"/>
                  <a:pt x="61195" y="652119"/>
                </a:cubicBezTo>
                <a:lnTo>
                  <a:pt x="652119" y="61194"/>
                </a:lnTo>
                <a:cubicBezTo>
                  <a:pt x="692915" y="20398"/>
                  <a:pt x="746385" y="0"/>
                  <a:pt x="79985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30" name="图片占位符 29"/>
          <p:cNvSpPr>
            <a:spLocks noGrp="1"/>
          </p:cNvSpPr>
          <p:nvPr>
            <p:ph type="pic" sz="quarter" idx="13"/>
          </p:nvPr>
        </p:nvSpPr>
        <p:spPr>
          <a:xfrm>
            <a:off x="8124752" y="1675581"/>
            <a:ext cx="1599710" cy="1599710"/>
          </a:xfrm>
          <a:custGeom>
            <a:avLst/>
            <a:gdLst>
              <a:gd name="connsiteX0" fmla="*/ 799855 w 1599710"/>
              <a:gd name="connsiteY0" fmla="*/ 0 h 1599710"/>
              <a:gd name="connsiteX1" fmla="*/ 947591 w 1599710"/>
              <a:gd name="connsiteY1" fmla="*/ 61194 h 1599710"/>
              <a:gd name="connsiteX2" fmla="*/ 1538516 w 1599710"/>
              <a:gd name="connsiteY2" fmla="*/ 652119 h 1599710"/>
              <a:gd name="connsiteX3" fmla="*/ 1538516 w 1599710"/>
              <a:gd name="connsiteY3" fmla="*/ 947591 h 1599710"/>
              <a:gd name="connsiteX4" fmla="*/ 947591 w 1599710"/>
              <a:gd name="connsiteY4" fmla="*/ 1538516 h 1599710"/>
              <a:gd name="connsiteX5" fmla="*/ 652119 w 1599710"/>
              <a:gd name="connsiteY5" fmla="*/ 1538516 h 1599710"/>
              <a:gd name="connsiteX6" fmla="*/ 61195 w 1599710"/>
              <a:gd name="connsiteY6" fmla="*/ 947591 h 1599710"/>
              <a:gd name="connsiteX7" fmla="*/ 61195 w 1599710"/>
              <a:gd name="connsiteY7" fmla="*/ 652119 h 1599710"/>
              <a:gd name="connsiteX8" fmla="*/ 652119 w 1599710"/>
              <a:gd name="connsiteY8" fmla="*/ 61194 h 1599710"/>
              <a:gd name="connsiteX9" fmla="*/ 799855 w 1599710"/>
              <a:gd name="connsiteY9" fmla="*/ 0 h 1599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99710" h="1599710">
                <a:moveTo>
                  <a:pt x="799855" y="0"/>
                </a:moveTo>
                <a:cubicBezTo>
                  <a:pt x="853325" y="0"/>
                  <a:pt x="906794" y="20398"/>
                  <a:pt x="947591" y="61194"/>
                </a:cubicBezTo>
                <a:lnTo>
                  <a:pt x="1538516" y="652119"/>
                </a:lnTo>
                <a:cubicBezTo>
                  <a:pt x="1620108" y="733712"/>
                  <a:pt x="1620108" y="865999"/>
                  <a:pt x="1538516" y="947591"/>
                </a:cubicBezTo>
                <a:lnTo>
                  <a:pt x="947591" y="1538516"/>
                </a:lnTo>
                <a:cubicBezTo>
                  <a:pt x="865998" y="1620108"/>
                  <a:pt x="733712" y="1620108"/>
                  <a:pt x="652119" y="1538516"/>
                </a:cubicBezTo>
                <a:lnTo>
                  <a:pt x="61195" y="947591"/>
                </a:lnTo>
                <a:cubicBezTo>
                  <a:pt x="-20398" y="865999"/>
                  <a:pt x="-20398" y="733712"/>
                  <a:pt x="61195" y="652119"/>
                </a:cubicBezTo>
                <a:lnTo>
                  <a:pt x="652119" y="61194"/>
                </a:lnTo>
                <a:cubicBezTo>
                  <a:pt x="692916" y="20398"/>
                  <a:pt x="746385" y="0"/>
                  <a:pt x="79985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43148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C28D3-987D-401E-95A8-72784AD93D33}" type="datetimeFigureOut">
              <a:rPr lang="zh-CN" altLang="en-US" smtClean="0"/>
              <a:t>2020/4/15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A4A5A-5C6D-4E6F-81A3-06DF189A7A65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729683" y="6422330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4162997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图片占位符 14"/>
          <p:cNvSpPr>
            <a:spLocks noGrp="1"/>
          </p:cNvSpPr>
          <p:nvPr>
            <p:ph type="pic" sz="quarter" idx="10"/>
          </p:nvPr>
        </p:nvSpPr>
        <p:spPr>
          <a:xfrm>
            <a:off x="3507265" y="2359368"/>
            <a:ext cx="1627407" cy="2887019"/>
          </a:xfrm>
          <a:custGeom>
            <a:avLst/>
            <a:gdLst>
              <a:gd name="connsiteX0" fmla="*/ 0 w 1627407"/>
              <a:gd name="connsiteY0" fmla="*/ 0 h 2887019"/>
              <a:gd name="connsiteX1" fmla="*/ 1627407 w 1627407"/>
              <a:gd name="connsiteY1" fmla="*/ 0 h 2887019"/>
              <a:gd name="connsiteX2" fmla="*/ 1627407 w 1627407"/>
              <a:gd name="connsiteY2" fmla="*/ 2887019 h 2887019"/>
              <a:gd name="connsiteX3" fmla="*/ 0 w 1627407"/>
              <a:gd name="connsiteY3" fmla="*/ 2887019 h 28870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27407" h="2887019">
                <a:moveTo>
                  <a:pt x="0" y="0"/>
                </a:moveTo>
                <a:lnTo>
                  <a:pt x="1627407" y="0"/>
                </a:lnTo>
                <a:lnTo>
                  <a:pt x="1627407" y="2887019"/>
                </a:lnTo>
                <a:lnTo>
                  <a:pt x="0" y="288701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4" name="图片占位符 13"/>
          <p:cNvSpPr>
            <a:spLocks noGrp="1"/>
          </p:cNvSpPr>
          <p:nvPr>
            <p:ph type="pic" sz="quarter" idx="11"/>
          </p:nvPr>
        </p:nvSpPr>
        <p:spPr>
          <a:xfrm>
            <a:off x="1311274" y="2359368"/>
            <a:ext cx="1627407" cy="2887019"/>
          </a:xfrm>
          <a:custGeom>
            <a:avLst/>
            <a:gdLst>
              <a:gd name="connsiteX0" fmla="*/ 0 w 1627407"/>
              <a:gd name="connsiteY0" fmla="*/ 0 h 2887019"/>
              <a:gd name="connsiteX1" fmla="*/ 1627407 w 1627407"/>
              <a:gd name="connsiteY1" fmla="*/ 0 h 2887019"/>
              <a:gd name="connsiteX2" fmla="*/ 1627407 w 1627407"/>
              <a:gd name="connsiteY2" fmla="*/ 2887019 h 2887019"/>
              <a:gd name="connsiteX3" fmla="*/ 0 w 1627407"/>
              <a:gd name="connsiteY3" fmla="*/ 2887019 h 28870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27407" h="2887019">
                <a:moveTo>
                  <a:pt x="0" y="0"/>
                </a:moveTo>
                <a:lnTo>
                  <a:pt x="1627407" y="0"/>
                </a:lnTo>
                <a:lnTo>
                  <a:pt x="1627407" y="2887019"/>
                </a:lnTo>
                <a:lnTo>
                  <a:pt x="0" y="288701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3" name="图片占位符 12"/>
          <p:cNvSpPr>
            <a:spLocks noGrp="1"/>
          </p:cNvSpPr>
          <p:nvPr>
            <p:ph type="pic" sz="quarter" idx="12"/>
          </p:nvPr>
        </p:nvSpPr>
        <p:spPr>
          <a:xfrm>
            <a:off x="2295507" y="1895063"/>
            <a:ext cx="1901775" cy="3373748"/>
          </a:xfrm>
          <a:custGeom>
            <a:avLst/>
            <a:gdLst>
              <a:gd name="connsiteX0" fmla="*/ 0 w 1901775"/>
              <a:gd name="connsiteY0" fmla="*/ 0 h 3373748"/>
              <a:gd name="connsiteX1" fmla="*/ 1901775 w 1901775"/>
              <a:gd name="connsiteY1" fmla="*/ 0 h 3373748"/>
              <a:gd name="connsiteX2" fmla="*/ 1901775 w 1901775"/>
              <a:gd name="connsiteY2" fmla="*/ 3373748 h 3373748"/>
              <a:gd name="connsiteX3" fmla="*/ 0 w 1901775"/>
              <a:gd name="connsiteY3" fmla="*/ 3373748 h 3373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01775" h="3373748">
                <a:moveTo>
                  <a:pt x="0" y="0"/>
                </a:moveTo>
                <a:lnTo>
                  <a:pt x="1901775" y="0"/>
                </a:lnTo>
                <a:lnTo>
                  <a:pt x="1901775" y="3373748"/>
                </a:lnTo>
                <a:lnTo>
                  <a:pt x="0" y="3373748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2426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5778474" cy="5747783"/>
          </a:xfrm>
          <a:custGeom>
            <a:avLst/>
            <a:gdLst>
              <a:gd name="connsiteX0" fmla="*/ 2119001 w 5778474"/>
              <a:gd name="connsiteY0" fmla="*/ 3618970 h 5747783"/>
              <a:gd name="connsiteX1" fmla="*/ 2315600 w 5778474"/>
              <a:gd name="connsiteY1" fmla="*/ 3700404 h 5747783"/>
              <a:gd name="connsiteX2" fmla="*/ 3101974 w 5778474"/>
              <a:gd name="connsiteY2" fmla="*/ 4486778 h 5747783"/>
              <a:gd name="connsiteX3" fmla="*/ 3101974 w 5778474"/>
              <a:gd name="connsiteY3" fmla="*/ 4879976 h 5747783"/>
              <a:gd name="connsiteX4" fmla="*/ 2315600 w 5778474"/>
              <a:gd name="connsiteY4" fmla="*/ 5666350 h 5747783"/>
              <a:gd name="connsiteX5" fmla="*/ 1922402 w 5778474"/>
              <a:gd name="connsiteY5" fmla="*/ 5666350 h 5747783"/>
              <a:gd name="connsiteX6" fmla="*/ 1136028 w 5778474"/>
              <a:gd name="connsiteY6" fmla="*/ 4879976 h 5747783"/>
              <a:gd name="connsiteX7" fmla="*/ 1136028 w 5778474"/>
              <a:gd name="connsiteY7" fmla="*/ 4486778 h 5747783"/>
              <a:gd name="connsiteX8" fmla="*/ 1922402 w 5778474"/>
              <a:gd name="connsiteY8" fmla="*/ 3700404 h 5747783"/>
              <a:gd name="connsiteX9" fmla="*/ 2119001 w 5778474"/>
              <a:gd name="connsiteY9" fmla="*/ 3618970 h 5747783"/>
              <a:gd name="connsiteX10" fmla="*/ 821473 w 5778474"/>
              <a:gd name="connsiteY10" fmla="*/ 2321442 h 5747783"/>
              <a:gd name="connsiteX11" fmla="*/ 1018072 w 5778474"/>
              <a:gd name="connsiteY11" fmla="*/ 2402876 h 5747783"/>
              <a:gd name="connsiteX12" fmla="*/ 1804446 w 5778474"/>
              <a:gd name="connsiteY12" fmla="*/ 3189250 h 5747783"/>
              <a:gd name="connsiteX13" fmla="*/ 1804446 w 5778474"/>
              <a:gd name="connsiteY13" fmla="*/ 3582448 h 5747783"/>
              <a:gd name="connsiteX14" fmla="*/ 1018072 w 5778474"/>
              <a:gd name="connsiteY14" fmla="*/ 4368823 h 5747783"/>
              <a:gd name="connsiteX15" fmla="*/ 624874 w 5778474"/>
              <a:gd name="connsiteY15" fmla="*/ 4368823 h 5747783"/>
              <a:gd name="connsiteX16" fmla="*/ 0 w 5778474"/>
              <a:gd name="connsiteY16" fmla="*/ 3743949 h 5747783"/>
              <a:gd name="connsiteX17" fmla="*/ 0 w 5778474"/>
              <a:gd name="connsiteY17" fmla="*/ 3027750 h 5747783"/>
              <a:gd name="connsiteX18" fmla="*/ 624874 w 5778474"/>
              <a:gd name="connsiteY18" fmla="*/ 2402876 h 5747783"/>
              <a:gd name="connsiteX19" fmla="*/ 821473 w 5778474"/>
              <a:gd name="connsiteY19" fmla="*/ 2321442 h 5747783"/>
              <a:gd name="connsiteX20" fmla="*/ 3416534 w 5778474"/>
              <a:gd name="connsiteY20" fmla="*/ 2321437 h 5747783"/>
              <a:gd name="connsiteX21" fmla="*/ 3613133 w 5778474"/>
              <a:gd name="connsiteY21" fmla="*/ 2402870 h 5747783"/>
              <a:gd name="connsiteX22" fmla="*/ 4399507 w 5778474"/>
              <a:gd name="connsiteY22" fmla="*/ 3189245 h 5747783"/>
              <a:gd name="connsiteX23" fmla="*/ 4399507 w 5778474"/>
              <a:gd name="connsiteY23" fmla="*/ 3582443 h 5747783"/>
              <a:gd name="connsiteX24" fmla="*/ 3613133 w 5778474"/>
              <a:gd name="connsiteY24" fmla="*/ 4368817 h 5747783"/>
              <a:gd name="connsiteX25" fmla="*/ 3219935 w 5778474"/>
              <a:gd name="connsiteY25" fmla="*/ 4368817 h 5747783"/>
              <a:gd name="connsiteX26" fmla="*/ 2433561 w 5778474"/>
              <a:gd name="connsiteY26" fmla="*/ 3582443 h 5747783"/>
              <a:gd name="connsiteX27" fmla="*/ 2433561 w 5778474"/>
              <a:gd name="connsiteY27" fmla="*/ 3189245 h 5747783"/>
              <a:gd name="connsiteX28" fmla="*/ 3219935 w 5778474"/>
              <a:gd name="connsiteY28" fmla="*/ 2402870 h 5747783"/>
              <a:gd name="connsiteX29" fmla="*/ 3416534 w 5778474"/>
              <a:gd name="connsiteY29" fmla="*/ 2321437 h 5747783"/>
              <a:gd name="connsiteX30" fmla="*/ 0 w 5778474"/>
              <a:gd name="connsiteY30" fmla="*/ 1384804 h 5747783"/>
              <a:gd name="connsiteX31" fmla="*/ 506920 w 5778474"/>
              <a:gd name="connsiteY31" fmla="*/ 1891724 h 5747783"/>
              <a:gd name="connsiteX32" fmla="*/ 506919 w 5778474"/>
              <a:gd name="connsiteY32" fmla="*/ 2284921 h 5747783"/>
              <a:gd name="connsiteX33" fmla="*/ 0 w 5778474"/>
              <a:gd name="connsiteY33" fmla="*/ 2791839 h 5747783"/>
              <a:gd name="connsiteX34" fmla="*/ 2119006 w 5778474"/>
              <a:gd name="connsiteY34" fmla="*/ 1023909 h 5747783"/>
              <a:gd name="connsiteX35" fmla="*/ 2315606 w 5778474"/>
              <a:gd name="connsiteY35" fmla="*/ 1105343 h 5747783"/>
              <a:gd name="connsiteX36" fmla="*/ 3101980 w 5778474"/>
              <a:gd name="connsiteY36" fmla="*/ 1891717 h 5747783"/>
              <a:gd name="connsiteX37" fmla="*/ 3101980 w 5778474"/>
              <a:gd name="connsiteY37" fmla="*/ 2284914 h 5747783"/>
              <a:gd name="connsiteX38" fmla="*/ 2315606 w 5778474"/>
              <a:gd name="connsiteY38" fmla="*/ 3071289 h 5747783"/>
              <a:gd name="connsiteX39" fmla="*/ 1922408 w 5778474"/>
              <a:gd name="connsiteY39" fmla="*/ 3071289 h 5747783"/>
              <a:gd name="connsiteX40" fmla="*/ 1136034 w 5778474"/>
              <a:gd name="connsiteY40" fmla="*/ 2284914 h 5747783"/>
              <a:gd name="connsiteX41" fmla="*/ 1136034 w 5778474"/>
              <a:gd name="connsiteY41" fmla="*/ 1891716 h 5747783"/>
              <a:gd name="connsiteX42" fmla="*/ 1922408 w 5778474"/>
              <a:gd name="connsiteY42" fmla="*/ 1105342 h 5747783"/>
              <a:gd name="connsiteX43" fmla="*/ 2119006 w 5778474"/>
              <a:gd name="connsiteY43" fmla="*/ 1023909 h 5747783"/>
              <a:gd name="connsiteX44" fmla="*/ 4714068 w 5778474"/>
              <a:gd name="connsiteY44" fmla="*/ 1023903 h 5747783"/>
              <a:gd name="connsiteX45" fmla="*/ 4910667 w 5778474"/>
              <a:gd name="connsiteY45" fmla="*/ 1105337 h 5747783"/>
              <a:gd name="connsiteX46" fmla="*/ 5697041 w 5778474"/>
              <a:gd name="connsiteY46" fmla="*/ 1891711 h 5747783"/>
              <a:gd name="connsiteX47" fmla="*/ 5697041 w 5778474"/>
              <a:gd name="connsiteY47" fmla="*/ 2284909 h 5747783"/>
              <a:gd name="connsiteX48" fmla="*/ 4910667 w 5778474"/>
              <a:gd name="connsiteY48" fmla="*/ 3071283 h 5747783"/>
              <a:gd name="connsiteX49" fmla="*/ 4517469 w 5778474"/>
              <a:gd name="connsiteY49" fmla="*/ 3071283 h 5747783"/>
              <a:gd name="connsiteX50" fmla="*/ 3731095 w 5778474"/>
              <a:gd name="connsiteY50" fmla="*/ 2284909 h 5747783"/>
              <a:gd name="connsiteX51" fmla="*/ 3731095 w 5778474"/>
              <a:gd name="connsiteY51" fmla="*/ 1891711 h 5747783"/>
              <a:gd name="connsiteX52" fmla="*/ 4517469 w 5778474"/>
              <a:gd name="connsiteY52" fmla="*/ 1105337 h 5747783"/>
              <a:gd name="connsiteX53" fmla="*/ 4714068 w 5778474"/>
              <a:gd name="connsiteY53" fmla="*/ 1023903 h 5747783"/>
              <a:gd name="connsiteX54" fmla="*/ 3027750 w 5778474"/>
              <a:gd name="connsiteY54" fmla="*/ 0 h 5747783"/>
              <a:gd name="connsiteX55" fmla="*/ 3805329 w 5778474"/>
              <a:gd name="connsiteY55" fmla="*/ 0 h 5747783"/>
              <a:gd name="connsiteX56" fmla="*/ 4399513 w 5778474"/>
              <a:gd name="connsiteY56" fmla="*/ 594184 h 5747783"/>
              <a:gd name="connsiteX57" fmla="*/ 4399513 w 5778474"/>
              <a:gd name="connsiteY57" fmla="*/ 987382 h 5747783"/>
              <a:gd name="connsiteX58" fmla="*/ 3613139 w 5778474"/>
              <a:gd name="connsiteY58" fmla="*/ 1773756 h 5747783"/>
              <a:gd name="connsiteX59" fmla="*/ 3219941 w 5778474"/>
              <a:gd name="connsiteY59" fmla="*/ 1773756 h 5747783"/>
              <a:gd name="connsiteX60" fmla="*/ 2433567 w 5778474"/>
              <a:gd name="connsiteY60" fmla="*/ 987382 h 5747783"/>
              <a:gd name="connsiteX61" fmla="*/ 2433567 w 5778474"/>
              <a:gd name="connsiteY61" fmla="*/ 594184 h 5747783"/>
              <a:gd name="connsiteX62" fmla="*/ 2791841 w 5778474"/>
              <a:gd name="connsiteY62" fmla="*/ 0 h 5747783"/>
              <a:gd name="connsiteX63" fmla="*/ 2315612 w 5778474"/>
              <a:gd name="connsiteY63" fmla="*/ 476229 h 5747783"/>
              <a:gd name="connsiteX64" fmla="*/ 1922415 w 5778474"/>
              <a:gd name="connsiteY64" fmla="*/ 476230 h 5747783"/>
              <a:gd name="connsiteX65" fmla="*/ 1446185 w 5778474"/>
              <a:gd name="connsiteY65" fmla="*/ 1 h 5747783"/>
              <a:gd name="connsiteX66" fmla="*/ 432697 w 5778474"/>
              <a:gd name="connsiteY66" fmla="*/ 0 h 5747783"/>
              <a:gd name="connsiteX67" fmla="*/ 1210263 w 5778474"/>
              <a:gd name="connsiteY67" fmla="*/ 0 h 5747783"/>
              <a:gd name="connsiteX68" fmla="*/ 1804453 w 5778474"/>
              <a:gd name="connsiteY68" fmla="*/ 594190 h 5747783"/>
              <a:gd name="connsiteX69" fmla="*/ 1804453 w 5778474"/>
              <a:gd name="connsiteY69" fmla="*/ 987388 h 5747783"/>
              <a:gd name="connsiteX70" fmla="*/ 1018079 w 5778474"/>
              <a:gd name="connsiteY70" fmla="*/ 1773762 h 5747783"/>
              <a:gd name="connsiteX71" fmla="*/ 624881 w 5778474"/>
              <a:gd name="connsiteY71" fmla="*/ 1773762 h 5747783"/>
              <a:gd name="connsiteX72" fmla="*/ 0 w 5778474"/>
              <a:gd name="connsiteY72" fmla="*/ 1148882 h 5747783"/>
              <a:gd name="connsiteX73" fmla="*/ 0 w 5778474"/>
              <a:gd name="connsiteY73" fmla="*/ 432696 h 5747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5778474" h="5747783">
                <a:moveTo>
                  <a:pt x="2119001" y="3618970"/>
                </a:moveTo>
                <a:cubicBezTo>
                  <a:pt x="2190156" y="3618970"/>
                  <a:pt x="2261310" y="3646114"/>
                  <a:pt x="2315600" y="3700404"/>
                </a:cubicBezTo>
                <a:lnTo>
                  <a:pt x="3101974" y="4486778"/>
                </a:lnTo>
                <a:cubicBezTo>
                  <a:pt x="3210552" y="4595356"/>
                  <a:pt x="3210552" y="4771398"/>
                  <a:pt x="3101974" y="4879976"/>
                </a:cubicBezTo>
                <a:lnTo>
                  <a:pt x="2315600" y="5666350"/>
                </a:lnTo>
                <a:cubicBezTo>
                  <a:pt x="2207022" y="5774928"/>
                  <a:pt x="2030980" y="5774928"/>
                  <a:pt x="1922402" y="5666350"/>
                </a:cubicBezTo>
                <a:lnTo>
                  <a:pt x="1136028" y="4879976"/>
                </a:lnTo>
                <a:cubicBezTo>
                  <a:pt x="1027449" y="4771398"/>
                  <a:pt x="1027449" y="4595356"/>
                  <a:pt x="1136028" y="4486778"/>
                </a:cubicBezTo>
                <a:lnTo>
                  <a:pt x="1922402" y="3700404"/>
                </a:lnTo>
                <a:cubicBezTo>
                  <a:pt x="1976691" y="3646114"/>
                  <a:pt x="2047846" y="3618970"/>
                  <a:pt x="2119001" y="3618970"/>
                </a:cubicBezTo>
                <a:close/>
                <a:moveTo>
                  <a:pt x="821473" y="2321442"/>
                </a:moveTo>
                <a:cubicBezTo>
                  <a:pt x="892629" y="2321443"/>
                  <a:pt x="963784" y="2348587"/>
                  <a:pt x="1018072" y="2402876"/>
                </a:cubicBezTo>
                <a:lnTo>
                  <a:pt x="1804446" y="3189250"/>
                </a:lnTo>
                <a:cubicBezTo>
                  <a:pt x="1913025" y="3297829"/>
                  <a:pt x="1913025" y="3473870"/>
                  <a:pt x="1804446" y="3582448"/>
                </a:cubicBezTo>
                <a:lnTo>
                  <a:pt x="1018072" y="4368823"/>
                </a:lnTo>
                <a:cubicBezTo>
                  <a:pt x="909494" y="4477401"/>
                  <a:pt x="733453" y="4477401"/>
                  <a:pt x="624874" y="4368823"/>
                </a:cubicBezTo>
                <a:lnTo>
                  <a:pt x="0" y="3743949"/>
                </a:lnTo>
                <a:lnTo>
                  <a:pt x="0" y="3027750"/>
                </a:lnTo>
                <a:lnTo>
                  <a:pt x="624874" y="2402876"/>
                </a:lnTo>
                <a:cubicBezTo>
                  <a:pt x="679163" y="2348587"/>
                  <a:pt x="750318" y="2321443"/>
                  <a:pt x="821473" y="2321442"/>
                </a:cubicBezTo>
                <a:close/>
                <a:moveTo>
                  <a:pt x="3416534" y="2321437"/>
                </a:moveTo>
                <a:cubicBezTo>
                  <a:pt x="3487689" y="2321437"/>
                  <a:pt x="3558844" y="2348582"/>
                  <a:pt x="3613133" y="2402870"/>
                </a:cubicBezTo>
                <a:lnTo>
                  <a:pt x="4399507" y="3189245"/>
                </a:lnTo>
                <a:cubicBezTo>
                  <a:pt x="4508086" y="3297822"/>
                  <a:pt x="4508086" y="3473865"/>
                  <a:pt x="4399507" y="3582443"/>
                </a:cubicBezTo>
                <a:lnTo>
                  <a:pt x="3613133" y="4368817"/>
                </a:lnTo>
                <a:cubicBezTo>
                  <a:pt x="3504555" y="4477395"/>
                  <a:pt x="3328513" y="4477395"/>
                  <a:pt x="3219935" y="4368817"/>
                </a:cubicBezTo>
                <a:lnTo>
                  <a:pt x="2433561" y="3582443"/>
                </a:lnTo>
                <a:cubicBezTo>
                  <a:pt x="2324983" y="3473864"/>
                  <a:pt x="2324983" y="3297823"/>
                  <a:pt x="2433561" y="3189245"/>
                </a:cubicBezTo>
                <a:lnTo>
                  <a:pt x="3219935" y="2402870"/>
                </a:lnTo>
                <a:cubicBezTo>
                  <a:pt x="3274224" y="2348582"/>
                  <a:pt x="3345379" y="2321437"/>
                  <a:pt x="3416534" y="2321437"/>
                </a:cubicBezTo>
                <a:close/>
                <a:moveTo>
                  <a:pt x="0" y="1384804"/>
                </a:moveTo>
                <a:lnTo>
                  <a:pt x="506920" y="1891724"/>
                </a:lnTo>
                <a:cubicBezTo>
                  <a:pt x="615498" y="2000302"/>
                  <a:pt x="615497" y="2176342"/>
                  <a:pt x="506919" y="2284921"/>
                </a:cubicBezTo>
                <a:lnTo>
                  <a:pt x="0" y="2791839"/>
                </a:lnTo>
                <a:close/>
                <a:moveTo>
                  <a:pt x="2119006" y="1023909"/>
                </a:moveTo>
                <a:cubicBezTo>
                  <a:pt x="2190162" y="1023908"/>
                  <a:pt x="2261317" y="1051054"/>
                  <a:pt x="2315606" y="1105343"/>
                </a:cubicBezTo>
                <a:lnTo>
                  <a:pt x="3101980" y="1891717"/>
                </a:lnTo>
                <a:cubicBezTo>
                  <a:pt x="3210558" y="2000296"/>
                  <a:pt x="3210558" y="2176337"/>
                  <a:pt x="3101980" y="2284914"/>
                </a:cubicBezTo>
                <a:lnTo>
                  <a:pt x="2315606" y="3071289"/>
                </a:lnTo>
                <a:cubicBezTo>
                  <a:pt x="2207028" y="3179867"/>
                  <a:pt x="2030987" y="3179867"/>
                  <a:pt x="1922408" y="3071289"/>
                </a:cubicBezTo>
                <a:lnTo>
                  <a:pt x="1136034" y="2284914"/>
                </a:lnTo>
                <a:cubicBezTo>
                  <a:pt x="1027455" y="2176337"/>
                  <a:pt x="1027455" y="2000296"/>
                  <a:pt x="1136034" y="1891716"/>
                </a:cubicBezTo>
                <a:lnTo>
                  <a:pt x="1922408" y="1105342"/>
                </a:lnTo>
                <a:cubicBezTo>
                  <a:pt x="1976697" y="1051053"/>
                  <a:pt x="2047852" y="1023909"/>
                  <a:pt x="2119006" y="1023909"/>
                </a:cubicBezTo>
                <a:close/>
                <a:moveTo>
                  <a:pt x="4714068" y="1023903"/>
                </a:moveTo>
                <a:cubicBezTo>
                  <a:pt x="4785223" y="1023903"/>
                  <a:pt x="4856377" y="1051048"/>
                  <a:pt x="4910667" y="1105337"/>
                </a:cubicBezTo>
                <a:lnTo>
                  <a:pt x="5697041" y="1891711"/>
                </a:lnTo>
                <a:cubicBezTo>
                  <a:pt x="5805619" y="2000289"/>
                  <a:pt x="5805619" y="2176331"/>
                  <a:pt x="5697041" y="2284909"/>
                </a:cubicBezTo>
                <a:lnTo>
                  <a:pt x="4910667" y="3071283"/>
                </a:lnTo>
                <a:cubicBezTo>
                  <a:pt x="4802089" y="3179862"/>
                  <a:pt x="4626047" y="3179861"/>
                  <a:pt x="4517469" y="3071283"/>
                </a:cubicBezTo>
                <a:lnTo>
                  <a:pt x="3731095" y="2284909"/>
                </a:lnTo>
                <a:cubicBezTo>
                  <a:pt x="3622516" y="2176331"/>
                  <a:pt x="3622516" y="2000289"/>
                  <a:pt x="3731095" y="1891711"/>
                </a:cubicBezTo>
                <a:lnTo>
                  <a:pt x="4517469" y="1105337"/>
                </a:lnTo>
                <a:cubicBezTo>
                  <a:pt x="4571758" y="1051048"/>
                  <a:pt x="4642912" y="1023903"/>
                  <a:pt x="4714068" y="1023903"/>
                </a:cubicBezTo>
                <a:close/>
                <a:moveTo>
                  <a:pt x="3027750" y="0"/>
                </a:moveTo>
                <a:lnTo>
                  <a:pt x="3805329" y="0"/>
                </a:lnTo>
                <a:lnTo>
                  <a:pt x="4399513" y="594184"/>
                </a:lnTo>
                <a:cubicBezTo>
                  <a:pt x="4508091" y="702762"/>
                  <a:pt x="4508091" y="878804"/>
                  <a:pt x="4399513" y="987382"/>
                </a:cubicBezTo>
                <a:lnTo>
                  <a:pt x="3613139" y="1773756"/>
                </a:lnTo>
                <a:cubicBezTo>
                  <a:pt x="3504560" y="1882335"/>
                  <a:pt x="3328519" y="1882335"/>
                  <a:pt x="3219941" y="1773756"/>
                </a:cubicBezTo>
                <a:lnTo>
                  <a:pt x="2433567" y="987382"/>
                </a:lnTo>
                <a:cubicBezTo>
                  <a:pt x="2324988" y="878804"/>
                  <a:pt x="2324989" y="702763"/>
                  <a:pt x="2433567" y="594184"/>
                </a:cubicBezTo>
                <a:close/>
                <a:moveTo>
                  <a:pt x="2791841" y="0"/>
                </a:moveTo>
                <a:lnTo>
                  <a:pt x="2315612" y="476229"/>
                </a:lnTo>
                <a:cubicBezTo>
                  <a:pt x="2207034" y="584808"/>
                  <a:pt x="2030993" y="584808"/>
                  <a:pt x="1922415" y="476230"/>
                </a:cubicBezTo>
                <a:lnTo>
                  <a:pt x="1446185" y="1"/>
                </a:lnTo>
                <a:close/>
                <a:moveTo>
                  <a:pt x="432697" y="0"/>
                </a:moveTo>
                <a:lnTo>
                  <a:pt x="1210263" y="0"/>
                </a:lnTo>
                <a:lnTo>
                  <a:pt x="1804453" y="594190"/>
                </a:lnTo>
                <a:cubicBezTo>
                  <a:pt x="1913031" y="702769"/>
                  <a:pt x="1913031" y="878810"/>
                  <a:pt x="1804453" y="987388"/>
                </a:cubicBezTo>
                <a:lnTo>
                  <a:pt x="1018079" y="1773762"/>
                </a:lnTo>
                <a:cubicBezTo>
                  <a:pt x="909500" y="1882341"/>
                  <a:pt x="733459" y="1882341"/>
                  <a:pt x="624881" y="1773762"/>
                </a:cubicBezTo>
                <a:lnTo>
                  <a:pt x="0" y="1148882"/>
                </a:lnTo>
                <a:lnTo>
                  <a:pt x="0" y="432696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77748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图片占位符 8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5279257" cy="5530032"/>
          </a:xfrm>
          <a:custGeom>
            <a:avLst/>
            <a:gdLst>
              <a:gd name="connsiteX0" fmla="*/ 0 w 5279257"/>
              <a:gd name="connsiteY0" fmla="*/ 0 h 5530032"/>
              <a:gd name="connsiteX1" fmla="*/ 3641372 w 5279257"/>
              <a:gd name="connsiteY1" fmla="*/ 0 h 5530032"/>
              <a:gd name="connsiteX2" fmla="*/ 5010556 w 5279257"/>
              <a:gd name="connsiteY2" fmla="*/ 1369184 h 5530032"/>
              <a:gd name="connsiteX3" fmla="*/ 5010556 w 5279257"/>
              <a:gd name="connsiteY3" fmla="*/ 2666592 h 5530032"/>
              <a:gd name="connsiteX4" fmla="*/ 2415817 w 5279257"/>
              <a:gd name="connsiteY4" fmla="*/ 5261331 h 5530032"/>
              <a:gd name="connsiteX5" fmla="*/ 1118409 w 5279257"/>
              <a:gd name="connsiteY5" fmla="*/ 5261331 h 5530032"/>
              <a:gd name="connsiteX6" fmla="*/ 1 w 5279257"/>
              <a:gd name="connsiteY6" fmla="*/ 4142923 h 553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79257" h="5530032">
                <a:moveTo>
                  <a:pt x="0" y="0"/>
                </a:moveTo>
                <a:lnTo>
                  <a:pt x="3641372" y="0"/>
                </a:lnTo>
                <a:lnTo>
                  <a:pt x="5010556" y="1369184"/>
                </a:lnTo>
                <a:cubicBezTo>
                  <a:pt x="5368825" y="1727453"/>
                  <a:pt x="5368825" y="2308323"/>
                  <a:pt x="5010556" y="2666592"/>
                </a:cubicBezTo>
                <a:lnTo>
                  <a:pt x="2415817" y="5261331"/>
                </a:lnTo>
                <a:cubicBezTo>
                  <a:pt x="2057548" y="5619600"/>
                  <a:pt x="1476678" y="5619600"/>
                  <a:pt x="1118409" y="5261331"/>
                </a:cubicBezTo>
                <a:lnTo>
                  <a:pt x="1" y="414292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8724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C28D3-987D-401E-95A8-72784AD93D33}" type="datetimeFigureOut">
              <a:rPr lang="zh-CN" altLang="en-US" smtClean="0"/>
              <a:t>2020/4/15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A4A5A-5C6D-4E6F-81A3-06DF189A7A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7349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DC28D3-987D-401E-95A8-72784AD93D33}" type="datetimeFigureOut">
              <a:rPr lang="zh-CN" altLang="en-US" smtClean="0"/>
              <a:t>2020/4/15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7A4A5A-5C6D-4E6F-81A3-06DF189A7A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20246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5" r:id="rId2"/>
    <p:sldLayoutId id="2147483663" r:id="rId3"/>
    <p:sldLayoutId id="2147483662" r:id="rId4"/>
    <p:sldLayoutId id="2147483661" r:id="rId5"/>
    <p:sldLayoutId id="2147483664" r:id="rId6"/>
    <p:sldLayoutId id="2147483660" r:id="rId7"/>
    <p:sldLayoutId id="2147483658" r:id="rId8"/>
    <p:sldLayoutId id="2147483657" r:id="rId9"/>
    <p:sldLayoutId id="2147483659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5.xml"/><Relationship Id="rId4" Type="http://schemas.openxmlformats.org/officeDocument/2006/relationships/image" Target="../media/image34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: 形状 15"/>
          <p:cNvSpPr/>
          <p:nvPr/>
        </p:nvSpPr>
        <p:spPr>
          <a:xfrm rot="2700000">
            <a:off x="4021881" y="3484071"/>
            <a:ext cx="6764267" cy="6764267"/>
          </a:xfrm>
          <a:custGeom>
            <a:avLst/>
            <a:gdLst>
              <a:gd name="connsiteX0" fmla="*/ 210727 w 6764267"/>
              <a:gd name="connsiteY0" fmla="*/ 210726 h 6764267"/>
              <a:gd name="connsiteX1" fmla="*/ 719464 w 6764267"/>
              <a:gd name="connsiteY1" fmla="*/ 0 h 6764267"/>
              <a:gd name="connsiteX2" fmla="*/ 6764267 w 6764267"/>
              <a:gd name="connsiteY2" fmla="*/ 0 h 6764267"/>
              <a:gd name="connsiteX3" fmla="*/ 0 w 6764267"/>
              <a:gd name="connsiteY3" fmla="*/ 6764267 h 6764267"/>
              <a:gd name="connsiteX4" fmla="*/ 0 w 6764267"/>
              <a:gd name="connsiteY4" fmla="*/ 719463 h 6764267"/>
              <a:gd name="connsiteX5" fmla="*/ 210727 w 6764267"/>
              <a:gd name="connsiteY5" fmla="*/ 210726 h 6764267"/>
              <a:gd name="connsiteX0" fmla="*/ 210727 w 6764267"/>
              <a:gd name="connsiteY0" fmla="*/ 210726 h 6764267"/>
              <a:gd name="connsiteX1" fmla="*/ 719464 w 6764267"/>
              <a:gd name="connsiteY1" fmla="*/ 0 h 6764267"/>
              <a:gd name="connsiteX2" fmla="*/ 6764267 w 6764267"/>
              <a:gd name="connsiteY2" fmla="*/ 0 h 6764267"/>
              <a:gd name="connsiteX3" fmla="*/ 3308399 w 6764267"/>
              <a:gd name="connsiteY3" fmla="*/ 3454528 h 6764267"/>
              <a:gd name="connsiteX4" fmla="*/ 0 w 6764267"/>
              <a:gd name="connsiteY4" fmla="*/ 6764267 h 6764267"/>
              <a:gd name="connsiteX5" fmla="*/ 0 w 6764267"/>
              <a:gd name="connsiteY5" fmla="*/ 719463 h 6764267"/>
              <a:gd name="connsiteX6" fmla="*/ 210727 w 6764267"/>
              <a:gd name="connsiteY6" fmla="*/ 210726 h 6764267"/>
              <a:gd name="connsiteX0" fmla="*/ 3308399 w 6764267"/>
              <a:gd name="connsiteY0" fmla="*/ 3454528 h 6764267"/>
              <a:gd name="connsiteX1" fmla="*/ 0 w 6764267"/>
              <a:gd name="connsiteY1" fmla="*/ 6764267 h 6764267"/>
              <a:gd name="connsiteX2" fmla="*/ 0 w 6764267"/>
              <a:gd name="connsiteY2" fmla="*/ 719463 h 6764267"/>
              <a:gd name="connsiteX3" fmla="*/ 210727 w 6764267"/>
              <a:gd name="connsiteY3" fmla="*/ 210726 h 6764267"/>
              <a:gd name="connsiteX4" fmla="*/ 719464 w 6764267"/>
              <a:gd name="connsiteY4" fmla="*/ 0 h 6764267"/>
              <a:gd name="connsiteX5" fmla="*/ 6764267 w 6764267"/>
              <a:gd name="connsiteY5" fmla="*/ 0 h 6764267"/>
              <a:gd name="connsiteX6" fmla="*/ 3399839 w 6764267"/>
              <a:gd name="connsiteY6" fmla="*/ 3545968 h 6764267"/>
              <a:gd name="connsiteX0" fmla="*/ 3308399 w 6764267"/>
              <a:gd name="connsiteY0" fmla="*/ 3454528 h 6764267"/>
              <a:gd name="connsiteX1" fmla="*/ 0 w 6764267"/>
              <a:gd name="connsiteY1" fmla="*/ 6764267 h 6764267"/>
              <a:gd name="connsiteX2" fmla="*/ 0 w 6764267"/>
              <a:gd name="connsiteY2" fmla="*/ 719463 h 6764267"/>
              <a:gd name="connsiteX3" fmla="*/ 210727 w 6764267"/>
              <a:gd name="connsiteY3" fmla="*/ 210726 h 6764267"/>
              <a:gd name="connsiteX4" fmla="*/ 719464 w 6764267"/>
              <a:gd name="connsiteY4" fmla="*/ 0 h 6764267"/>
              <a:gd name="connsiteX5" fmla="*/ 6764267 w 6764267"/>
              <a:gd name="connsiteY5" fmla="*/ 0 h 6764267"/>
              <a:gd name="connsiteX0" fmla="*/ 0 w 6764267"/>
              <a:gd name="connsiteY0" fmla="*/ 6764267 h 6764267"/>
              <a:gd name="connsiteX1" fmla="*/ 0 w 6764267"/>
              <a:gd name="connsiteY1" fmla="*/ 719463 h 6764267"/>
              <a:gd name="connsiteX2" fmla="*/ 210727 w 6764267"/>
              <a:gd name="connsiteY2" fmla="*/ 210726 h 6764267"/>
              <a:gd name="connsiteX3" fmla="*/ 719464 w 6764267"/>
              <a:gd name="connsiteY3" fmla="*/ 0 h 6764267"/>
              <a:gd name="connsiteX4" fmla="*/ 6764267 w 6764267"/>
              <a:gd name="connsiteY4" fmla="*/ 0 h 6764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64267" h="6764267">
                <a:moveTo>
                  <a:pt x="0" y="6764267"/>
                </a:moveTo>
                <a:lnTo>
                  <a:pt x="0" y="719463"/>
                </a:lnTo>
                <a:cubicBezTo>
                  <a:pt x="0" y="520789"/>
                  <a:pt x="80529" y="340923"/>
                  <a:pt x="210727" y="210726"/>
                </a:cubicBezTo>
                <a:cubicBezTo>
                  <a:pt x="340924" y="80529"/>
                  <a:pt x="520790" y="0"/>
                  <a:pt x="719464" y="0"/>
                </a:cubicBezTo>
                <a:lnTo>
                  <a:pt x="6764267" y="0"/>
                </a:lnTo>
              </a:path>
            </a:pathLst>
          </a:custGeom>
          <a:ln w="1524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8" name="图片占位符 27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890792" y="3345440"/>
            <a:ext cx="1301207" cy="3069398"/>
          </a:xfrm>
        </p:spPr>
      </p:pic>
      <p:pic>
        <p:nvPicPr>
          <p:cNvPr id="26" name="图片占位符 25"/>
          <p:cNvPicPr>
            <a:picLocks noGrp="1" noChangeAspect="1"/>
          </p:cNvPicPr>
          <p:nvPr>
            <p:ph type="pic" sz="quarter" idx="11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21" name="图片占位符 20"/>
          <p:cNvPicPr>
            <a:picLocks noGrp="1" noChangeAspect="1"/>
          </p:cNvPicPr>
          <p:nvPr>
            <p:ph type="pic" sz="quarter" idx="10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29" name="文本框 28"/>
          <p:cNvSpPr txBox="1"/>
          <p:nvPr/>
        </p:nvSpPr>
        <p:spPr>
          <a:xfrm>
            <a:off x="325820" y="287225"/>
            <a:ext cx="7109639" cy="21411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>
            <a:defPPr>
              <a:defRPr lang="zh-CN"/>
            </a:defPPr>
            <a:lvl1pPr>
              <a:defRPr sz="2800" b="1">
                <a:solidFill>
                  <a:schemeClr val="accent1"/>
                </a:solidFill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zh-CN" altLang="en-US" sz="3600" dirty="0"/>
              <a:t>人地协调观之</a:t>
            </a:r>
            <a:endParaRPr lang="en-US" altLang="zh-CN" sz="3600" dirty="0"/>
          </a:p>
          <a:p>
            <a:pPr algn="ctr">
              <a:lnSpc>
                <a:spcPct val="200000"/>
              </a:lnSpc>
            </a:pPr>
            <a:r>
              <a:rPr lang="zh-CN" altLang="en-US" sz="3600" dirty="0">
                <a:solidFill>
                  <a:schemeClr val="tx1"/>
                </a:solidFill>
              </a:rPr>
              <a:t>人类对地理环境的作用及教学启示</a:t>
            </a:r>
            <a:endParaRPr lang="zh-CN" altLang="en-US" sz="3600" b="0" dirty="0">
              <a:solidFill>
                <a:schemeClr val="tx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784522" y="3311161"/>
            <a:ext cx="1220561" cy="360000"/>
            <a:chOff x="784522" y="3311161"/>
            <a:chExt cx="1220561" cy="360000"/>
          </a:xfrm>
        </p:grpSpPr>
        <p:sp>
          <p:nvSpPr>
            <p:cNvPr id="30" name="矩形: 圆角 29"/>
            <p:cNvSpPr/>
            <p:nvPr/>
          </p:nvSpPr>
          <p:spPr>
            <a:xfrm>
              <a:off x="784522" y="3311161"/>
              <a:ext cx="1220561" cy="3600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853628" y="3332740"/>
              <a:ext cx="1082349" cy="307777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6350"/>
            </a:bodyPr>
            <a:lstStyle>
              <a:defPPr>
                <a:defRPr lang="zh-CN"/>
              </a:defPPr>
              <a:lvl1pPr>
                <a:defRPr sz="2800" b="1">
                  <a:solidFill>
                    <a:schemeClr val="accent1"/>
                  </a:solidFill>
                </a:defRPr>
              </a:lvl1pPr>
            </a:lstStyle>
            <a:p>
              <a:pPr algn="ctr"/>
              <a:r>
                <a:rPr lang="zh-CN" altLang="en-US" sz="1400" b="0" dirty="0">
                  <a:solidFill>
                    <a:schemeClr val="bg1"/>
                  </a:solidFill>
                </a:rPr>
                <a:t>人地协调观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2106984" y="3311161"/>
            <a:ext cx="1220561" cy="360000"/>
            <a:chOff x="2106984" y="3311161"/>
            <a:chExt cx="1220561" cy="360000"/>
          </a:xfrm>
        </p:grpSpPr>
        <p:sp>
          <p:nvSpPr>
            <p:cNvPr id="31" name="矩形: 圆角 30"/>
            <p:cNvSpPr/>
            <p:nvPr/>
          </p:nvSpPr>
          <p:spPr>
            <a:xfrm>
              <a:off x="2106984" y="3311161"/>
              <a:ext cx="1220561" cy="3600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2355627" y="3332740"/>
              <a:ext cx="723275" cy="307777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6350"/>
            </a:bodyPr>
            <a:lstStyle>
              <a:defPPr>
                <a:defRPr lang="zh-CN"/>
              </a:defPPr>
              <a:lvl1pPr>
                <a:defRPr sz="2800" b="1">
                  <a:solidFill>
                    <a:schemeClr val="accent1"/>
                  </a:solidFill>
                </a:defRPr>
              </a:lvl1pPr>
            </a:lstStyle>
            <a:p>
              <a:pPr algn="ctr"/>
              <a:r>
                <a:rPr lang="zh-CN" altLang="en-US" sz="1400" b="0" dirty="0">
                  <a:solidFill>
                    <a:schemeClr val="bg1"/>
                  </a:solidFill>
                </a:rPr>
                <a:t>人→地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429446" y="3311161"/>
            <a:ext cx="1220561" cy="360000"/>
            <a:chOff x="3429446" y="3311161"/>
            <a:chExt cx="1220561" cy="360000"/>
          </a:xfrm>
        </p:grpSpPr>
        <p:sp>
          <p:nvSpPr>
            <p:cNvPr id="32" name="矩形: 圆角 31"/>
            <p:cNvSpPr/>
            <p:nvPr/>
          </p:nvSpPr>
          <p:spPr>
            <a:xfrm>
              <a:off x="3429446" y="3311161"/>
              <a:ext cx="1220561" cy="3600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3584291" y="3332740"/>
              <a:ext cx="902812" cy="307777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6350"/>
            </a:bodyPr>
            <a:lstStyle>
              <a:defPPr>
                <a:defRPr lang="zh-CN"/>
              </a:defPPr>
              <a:lvl1pPr>
                <a:defRPr sz="2800" b="1">
                  <a:solidFill>
                    <a:schemeClr val="accent1"/>
                  </a:solidFill>
                </a:defRPr>
              </a:lvl1pPr>
            </a:lstStyle>
            <a:p>
              <a:pPr algn="ctr"/>
              <a:r>
                <a:rPr lang="zh-CN" altLang="en-US" sz="1400" b="0" dirty="0">
                  <a:solidFill>
                    <a:schemeClr val="bg1"/>
                  </a:solidFill>
                </a:rPr>
                <a:t>教学启示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02603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8" decel="95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图片占位符 38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7" name="矩形: 圆角 6"/>
          <p:cNvSpPr/>
          <p:nvPr/>
        </p:nvSpPr>
        <p:spPr>
          <a:xfrm rot="2700000">
            <a:off x="1284923" y="1254233"/>
            <a:ext cx="1668167" cy="1668167"/>
          </a:xfrm>
          <a:prstGeom prst="roundRect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任意多边形: 形状 23"/>
          <p:cNvSpPr/>
          <p:nvPr/>
        </p:nvSpPr>
        <p:spPr>
          <a:xfrm rot="2700000">
            <a:off x="4687212" y="-1348712"/>
            <a:ext cx="2717656" cy="2717656"/>
          </a:xfrm>
          <a:custGeom>
            <a:avLst/>
            <a:gdLst>
              <a:gd name="connsiteX0" fmla="*/ 0 w 2717656"/>
              <a:gd name="connsiteY0" fmla="*/ 2703351 h 2717656"/>
              <a:gd name="connsiteX1" fmla="*/ 2703351 w 2717656"/>
              <a:gd name="connsiteY1" fmla="*/ 0 h 2717656"/>
              <a:gd name="connsiteX2" fmla="*/ 2717656 w 2717656"/>
              <a:gd name="connsiteY2" fmla="*/ 70857 h 2717656"/>
              <a:gd name="connsiteX3" fmla="*/ 2717656 w 2717656"/>
              <a:gd name="connsiteY3" fmla="*/ 2511563 h 2717656"/>
              <a:gd name="connsiteX4" fmla="*/ 2511563 w 2717656"/>
              <a:gd name="connsiteY4" fmla="*/ 2717656 h 2717656"/>
              <a:gd name="connsiteX5" fmla="*/ 70857 w 2717656"/>
              <a:gd name="connsiteY5" fmla="*/ 2717656 h 2717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717656" h="2717656">
                <a:moveTo>
                  <a:pt x="0" y="2703351"/>
                </a:moveTo>
                <a:lnTo>
                  <a:pt x="2703351" y="0"/>
                </a:lnTo>
                <a:lnTo>
                  <a:pt x="2717656" y="70857"/>
                </a:lnTo>
                <a:lnTo>
                  <a:pt x="2717656" y="2511563"/>
                </a:lnTo>
                <a:cubicBezTo>
                  <a:pt x="2717656" y="2625385"/>
                  <a:pt x="2625385" y="2717656"/>
                  <a:pt x="2511563" y="2717656"/>
                </a:cubicBezTo>
                <a:lnTo>
                  <a:pt x="70857" y="2717656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4985308" y="342900"/>
            <a:ext cx="21595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bg1"/>
                </a:solidFill>
              </a:rPr>
              <a:t>CONTENTS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4396032" y="3571738"/>
            <a:ext cx="5292016" cy="523220"/>
            <a:chOff x="6918586" y="2452132"/>
            <a:chExt cx="5292016" cy="523220"/>
          </a:xfrm>
        </p:grpSpPr>
        <p:sp>
          <p:nvSpPr>
            <p:cNvPr id="29" name="文本框 28"/>
            <p:cNvSpPr txBox="1"/>
            <p:nvPr/>
          </p:nvSpPr>
          <p:spPr>
            <a:xfrm>
              <a:off x="7717064" y="2452132"/>
              <a:ext cx="4493538" cy="52322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r>
                <a:rPr lang="zh-CN" altLang="en-US" sz="2800" b="1" dirty="0">
                  <a:solidFill>
                    <a:schemeClr val="accent1"/>
                  </a:solidFill>
                </a:rPr>
                <a:t>人地协调观的提出及其内涵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6918586" y="2452132"/>
              <a:ext cx="684803" cy="52322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6350"/>
            </a:bodyPr>
            <a:lstStyle>
              <a:defPPr>
                <a:defRPr lang="zh-CN"/>
              </a:defPPr>
              <a:lvl1pPr>
                <a:defRPr sz="2800" b="1">
                  <a:solidFill>
                    <a:schemeClr val="tx1">
                      <a:lumMod val="75000"/>
                      <a:lumOff val="25000"/>
                    </a:schemeClr>
                  </a:solidFill>
                </a:defRPr>
              </a:lvl1pPr>
            </a:lstStyle>
            <a:p>
              <a:r>
                <a:rPr lang="en-US" altLang="zh-CN" dirty="0">
                  <a:solidFill>
                    <a:schemeClr val="accent1"/>
                  </a:solidFill>
                </a:rPr>
                <a:t>01.</a:t>
              </a:r>
              <a:endParaRPr lang="zh-CN" altLang="en-US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396032" y="4387495"/>
            <a:ext cx="7805524" cy="523220"/>
            <a:chOff x="6918586" y="3267889"/>
            <a:chExt cx="7805524" cy="523220"/>
          </a:xfrm>
        </p:grpSpPr>
        <p:sp>
          <p:nvSpPr>
            <p:cNvPr id="30" name="文本框 29"/>
            <p:cNvSpPr txBox="1"/>
            <p:nvPr/>
          </p:nvSpPr>
          <p:spPr>
            <a:xfrm>
              <a:off x="7717064" y="3267889"/>
              <a:ext cx="7007046" cy="52322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r>
                <a:rPr lang="zh-CN" altLang="en-US" sz="2800" b="1" dirty="0">
                  <a:solidFill>
                    <a:schemeClr val="accent1"/>
                  </a:solidFill>
                </a:rPr>
                <a:t>人类对地理环境的作用在高考考察中的体现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6918586" y="3267889"/>
              <a:ext cx="684803" cy="52322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6350"/>
            </a:bodyPr>
            <a:lstStyle>
              <a:defPPr>
                <a:defRPr lang="zh-CN"/>
              </a:defPPr>
              <a:lvl1pPr>
                <a:defRPr sz="2800" b="1">
                  <a:solidFill>
                    <a:schemeClr val="tx1">
                      <a:lumMod val="75000"/>
                      <a:lumOff val="25000"/>
                    </a:schemeClr>
                  </a:solidFill>
                </a:defRPr>
              </a:lvl1pPr>
            </a:lstStyle>
            <a:p>
              <a:r>
                <a:rPr lang="en-US" altLang="zh-CN" dirty="0">
                  <a:solidFill>
                    <a:schemeClr val="accent1"/>
                  </a:solidFill>
                </a:rPr>
                <a:t>02.</a:t>
              </a:r>
              <a:endParaRPr lang="zh-CN" altLang="en-US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4396032" y="5203252"/>
            <a:ext cx="7087379" cy="523220"/>
            <a:chOff x="6918586" y="4083646"/>
            <a:chExt cx="7087379" cy="523220"/>
          </a:xfrm>
        </p:grpSpPr>
        <p:sp>
          <p:nvSpPr>
            <p:cNvPr id="31" name="文本框 30"/>
            <p:cNvSpPr txBox="1"/>
            <p:nvPr/>
          </p:nvSpPr>
          <p:spPr>
            <a:xfrm>
              <a:off x="7717064" y="4083646"/>
              <a:ext cx="6288901" cy="52322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r>
                <a:rPr lang="zh-CN" altLang="en-US" sz="2800" b="1" dirty="0">
                  <a:solidFill>
                    <a:schemeClr val="accent1"/>
                  </a:solidFill>
                </a:rPr>
                <a:t>人类对地理环境的作用的课堂教学建议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6918586" y="4083646"/>
              <a:ext cx="684803" cy="52322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6350"/>
            </a:bodyPr>
            <a:lstStyle>
              <a:defPPr>
                <a:defRPr lang="zh-CN"/>
              </a:defPPr>
              <a:lvl1pPr>
                <a:defRPr sz="2800" b="1">
                  <a:solidFill>
                    <a:schemeClr val="tx1">
                      <a:lumMod val="75000"/>
                      <a:lumOff val="25000"/>
                    </a:schemeClr>
                  </a:solidFill>
                </a:defRPr>
              </a:lvl1pPr>
            </a:lstStyle>
            <a:p>
              <a:r>
                <a:rPr lang="en-US" altLang="zh-CN" dirty="0">
                  <a:solidFill>
                    <a:schemeClr val="accent1"/>
                  </a:solidFill>
                </a:rPr>
                <a:t>03.</a:t>
              </a:r>
              <a:endParaRPr lang="zh-CN" altLang="en-US" dirty="0">
                <a:solidFill>
                  <a:schemeClr val="accent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421953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withEffect" p14:presetBounceEnd="59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9000">
                                          <p:cBhvr additive="base">
                                            <p:cTn id="7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9000">
                                          <p:cBhvr additive="base">
                                            <p:cTn id="8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 p14:presetBounceEnd="59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9000">
                                          <p:cBhvr additive="base">
                                            <p:cTn id="11" dur="10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9000">
                                          <p:cBhvr additive="base">
                                            <p:cTn id="12" dur="10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 p14:presetBounceEnd="59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9000">
                                          <p:cBhvr additive="base">
                                            <p:cTn id="15" dur="10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9000">
                                          <p:cBhvr additive="base">
                                            <p:cTn id="16" dur="10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任意多边形: 形状 10"/>
          <p:cNvSpPr/>
          <p:nvPr/>
        </p:nvSpPr>
        <p:spPr>
          <a:xfrm rot="2700000">
            <a:off x="-803840" y="-755763"/>
            <a:ext cx="5428563" cy="5833960"/>
          </a:xfrm>
          <a:custGeom>
            <a:avLst/>
            <a:gdLst>
              <a:gd name="connsiteX0" fmla="*/ 0 w 5428563"/>
              <a:gd name="connsiteY0" fmla="*/ 2574839 h 5504327"/>
              <a:gd name="connsiteX1" fmla="*/ 2574839 w 5428563"/>
              <a:gd name="connsiteY1" fmla="*/ 0 h 5504327"/>
              <a:gd name="connsiteX2" fmla="*/ 4511157 w 5428563"/>
              <a:gd name="connsiteY2" fmla="*/ 0 h 5504327"/>
              <a:gd name="connsiteX3" fmla="*/ 5428563 w 5428563"/>
              <a:gd name="connsiteY3" fmla="*/ 917406 h 5504327"/>
              <a:gd name="connsiteX4" fmla="*/ 5428563 w 5428563"/>
              <a:gd name="connsiteY4" fmla="*/ 4586921 h 5504327"/>
              <a:gd name="connsiteX5" fmla="*/ 4511157 w 5428563"/>
              <a:gd name="connsiteY5" fmla="*/ 5504327 h 5504327"/>
              <a:gd name="connsiteX6" fmla="*/ 2929489 w 5428563"/>
              <a:gd name="connsiteY6" fmla="*/ 5504327 h 5504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28563" h="5504327">
                <a:moveTo>
                  <a:pt x="0" y="2574839"/>
                </a:moveTo>
                <a:lnTo>
                  <a:pt x="2574839" y="0"/>
                </a:lnTo>
                <a:lnTo>
                  <a:pt x="4511157" y="0"/>
                </a:lnTo>
                <a:cubicBezTo>
                  <a:pt x="5017826" y="0"/>
                  <a:pt x="5428563" y="410737"/>
                  <a:pt x="5428563" y="917406"/>
                </a:cubicBezTo>
                <a:lnTo>
                  <a:pt x="5428563" y="4586921"/>
                </a:lnTo>
                <a:cubicBezTo>
                  <a:pt x="5428563" y="5093590"/>
                  <a:pt x="5017826" y="5504327"/>
                  <a:pt x="4511157" y="5504327"/>
                </a:cubicBezTo>
                <a:lnTo>
                  <a:pt x="2929489" y="5504327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5981700" y="2419350"/>
            <a:ext cx="2843214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>
            <a:defPPr>
              <a:defRPr lang="zh-CN"/>
            </a:defPPr>
            <a:lvl1pPr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zh-CN" sz="4800" dirty="0">
                <a:solidFill>
                  <a:schemeClr val="accent1"/>
                </a:solidFill>
              </a:rPr>
              <a:t>PART  01</a:t>
            </a:r>
            <a:endParaRPr lang="zh-CN" altLang="en-US" sz="4800" dirty="0">
              <a:solidFill>
                <a:schemeClr val="accent1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981700" y="3288447"/>
            <a:ext cx="5109091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r>
              <a:rPr lang="zh-CN" altLang="en-US" sz="3200" b="1" dirty="0">
                <a:solidFill>
                  <a:schemeClr val="accent1"/>
                </a:solidFill>
              </a:rPr>
              <a:t>人地协调观的提出及其内涵</a:t>
            </a:r>
          </a:p>
        </p:txBody>
      </p:sp>
      <p:pic>
        <p:nvPicPr>
          <p:cNvPr id="16" name="图片占位符 15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17" name="矩形 16"/>
          <p:cNvSpPr/>
          <p:nvPr/>
        </p:nvSpPr>
        <p:spPr>
          <a:xfrm>
            <a:off x="6051689" y="3983894"/>
            <a:ext cx="5444985" cy="29482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</a:rPr>
              <a:t>中</a:t>
            </a:r>
          </a:p>
        </p:txBody>
      </p:sp>
      <p:cxnSp>
        <p:nvCxnSpPr>
          <p:cNvPr id="19" name="直接连接符 18"/>
          <p:cNvCxnSpPr/>
          <p:nvPr/>
        </p:nvCxnSpPr>
        <p:spPr>
          <a:xfrm>
            <a:off x="6096000" y="3235833"/>
            <a:ext cx="3135086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52533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/>
          <p:cNvSpPr/>
          <p:nvPr/>
        </p:nvSpPr>
        <p:spPr>
          <a:xfrm rot="2700000">
            <a:off x="481528" y="324463"/>
            <a:ext cx="608141" cy="60814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4" name="直接连接符 3"/>
          <p:cNvCxnSpPr>
            <a:cxnSpLocks/>
          </p:cNvCxnSpPr>
          <p:nvPr/>
        </p:nvCxnSpPr>
        <p:spPr>
          <a:xfrm>
            <a:off x="1046328" y="1023585"/>
            <a:ext cx="1114567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1403349" y="366923"/>
            <a:ext cx="6442789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2980B9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人地协调观的提出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2980B9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——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2980B9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时代发展的需求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2980B9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21743" y="400325"/>
            <a:ext cx="5277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01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1" name="任意多边形: 形状 10"/>
          <p:cNvSpPr/>
          <p:nvPr/>
        </p:nvSpPr>
        <p:spPr>
          <a:xfrm rot="2700000">
            <a:off x="10236192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2" name="任意多边形: 形状 11"/>
          <p:cNvSpPr/>
          <p:nvPr/>
        </p:nvSpPr>
        <p:spPr>
          <a:xfrm rot="2700000">
            <a:off x="10688014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" name="任意多边形: 形状 12"/>
          <p:cNvSpPr/>
          <p:nvPr/>
        </p:nvSpPr>
        <p:spPr>
          <a:xfrm rot="2700000">
            <a:off x="11139835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521743" y="4023236"/>
            <a:ext cx="3494258" cy="1918749"/>
            <a:chOff x="1088299" y="4213143"/>
            <a:chExt cx="2475754" cy="1918749"/>
          </a:xfrm>
        </p:grpSpPr>
        <p:sp>
          <p:nvSpPr>
            <p:cNvPr id="35" name="矩形 34"/>
            <p:cNvSpPr/>
            <p:nvPr/>
          </p:nvSpPr>
          <p:spPr>
            <a:xfrm>
              <a:off x="1088299" y="4963367"/>
              <a:ext cx="2475754" cy="116852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000" dirty="0"/>
                <a:t>工业化、城市化</a:t>
              </a:r>
              <a:endParaRPr lang="en-US" altLang="zh-CN" sz="2000" dirty="0"/>
            </a:p>
            <a:p>
              <a:pPr algn="ctr">
                <a:lnSpc>
                  <a:spcPct val="120000"/>
                </a:lnSpc>
              </a:pPr>
              <a:r>
                <a:rPr lang="zh-CN" altLang="en-US" sz="2000" dirty="0"/>
                <a:t>进程不断加快，</a:t>
              </a:r>
              <a:endParaRPr lang="en-US" altLang="zh-CN" sz="2000" dirty="0"/>
            </a:p>
            <a:p>
              <a:pPr algn="ctr">
                <a:lnSpc>
                  <a:spcPct val="120000"/>
                </a:lnSpc>
              </a:pPr>
              <a:r>
                <a:rPr lang="zh-CN" altLang="en-US" sz="2000" dirty="0"/>
                <a:t>人与地理环境的矛盾日益突出</a:t>
              </a:r>
            </a:p>
          </p:txBody>
        </p:sp>
        <p:sp>
          <p:nvSpPr>
            <p:cNvPr id="36" name="矩形 35"/>
            <p:cNvSpPr/>
            <p:nvPr/>
          </p:nvSpPr>
          <p:spPr>
            <a:xfrm>
              <a:off x="1135694" y="4213143"/>
              <a:ext cx="2241974" cy="49731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b="1" dirty="0"/>
                <a:t>经济快速发展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1404648" y="1941684"/>
            <a:ext cx="1851125" cy="1851125"/>
            <a:chOff x="1404648" y="1941684"/>
            <a:chExt cx="1851125" cy="1851125"/>
          </a:xfrm>
        </p:grpSpPr>
        <p:grpSp>
          <p:nvGrpSpPr>
            <p:cNvPr id="8" name="组合 7"/>
            <p:cNvGrpSpPr/>
            <p:nvPr/>
          </p:nvGrpSpPr>
          <p:grpSpPr>
            <a:xfrm>
              <a:off x="1404648" y="1941684"/>
              <a:ext cx="1851125" cy="1851125"/>
              <a:chOff x="1414589" y="2078067"/>
              <a:chExt cx="1364344" cy="1364344"/>
            </a:xfrm>
          </p:grpSpPr>
          <p:sp>
            <p:nvSpPr>
              <p:cNvPr id="3" name="弧形 2"/>
              <p:cNvSpPr/>
              <p:nvPr/>
            </p:nvSpPr>
            <p:spPr>
              <a:xfrm>
                <a:off x="1414589" y="2078067"/>
                <a:ext cx="1364344" cy="1364344"/>
              </a:xfrm>
              <a:prstGeom prst="arc">
                <a:avLst/>
              </a:prstGeom>
              <a:ln w="762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" name="椭圆 4"/>
              <p:cNvSpPr/>
              <p:nvPr/>
            </p:nvSpPr>
            <p:spPr>
              <a:xfrm>
                <a:off x="1584421" y="2247900"/>
                <a:ext cx="1024680" cy="1024678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4" name="弧形 13"/>
              <p:cNvSpPr/>
              <p:nvPr/>
            </p:nvSpPr>
            <p:spPr>
              <a:xfrm flipH="1" flipV="1">
                <a:off x="1414589" y="2078067"/>
                <a:ext cx="1364344" cy="1364344"/>
              </a:xfrm>
              <a:prstGeom prst="arc">
                <a:avLst/>
              </a:prstGeom>
              <a:ln w="762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弧形 14"/>
              <p:cNvSpPr/>
              <p:nvPr/>
            </p:nvSpPr>
            <p:spPr>
              <a:xfrm>
                <a:off x="1414589" y="2078067"/>
                <a:ext cx="1364344" cy="1364344"/>
              </a:xfrm>
              <a:prstGeom prst="arc">
                <a:avLst>
                  <a:gd name="adj1" fmla="val 12786680"/>
                  <a:gd name="adj2" fmla="val 0"/>
                </a:avLst>
              </a:prstGeom>
              <a:ln w="31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弧形 15"/>
              <p:cNvSpPr/>
              <p:nvPr/>
            </p:nvSpPr>
            <p:spPr>
              <a:xfrm flipH="1" flipV="1">
                <a:off x="1414589" y="2078067"/>
                <a:ext cx="1364344" cy="1364344"/>
              </a:xfrm>
              <a:prstGeom prst="arc">
                <a:avLst>
                  <a:gd name="adj1" fmla="val 12786680"/>
                  <a:gd name="adj2" fmla="val 0"/>
                </a:avLst>
              </a:prstGeom>
              <a:ln w="31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0" name="文本框 9"/>
            <p:cNvSpPr txBox="1"/>
            <p:nvPr/>
          </p:nvSpPr>
          <p:spPr>
            <a:xfrm>
              <a:off x="1894836" y="2451747"/>
              <a:ext cx="87075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800" b="1" dirty="0">
                  <a:solidFill>
                    <a:schemeClr val="bg1"/>
                  </a:solidFill>
                </a:rPr>
                <a:t>01</a:t>
              </a:r>
              <a:endParaRPr lang="zh-CN" altLang="en-US" sz="48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6146" name="Picture 2">
            <a:extLst>
              <a:ext uri="{FF2B5EF4-FFF2-40B4-BE49-F238E27FC236}">
                <a16:creationId xmlns:a16="http://schemas.microsoft.com/office/drawing/2014/main" id="{6838427E-0131-4B79-8B2B-818168779F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0982" y="4018317"/>
            <a:ext cx="4969564" cy="2857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34FD4DC2-8B0A-4747-9810-37989EA035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5629" y="1023585"/>
            <a:ext cx="4002959" cy="2994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21671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/>
          <p:cNvSpPr/>
          <p:nvPr/>
        </p:nvSpPr>
        <p:spPr>
          <a:xfrm rot="2700000">
            <a:off x="481528" y="324463"/>
            <a:ext cx="608141" cy="60814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4" name="直接连接符 3"/>
          <p:cNvCxnSpPr>
            <a:cxnSpLocks/>
          </p:cNvCxnSpPr>
          <p:nvPr/>
        </p:nvCxnSpPr>
        <p:spPr>
          <a:xfrm>
            <a:off x="1046328" y="1023585"/>
            <a:ext cx="1114567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1403349" y="366923"/>
            <a:ext cx="6442789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pPr lvl="0">
              <a:defRPr/>
            </a:pPr>
            <a:r>
              <a:rPr lang="zh-CN" altLang="en-US" sz="3200" b="1" dirty="0">
                <a:solidFill>
                  <a:srgbClr val="2980B9"/>
                </a:solidFill>
              </a:rPr>
              <a:t>人地协调观的提出</a:t>
            </a:r>
            <a:r>
              <a:rPr lang="en-US" altLang="zh-CN" sz="3200" b="1" dirty="0">
                <a:solidFill>
                  <a:srgbClr val="2980B9"/>
                </a:solidFill>
              </a:rPr>
              <a:t>——</a:t>
            </a:r>
            <a:r>
              <a:rPr lang="zh-CN" altLang="en-US" sz="2400" b="1" dirty="0">
                <a:solidFill>
                  <a:srgbClr val="2980B9"/>
                </a:solidFill>
              </a:rPr>
              <a:t>时代发展的需求</a:t>
            </a:r>
            <a:endParaRPr lang="zh-CN" altLang="en-US" sz="3200" b="1" dirty="0">
              <a:solidFill>
                <a:srgbClr val="2980B9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21743" y="400325"/>
            <a:ext cx="5277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01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1" name="任意多边形: 形状 10"/>
          <p:cNvSpPr/>
          <p:nvPr/>
        </p:nvSpPr>
        <p:spPr>
          <a:xfrm rot="2700000">
            <a:off x="10236192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2" name="任意多边形: 形状 11"/>
          <p:cNvSpPr/>
          <p:nvPr/>
        </p:nvSpPr>
        <p:spPr>
          <a:xfrm rot="2700000">
            <a:off x="10688014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" name="任意多边形: 形状 12"/>
          <p:cNvSpPr/>
          <p:nvPr/>
        </p:nvSpPr>
        <p:spPr>
          <a:xfrm rot="2700000">
            <a:off x="11139835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915097" y="4085302"/>
            <a:ext cx="2817749" cy="1003983"/>
            <a:chOff x="963249" y="4213143"/>
            <a:chExt cx="2685035" cy="924723"/>
          </a:xfrm>
        </p:grpSpPr>
        <p:sp>
          <p:nvSpPr>
            <p:cNvPr id="35" name="矩形 34"/>
            <p:cNvSpPr/>
            <p:nvPr/>
          </p:nvSpPr>
          <p:spPr>
            <a:xfrm>
              <a:off x="963249" y="4741941"/>
              <a:ext cx="2685035" cy="39592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000" dirty="0"/>
                <a:t>坚持人与自然和谐共生</a:t>
              </a:r>
            </a:p>
          </p:txBody>
        </p:sp>
        <p:sp>
          <p:nvSpPr>
            <p:cNvPr id="36" name="矩形 35"/>
            <p:cNvSpPr/>
            <p:nvPr/>
          </p:nvSpPr>
          <p:spPr>
            <a:xfrm>
              <a:off x="1135694" y="4213143"/>
              <a:ext cx="2241974" cy="45805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b="1" dirty="0"/>
                <a:t>十九大报告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1404648" y="1941684"/>
            <a:ext cx="1851125" cy="1851125"/>
            <a:chOff x="1404648" y="1941684"/>
            <a:chExt cx="1851125" cy="1851125"/>
          </a:xfrm>
        </p:grpSpPr>
        <p:grpSp>
          <p:nvGrpSpPr>
            <p:cNvPr id="8" name="组合 7"/>
            <p:cNvGrpSpPr/>
            <p:nvPr/>
          </p:nvGrpSpPr>
          <p:grpSpPr>
            <a:xfrm>
              <a:off x="1404648" y="1941684"/>
              <a:ext cx="1851125" cy="1851125"/>
              <a:chOff x="1414589" y="2078067"/>
              <a:chExt cx="1364344" cy="1364344"/>
            </a:xfrm>
          </p:grpSpPr>
          <p:sp>
            <p:nvSpPr>
              <p:cNvPr id="3" name="弧形 2"/>
              <p:cNvSpPr/>
              <p:nvPr/>
            </p:nvSpPr>
            <p:spPr>
              <a:xfrm>
                <a:off x="1414589" y="2078067"/>
                <a:ext cx="1364344" cy="1364344"/>
              </a:xfrm>
              <a:prstGeom prst="arc">
                <a:avLst/>
              </a:prstGeom>
              <a:ln w="762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" name="椭圆 4"/>
              <p:cNvSpPr/>
              <p:nvPr/>
            </p:nvSpPr>
            <p:spPr>
              <a:xfrm>
                <a:off x="1584421" y="2247900"/>
                <a:ext cx="1024680" cy="1024678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4" name="弧形 13"/>
              <p:cNvSpPr/>
              <p:nvPr/>
            </p:nvSpPr>
            <p:spPr>
              <a:xfrm flipH="1" flipV="1">
                <a:off x="1414589" y="2078067"/>
                <a:ext cx="1364344" cy="1364344"/>
              </a:xfrm>
              <a:prstGeom prst="arc">
                <a:avLst/>
              </a:prstGeom>
              <a:ln w="762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弧形 14"/>
              <p:cNvSpPr/>
              <p:nvPr/>
            </p:nvSpPr>
            <p:spPr>
              <a:xfrm>
                <a:off x="1414589" y="2078067"/>
                <a:ext cx="1364344" cy="1364344"/>
              </a:xfrm>
              <a:prstGeom prst="arc">
                <a:avLst>
                  <a:gd name="adj1" fmla="val 12786680"/>
                  <a:gd name="adj2" fmla="val 0"/>
                </a:avLst>
              </a:prstGeom>
              <a:ln w="31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弧形 15"/>
              <p:cNvSpPr/>
              <p:nvPr/>
            </p:nvSpPr>
            <p:spPr>
              <a:xfrm flipH="1" flipV="1">
                <a:off x="1414589" y="2078067"/>
                <a:ext cx="1364344" cy="1364344"/>
              </a:xfrm>
              <a:prstGeom prst="arc">
                <a:avLst>
                  <a:gd name="adj1" fmla="val 12786680"/>
                  <a:gd name="adj2" fmla="val 0"/>
                </a:avLst>
              </a:prstGeom>
              <a:ln w="31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0" name="文本框 9"/>
            <p:cNvSpPr txBox="1"/>
            <p:nvPr/>
          </p:nvSpPr>
          <p:spPr>
            <a:xfrm>
              <a:off x="1894836" y="2451747"/>
              <a:ext cx="87075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800" b="1" dirty="0">
                  <a:solidFill>
                    <a:schemeClr val="bg1"/>
                  </a:solidFill>
                </a:rPr>
                <a:t>02</a:t>
              </a:r>
              <a:endParaRPr lang="zh-CN" altLang="en-US" sz="48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9" name="图片 8">
            <a:extLst>
              <a:ext uri="{FF2B5EF4-FFF2-40B4-BE49-F238E27FC236}">
                <a16:creationId xmlns:a16="http://schemas.microsoft.com/office/drawing/2014/main" id="{2942841B-EF3D-4E6D-B5C1-C9937CA798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9018" y="1530254"/>
            <a:ext cx="8462982" cy="3567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95207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19">
            <a:extLst>
              <a:ext uri="{FF2B5EF4-FFF2-40B4-BE49-F238E27FC236}">
                <a16:creationId xmlns:a16="http://schemas.microsoft.com/office/drawing/2014/main" id="{1FE21981-771D-4A29-8D3A-D068BE54BF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0"/>
            <a:ext cx="1219200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D6E567DE-99DA-4AC9-96B4-6E0EEA9EDEB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48" r="-1" b="-1"/>
          <a:stretch/>
        </p:blipFill>
        <p:spPr bwMode="auto">
          <a:xfrm>
            <a:off x="20" y="-1"/>
            <a:ext cx="12009284" cy="6858000"/>
          </a:xfrm>
          <a:custGeom>
            <a:avLst/>
            <a:gdLst/>
            <a:ahLst/>
            <a:cxnLst/>
            <a:rect l="l" t="t" r="r" b="b"/>
            <a:pathLst>
              <a:path w="12009304" h="6858000">
                <a:moveTo>
                  <a:pt x="8239723" y="5083103"/>
                </a:moveTo>
                <a:cubicBezTo>
                  <a:pt x="8239723" y="5083103"/>
                  <a:pt x="8239723" y="5083103"/>
                  <a:pt x="9505105" y="5083103"/>
                </a:cubicBezTo>
                <a:cubicBezTo>
                  <a:pt x="9525601" y="5083103"/>
                  <a:pt x="9545588" y="5085825"/>
                  <a:pt x="9564676" y="5091016"/>
                </a:cubicBezTo>
                <a:lnTo>
                  <a:pt x="9605648" y="5108194"/>
                </a:lnTo>
                <a:lnTo>
                  <a:pt x="9580608" y="5151499"/>
                </a:lnTo>
                <a:cubicBezTo>
                  <a:pt x="9354208" y="5543062"/>
                  <a:pt x="9064418" y="6044264"/>
                  <a:pt x="8693486" y="6685800"/>
                </a:cubicBezTo>
                <a:cubicBezTo>
                  <a:pt x="8665958" y="6733339"/>
                  <a:pt x="8632925" y="6776306"/>
                  <a:pt x="8595419" y="6814017"/>
                </a:cubicBezTo>
                <a:lnTo>
                  <a:pt x="8545620" y="6858000"/>
                </a:lnTo>
                <a:lnTo>
                  <a:pt x="7612173" y="6858000"/>
                </a:lnTo>
                <a:lnTo>
                  <a:pt x="7591825" y="6822959"/>
                </a:lnTo>
                <a:cubicBezTo>
                  <a:pt x="7538315" y="6730809"/>
                  <a:pt x="7478495" y="6627794"/>
                  <a:pt x="7411622" y="6512633"/>
                </a:cubicBezTo>
                <a:cubicBezTo>
                  <a:pt x="7370628" y="6444560"/>
                  <a:pt x="7370628" y="6357427"/>
                  <a:pt x="7411622" y="6289354"/>
                </a:cubicBezTo>
                <a:cubicBezTo>
                  <a:pt x="7411622" y="6289354"/>
                  <a:pt x="7411622" y="6289354"/>
                  <a:pt x="8045680" y="5197465"/>
                </a:cubicBezTo>
                <a:cubicBezTo>
                  <a:pt x="8083943" y="5126669"/>
                  <a:pt x="8160465" y="5083103"/>
                  <a:pt x="8239723" y="5083103"/>
                </a:cubicBezTo>
                <a:close/>
                <a:moveTo>
                  <a:pt x="10622296" y="1326563"/>
                </a:moveTo>
                <a:cubicBezTo>
                  <a:pt x="10622296" y="1326563"/>
                  <a:pt x="10622296" y="1326563"/>
                  <a:pt x="11448522" y="1326563"/>
                </a:cubicBezTo>
                <a:cubicBezTo>
                  <a:pt x="11502058" y="1326563"/>
                  <a:pt x="11550238" y="1355009"/>
                  <a:pt x="11577006" y="1401233"/>
                </a:cubicBezTo>
                <a:cubicBezTo>
                  <a:pt x="11577006" y="1401233"/>
                  <a:pt x="11577006" y="1401233"/>
                  <a:pt x="11989228" y="2114179"/>
                </a:cubicBezTo>
                <a:cubicBezTo>
                  <a:pt x="12015996" y="2158629"/>
                  <a:pt x="12015996" y="2215522"/>
                  <a:pt x="11989228" y="2259969"/>
                </a:cubicBezTo>
                <a:cubicBezTo>
                  <a:pt x="11989228" y="2259969"/>
                  <a:pt x="11989228" y="2259969"/>
                  <a:pt x="11577006" y="2972914"/>
                </a:cubicBezTo>
                <a:cubicBezTo>
                  <a:pt x="11550238" y="3019141"/>
                  <a:pt x="11502058" y="3047587"/>
                  <a:pt x="11448522" y="3047587"/>
                </a:cubicBezTo>
                <a:cubicBezTo>
                  <a:pt x="11448522" y="3047587"/>
                  <a:pt x="11448522" y="3047587"/>
                  <a:pt x="10622296" y="3047587"/>
                </a:cubicBezTo>
                <a:cubicBezTo>
                  <a:pt x="10570544" y="3047587"/>
                  <a:pt x="10520578" y="3019141"/>
                  <a:pt x="10495594" y="2972914"/>
                </a:cubicBezTo>
                <a:cubicBezTo>
                  <a:pt x="10495594" y="2972914"/>
                  <a:pt x="10495594" y="2972914"/>
                  <a:pt x="10081589" y="2259969"/>
                </a:cubicBezTo>
                <a:cubicBezTo>
                  <a:pt x="10054821" y="2215522"/>
                  <a:pt x="10054821" y="2158629"/>
                  <a:pt x="10081589" y="2114179"/>
                </a:cubicBezTo>
                <a:cubicBezTo>
                  <a:pt x="10081589" y="2114179"/>
                  <a:pt x="10081589" y="2114179"/>
                  <a:pt x="10495594" y="1401233"/>
                </a:cubicBezTo>
                <a:cubicBezTo>
                  <a:pt x="10520578" y="1355009"/>
                  <a:pt x="10570544" y="1326563"/>
                  <a:pt x="10622296" y="1326563"/>
                </a:cubicBezTo>
                <a:close/>
                <a:moveTo>
                  <a:pt x="0" y="0"/>
                </a:moveTo>
                <a:lnTo>
                  <a:pt x="4457990" y="0"/>
                </a:lnTo>
                <a:lnTo>
                  <a:pt x="5902610" y="0"/>
                </a:lnTo>
                <a:lnTo>
                  <a:pt x="8476869" y="0"/>
                </a:lnTo>
                <a:lnTo>
                  <a:pt x="8535933" y="39849"/>
                </a:lnTo>
                <a:cubicBezTo>
                  <a:pt x="8598516" y="88273"/>
                  <a:pt x="8652195" y="149296"/>
                  <a:pt x="8693486" y="220603"/>
                </a:cubicBezTo>
                <a:cubicBezTo>
                  <a:pt x="8693486" y="220603"/>
                  <a:pt x="8693486" y="220603"/>
                  <a:pt x="10389180" y="3153347"/>
                </a:cubicBezTo>
                <a:cubicBezTo>
                  <a:pt x="10499291" y="3336185"/>
                  <a:pt x="10499291" y="3570221"/>
                  <a:pt x="10389180" y="3753061"/>
                </a:cubicBezTo>
                <a:cubicBezTo>
                  <a:pt x="10389180" y="3753061"/>
                  <a:pt x="10389180" y="3753061"/>
                  <a:pt x="9759557" y="4842009"/>
                </a:cubicBezTo>
                <a:lnTo>
                  <a:pt x="9706493" y="4933778"/>
                </a:lnTo>
                <a:lnTo>
                  <a:pt x="9708360" y="4934561"/>
                </a:lnTo>
                <a:cubicBezTo>
                  <a:pt x="9746510" y="4956830"/>
                  <a:pt x="9778880" y="4989078"/>
                  <a:pt x="9802002" y="5029008"/>
                </a:cubicBezTo>
                <a:cubicBezTo>
                  <a:pt x="9802002" y="5029008"/>
                  <a:pt x="9802002" y="5029008"/>
                  <a:pt x="10514131" y="6260653"/>
                </a:cubicBezTo>
                <a:cubicBezTo>
                  <a:pt x="10560376" y="6337439"/>
                  <a:pt x="10560376" y="6435725"/>
                  <a:pt x="10514131" y="6512512"/>
                </a:cubicBezTo>
                <a:cubicBezTo>
                  <a:pt x="10514131" y="6512512"/>
                  <a:pt x="10514131" y="6512512"/>
                  <a:pt x="10340271" y="6813206"/>
                </a:cubicBezTo>
                <a:lnTo>
                  <a:pt x="10314372" y="6858000"/>
                </a:lnTo>
                <a:lnTo>
                  <a:pt x="10119136" y="6858000"/>
                </a:lnTo>
                <a:lnTo>
                  <a:pt x="10122008" y="6853033"/>
                </a:lnTo>
                <a:cubicBezTo>
                  <a:pt x="10327158" y="6498223"/>
                  <a:pt x="10327158" y="6498223"/>
                  <a:pt x="10327158" y="6498223"/>
                </a:cubicBezTo>
                <a:cubicBezTo>
                  <a:pt x="10368154" y="6430148"/>
                  <a:pt x="10368154" y="6343015"/>
                  <a:pt x="10327158" y="6274942"/>
                </a:cubicBezTo>
                <a:cubicBezTo>
                  <a:pt x="9695832" y="5183053"/>
                  <a:pt x="9695832" y="5183053"/>
                  <a:pt x="9695832" y="5183053"/>
                </a:cubicBezTo>
                <a:cubicBezTo>
                  <a:pt x="9675334" y="5147654"/>
                  <a:pt x="9646640" y="5119063"/>
                  <a:pt x="9612819" y="5099323"/>
                </a:cubicBezTo>
                <a:lnTo>
                  <a:pt x="9603213" y="5095298"/>
                </a:lnTo>
                <a:lnTo>
                  <a:pt x="9654707" y="5006238"/>
                </a:lnTo>
                <a:lnTo>
                  <a:pt x="9693004" y="4940002"/>
                </a:lnTo>
                <a:lnTo>
                  <a:pt x="9653283" y="4923348"/>
                </a:lnTo>
                <a:cubicBezTo>
                  <a:pt x="9631750" y="4917491"/>
                  <a:pt x="9609208" y="4914420"/>
                  <a:pt x="9586087" y="4914420"/>
                </a:cubicBezTo>
                <a:cubicBezTo>
                  <a:pt x="8158743" y="4914420"/>
                  <a:pt x="8158743" y="4914420"/>
                  <a:pt x="8158743" y="4914420"/>
                </a:cubicBezTo>
                <a:cubicBezTo>
                  <a:pt x="8069341" y="4914420"/>
                  <a:pt x="7983024" y="4963563"/>
                  <a:pt x="7939863" y="5043420"/>
                </a:cubicBezTo>
                <a:cubicBezTo>
                  <a:pt x="7224650" y="6275065"/>
                  <a:pt x="7224650" y="6275065"/>
                  <a:pt x="7224650" y="6275065"/>
                </a:cubicBezTo>
                <a:cubicBezTo>
                  <a:pt x="7178407" y="6351849"/>
                  <a:pt x="7178407" y="6450135"/>
                  <a:pt x="7224650" y="6526922"/>
                </a:cubicBezTo>
                <a:cubicBezTo>
                  <a:pt x="7269350" y="6603900"/>
                  <a:pt x="7311257" y="6676067"/>
                  <a:pt x="7350544" y="6743723"/>
                </a:cubicBezTo>
                <a:lnTo>
                  <a:pt x="7416905" y="6858000"/>
                </a:lnTo>
                <a:lnTo>
                  <a:pt x="5902610" y="6858000"/>
                </a:lnTo>
                <a:lnTo>
                  <a:pt x="4389358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C9C42A53-9274-44AD-9DCA-E6FE598EF7C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2193" b="2"/>
          <a:stretch/>
        </p:blipFill>
        <p:spPr>
          <a:xfrm>
            <a:off x="0" y="207257"/>
            <a:ext cx="5102942" cy="4508852"/>
          </a:xfrm>
          <a:custGeom>
            <a:avLst/>
            <a:gdLst/>
            <a:ahLst/>
            <a:cxnLst/>
            <a:rect l="l" t="t" r="r" b="b"/>
            <a:pathLst>
              <a:path w="4166726" h="3681631">
                <a:moveTo>
                  <a:pt x="1199629" y="0"/>
                </a:moveTo>
                <a:cubicBezTo>
                  <a:pt x="1199629" y="0"/>
                  <a:pt x="1199629" y="0"/>
                  <a:pt x="2967099" y="0"/>
                </a:cubicBezTo>
                <a:cubicBezTo>
                  <a:pt x="3077805" y="0"/>
                  <a:pt x="3184693" y="60854"/>
                  <a:pt x="3238137" y="159741"/>
                </a:cubicBezTo>
                <a:cubicBezTo>
                  <a:pt x="3238137" y="159741"/>
                  <a:pt x="3238137" y="159741"/>
                  <a:pt x="4123780" y="1684879"/>
                </a:cubicBezTo>
                <a:cubicBezTo>
                  <a:pt x="4181042" y="1779962"/>
                  <a:pt x="4181042" y="1901669"/>
                  <a:pt x="4123780" y="1996753"/>
                </a:cubicBezTo>
                <a:cubicBezTo>
                  <a:pt x="4123780" y="1996753"/>
                  <a:pt x="4123780" y="1996753"/>
                  <a:pt x="3238137" y="3521891"/>
                </a:cubicBezTo>
                <a:cubicBezTo>
                  <a:pt x="3184693" y="3620778"/>
                  <a:pt x="3077805" y="3681631"/>
                  <a:pt x="2967099" y="3681631"/>
                </a:cubicBezTo>
                <a:cubicBezTo>
                  <a:pt x="2967099" y="3681631"/>
                  <a:pt x="2967099" y="3681631"/>
                  <a:pt x="1199629" y="3681631"/>
                </a:cubicBezTo>
                <a:cubicBezTo>
                  <a:pt x="1085105" y="3681631"/>
                  <a:pt x="982035" y="3620778"/>
                  <a:pt x="924774" y="3521891"/>
                </a:cubicBezTo>
                <a:cubicBezTo>
                  <a:pt x="924774" y="3521891"/>
                  <a:pt x="924774" y="3521891"/>
                  <a:pt x="42947" y="1996753"/>
                </a:cubicBezTo>
                <a:cubicBezTo>
                  <a:pt x="-14315" y="1901669"/>
                  <a:pt x="-14315" y="1779962"/>
                  <a:pt x="42947" y="1684879"/>
                </a:cubicBezTo>
                <a:cubicBezTo>
                  <a:pt x="42947" y="1684879"/>
                  <a:pt x="42947" y="1684879"/>
                  <a:pt x="924774" y="159741"/>
                </a:cubicBezTo>
                <a:cubicBezTo>
                  <a:pt x="982035" y="60854"/>
                  <a:pt x="1085105" y="0"/>
                  <a:pt x="1199629" y="0"/>
                </a:cubicBezTo>
                <a:close/>
              </a:path>
            </a:pathLst>
          </a:custGeom>
          <a:ln w="1587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5742197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/>
          <p:cNvSpPr/>
          <p:nvPr/>
        </p:nvSpPr>
        <p:spPr>
          <a:xfrm rot="2700000">
            <a:off x="481528" y="324463"/>
            <a:ext cx="608141" cy="60814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4" name="直接连接符 3"/>
          <p:cNvCxnSpPr>
            <a:cxnSpLocks/>
          </p:cNvCxnSpPr>
          <p:nvPr/>
        </p:nvCxnSpPr>
        <p:spPr>
          <a:xfrm>
            <a:off x="1046328" y="1023585"/>
            <a:ext cx="1114567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1403349" y="366923"/>
            <a:ext cx="6442789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pPr lvl="0">
              <a:defRPr/>
            </a:pPr>
            <a:r>
              <a:rPr lang="zh-CN" altLang="en-US" sz="3200" b="1" dirty="0">
                <a:solidFill>
                  <a:srgbClr val="2980B9"/>
                </a:solidFill>
              </a:rPr>
              <a:t>人地协调观的提出</a:t>
            </a:r>
            <a:r>
              <a:rPr lang="en-US" altLang="zh-CN" sz="3200" b="1" dirty="0">
                <a:solidFill>
                  <a:srgbClr val="2980B9"/>
                </a:solidFill>
              </a:rPr>
              <a:t>——</a:t>
            </a:r>
            <a:r>
              <a:rPr lang="zh-CN" altLang="en-US" sz="2400" b="1" dirty="0">
                <a:solidFill>
                  <a:srgbClr val="2980B9"/>
                </a:solidFill>
              </a:rPr>
              <a:t>时代发展的需求</a:t>
            </a:r>
            <a:endParaRPr lang="zh-CN" altLang="en-US" sz="3200" b="1" dirty="0">
              <a:solidFill>
                <a:srgbClr val="2980B9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21743" y="400325"/>
            <a:ext cx="5277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01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1" name="任意多边形: 形状 10"/>
          <p:cNvSpPr/>
          <p:nvPr/>
        </p:nvSpPr>
        <p:spPr>
          <a:xfrm rot="2700000">
            <a:off x="10236192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2" name="任意多边形: 形状 11"/>
          <p:cNvSpPr/>
          <p:nvPr/>
        </p:nvSpPr>
        <p:spPr>
          <a:xfrm rot="2700000">
            <a:off x="10688014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" name="任意多边形: 形状 12"/>
          <p:cNvSpPr/>
          <p:nvPr/>
        </p:nvSpPr>
        <p:spPr>
          <a:xfrm rot="2700000">
            <a:off x="11139835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593508" y="3842013"/>
            <a:ext cx="3647047" cy="1195825"/>
            <a:chOff x="658505" y="4213142"/>
            <a:chExt cx="2758093" cy="819903"/>
          </a:xfrm>
        </p:grpSpPr>
        <p:sp>
          <p:nvSpPr>
            <p:cNvPr id="35" name="矩形 34"/>
            <p:cNvSpPr/>
            <p:nvPr/>
          </p:nvSpPr>
          <p:spPr>
            <a:xfrm>
              <a:off x="803774" y="4636911"/>
              <a:ext cx="2336764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dirty="0"/>
                <a:t>不同尺度人地关系的科学</a:t>
              </a:r>
            </a:p>
          </p:txBody>
        </p:sp>
        <p:sp>
          <p:nvSpPr>
            <p:cNvPr id="36" name="矩形 35"/>
            <p:cNvSpPr/>
            <p:nvPr/>
          </p:nvSpPr>
          <p:spPr>
            <a:xfrm>
              <a:off x="658505" y="4213142"/>
              <a:ext cx="2758093" cy="49731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2400" b="1" dirty="0"/>
                <a:t>2016《</a:t>
              </a:r>
              <a:r>
                <a:rPr lang="zh-CN" altLang="en-US" sz="2400" b="1" dirty="0"/>
                <a:t>地理教育国际宪章</a:t>
              </a:r>
              <a:r>
                <a:rPr lang="en-US" altLang="zh-CN" sz="2400" b="1" dirty="0"/>
                <a:t>》</a:t>
              </a:r>
              <a:endParaRPr lang="zh-CN" altLang="en-US" sz="2400" b="1" dirty="0"/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1404648" y="1941684"/>
            <a:ext cx="1851125" cy="1851125"/>
            <a:chOff x="1404648" y="1941684"/>
            <a:chExt cx="1851125" cy="1851125"/>
          </a:xfrm>
        </p:grpSpPr>
        <p:grpSp>
          <p:nvGrpSpPr>
            <p:cNvPr id="8" name="组合 7"/>
            <p:cNvGrpSpPr/>
            <p:nvPr/>
          </p:nvGrpSpPr>
          <p:grpSpPr>
            <a:xfrm>
              <a:off x="1404648" y="1941684"/>
              <a:ext cx="1851125" cy="1851125"/>
              <a:chOff x="1414589" y="2078067"/>
              <a:chExt cx="1364344" cy="1364344"/>
            </a:xfrm>
          </p:grpSpPr>
          <p:sp>
            <p:nvSpPr>
              <p:cNvPr id="3" name="弧形 2"/>
              <p:cNvSpPr/>
              <p:nvPr/>
            </p:nvSpPr>
            <p:spPr>
              <a:xfrm>
                <a:off x="1414589" y="2078067"/>
                <a:ext cx="1364344" cy="1364344"/>
              </a:xfrm>
              <a:prstGeom prst="arc">
                <a:avLst/>
              </a:prstGeom>
              <a:ln w="762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" name="椭圆 4"/>
              <p:cNvSpPr/>
              <p:nvPr/>
            </p:nvSpPr>
            <p:spPr>
              <a:xfrm>
                <a:off x="1584421" y="2247900"/>
                <a:ext cx="1024680" cy="1024678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4" name="弧形 13"/>
              <p:cNvSpPr/>
              <p:nvPr/>
            </p:nvSpPr>
            <p:spPr>
              <a:xfrm flipH="1" flipV="1">
                <a:off x="1414589" y="2078067"/>
                <a:ext cx="1364344" cy="1364344"/>
              </a:xfrm>
              <a:prstGeom prst="arc">
                <a:avLst/>
              </a:prstGeom>
              <a:ln w="762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弧形 14"/>
              <p:cNvSpPr/>
              <p:nvPr/>
            </p:nvSpPr>
            <p:spPr>
              <a:xfrm>
                <a:off x="1414589" y="2078067"/>
                <a:ext cx="1364344" cy="1364344"/>
              </a:xfrm>
              <a:prstGeom prst="arc">
                <a:avLst>
                  <a:gd name="adj1" fmla="val 12786680"/>
                  <a:gd name="adj2" fmla="val 0"/>
                </a:avLst>
              </a:prstGeom>
              <a:ln w="31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弧形 15"/>
              <p:cNvSpPr/>
              <p:nvPr/>
            </p:nvSpPr>
            <p:spPr>
              <a:xfrm flipH="1" flipV="1">
                <a:off x="1414589" y="2078067"/>
                <a:ext cx="1364344" cy="1364344"/>
              </a:xfrm>
              <a:prstGeom prst="arc">
                <a:avLst>
                  <a:gd name="adj1" fmla="val 12786680"/>
                  <a:gd name="adj2" fmla="val 0"/>
                </a:avLst>
              </a:prstGeom>
              <a:ln w="31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0" name="文本框 9"/>
            <p:cNvSpPr txBox="1"/>
            <p:nvPr/>
          </p:nvSpPr>
          <p:spPr>
            <a:xfrm>
              <a:off x="1894836" y="2451747"/>
              <a:ext cx="87075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800" b="1" dirty="0">
                  <a:solidFill>
                    <a:schemeClr val="bg1"/>
                  </a:solidFill>
                </a:rPr>
                <a:t>03</a:t>
              </a:r>
              <a:endParaRPr lang="zh-CN" altLang="en-US" sz="48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9" name="图片 8">
            <a:extLst>
              <a:ext uri="{FF2B5EF4-FFF2-40B4-BE49-F238E27FC236}">
                <a16:creationId xmlns:a16="http://schemas.microsoft.com/office/drawing/2014/main" id="{D7CD65F6-4A84-492A-AF3B-AF3D59E4A5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095472"/>
            <a:ext cx="4971640" cy="5652169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05F82C71-9541-46C9-B44A-C83F544717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59" y="4955093"/>
            <a:ext cx="4747344" cy="1529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2653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>
            <a:extLst>
              <a:ext uri="{FF2B5EF4-FFF2-40B4-BE49-F238E27FC236}">
                <a16:creationId xmlns:a16="http://schemas.microsoft.com/office/drawing/2014/main" id="{71B4E99F-C8D3-4EBB-807B-7CFFC44674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597" y="1925533"/>
            <a:ext cx="8559317" cy="4292949"/>
          </a:xfrm>
          <a:prstGeom prst="rect">
            <a:avLst/>
          </a:prstGeom>
        </p:spPr>
      </p:pic>
      <p:sp>
        <p:nvSpPr>
          <p:cNvPr id="80" name="矩形: 圆角 79"/>
          <p:cNvSpPr/>
          <p:nvPr/>
        </p:nvSpPr>
        <p:spPr>
          <a:xfrm rot="2700000">
            <a:off x="481528" y="324463"/>
            <a:ext cx="608141" cy="60814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1" name="直接连接符 80"/>
          <p:cNvCxnSpPr>
            <a:cxnSpLocks/>
          </p:cNvCxnSpPr>
          <p:nvPr/>
        </p:nvCxnSpPr>
        <p:spPr>
          <a:xfrm>
            <a:off x="1046328" y="1023585"/>
            <a:ext cx="1114567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文本框 81"/>
          <p:cNvSpPr txBox="1"/>
          <p:nvPr/>
        </p:nvSpPr>
        <p:spPr>
          <a:xfrm>
            <a:off x="1403349" y="366923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r>
              <a:rPr lang="zh-CN" altLang="en-US" sz="3200" b="1" dirty="0">
                <a:solidFill>
                  <a:schemeClr val="accent1"/>
                </a:solidFill>
              </a:rPr>
              <a:t>人地协调观的内涵</a:t>
            </a:r>
          </a:p>
        </p:txBody>
      </p:sp>
      <p:sp>
        <p:nvSpPr>
          <p:cNvPr id="83" name="文本框 82"/>
          <p:cNvSpPr txBox="1"/>
          <p:nvPr/>
        </p:nvSpPr>
        <p:spPr>
          <a:xfrm>
            <a:off x="521743" y="400325"/>
            <a:ext cx="527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bg1"/>
                </a:solidFill>
              </a:rPr>
              <a:t>02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84" name="任意多边形: 形状 83"/>
          <p:cNvSpPr/>
          <p:nvPr/>
        </p:nvSpPr>
        <p:spPr>
          <a:xfrm rot="2700000">
            <a:off x="10236192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任意多边形: 形状 84"/>
          <p:cNvSpPr/>
          <p:nvPr/>
        </p:nvSpPr>
        <p:spPr>
          <a:xfrm rot="2700000">
            <a:off x="10688014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任意多边形: 形状 85"/>
          <p:cNvSpPr/>
          <p:nvPr/>
        </p:nvSpPr>
        <p:spPr>
          <a:xfrm rot="2700000">
            <a:off x="11139835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71DD1E67-6C7B-468A-906D-1B01B428D6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38960" y="4241077"/>
            <a:ext cx="3828571" cy="1085714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id="{6F09960B-588A-4DF6-82F3-47D3C05C678C}"/>
              </a:ext>
            </a:extLst>
          </p:cNvPr>
          <p:cNvSpPr txBox="1"/>
          <p:nvPr/>
        </p:nvSpPr>
        <p:spPr>
          <a:xfrm>
            <a:off x="1321272" y="1322874"/>
            <a:ext cx="3126177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微软雅黑"/>
                <a:cs typeface="+mn-cs"/>
              </a:rPr>
              <a:t>1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微软雅黑"/>
                <a:cs typeface="+mn-cs"/>
              </a:rPr>
              <a:t>、地理学科核心素养</a:t>
            </a:r>
          </a:p>
        </p:txBody>
      </p:sp>
    </p:spTree>
    <p:extLst>
      <p:ext uri="{BB962C8B-B14F-4D97-AF65-F5344CB8AC3E}">
        <p14:creationId xmlns:p14="http://schemas.microsoft.com/office/powerpoint/2010/main" val="38429456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9" name="图片 468">
            <a:extLst>
              <a:ext uri="{FF2B5EF4-FFF2-40B4-BE49-F238E27FC236}">
                <a16:creationId xmlns:a16="http://schemas.microsoft.com/office/drawing/2014/main" id="{96E83CB1-08D7-4A08-A23B-3DB1A3EF373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40454"/>
          <a:stretch/>
        </p:blipFill>
        <p:spPr>
          <a:xfrm>
            <a:off x="3224650" y="2596274"/>
            <a:ext cx="5077560" cy="2938852"/>
          </a:xfrm>
          <a:prstGeom prst="rect">
            <a:avLst/>
          </a:prstGeom>
        </p:spPr>
      </p:pic>
      <p:sp>
        <p:nvSpPr>
          <p:cNvPr id="2" name="矩形: 圆角 1"/>
          <p:cNvSpPr/>
          <p:nvPr/>
        </p:nvSpPr>
        <p:spPr>
          <a:xfrm rot="2700000">
            <a:off x="481528" y="324463"/>
            <a:ext cx="608141" cy="60814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4" name="直接连接符 3"/>
          <p:cNvCxnSpPr>
            <a:cxnSpLocks/>
          </p:cNvCxnSpPr>
          <p:nvPr/>
        </p:nvCxnSpPr>
        <p:spPr>
          <a:xfrm>
            <a:off x="1046328" y="1023585"/>
            <a:ext cx="1114567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1321272" y="1322874"/>
            <a:ext cx="4049507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微软雅黑"/>
                <a:cs typeface="+mn-cs"/>
              </a:rPr>
              <a:t>2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微软雅黑"/>
                <a:cs typeface="+mn-cs"/>
              </a:rPr>
              <a:t>、地理学的特点与核心素养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521743" y="400325"/>
            <a:ext cx="527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02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1" name="任意多边形: 形状 10"/>
          <p:cNvSpPr/>
          <p:nvPr/>
        </p:nvSpPr>
        <p:spPr>
          <a:xfrm rot="2700000">
            <a:off x="10236192" y="821805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2" name="任意多边形: 形状 11"/>
          <p:cNvSpPr/>
          <p:nvPr/>
        </p:nvSpPr>
        <p:spPr>
          <a:xfrm rot="2700000">
            <a:off x="10688014" y="821805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" name="任意多边形: 形状 12"/>
          <p:cNvSpPr/>
          <p:nvPr/>
        </p:nvSpPr>
        <p:spPr>
          <a:xfrm rot="2700000">
            <a:off x="11139835" y="821805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grpSp>
        <p:nvGrpSpPr>
          <p:cNvPr id="457" name="组合 456"/>
          <p:cNvGrpSpPr/>
          <p:nvPr/>
        </p:nvGrpSpPr>
        <p:grpSpPr>
          <a:xfrm>
            <a:off x="8058270" y="4462008"/>
            <a:ext cx="3292183" cy="2261397"/>
            <a:chOff x="697812" y="4213143"/>
            <a:chExt cx="3292183" cy="2261397"/>
          </a:xfrm>
        </p:grpSpPr>
        <p:sp>
          <p:nvSpPr>
            <p:cNvPr id="458" name="矩形 457"/>
            <p:cNvSpPr/>
            <p:nvPr/>
          </p:nvSpPr>
          <p:spPr>
            <a:xfrm>
              <a:off x="697812" y="4594795"/>
              <a:ext cx="3292183" cy="187974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zh-CN" altLang="zh-CN" sz="1400" b="1" dirty="0"/>
                <a:t>地理学显著的特点</a:t>
              </a:r>
              <a:r>
                <a:rPr lang="zh-CN" altLang="zh-CN" sz="1400" dirty="0"/>
                <a:t>：</a:t>
              </a:r>
              <a:endParaRPr lang="en-US" altLang="zh-CN" sz="1400" dirty="0"/>
            </a:p>
            <a:p>
              <a:pPr>
                <a:lnSpc>
                  <a:spcPct val="120000"/>
                </a:lnSpc>
              </a:pPr>
              <a:r>
                <a:rPr lang="zh-CN" altLang="zh-CN" sz="1400" dirty="0"/>
                <a:t>第二，地域性。</a:t>
              </a:r>
              <a:endParaRPr lang="en-US" altLang="zh-CN" sz="1400" dirty="0"/>
            </a:p>
            <a:p>
              <a:pPr>
                <a:lnSpc>
                  <a:spcPct val="120000"/>
                </a:lnSpc>
              </a:pPr>
              <a:r>
                <a:rPr lang="zh-CN" altLang="zh-CN" sz="1400" dirty="0"/>
                <a:t>地理学不仅研究地理事物的空间分布和空间结构，而且阐明地理事物的空间差异和空间联系，</a:t>
              </a:r>
              <a:endParaRPr lang="en-US" altLang="zh-CN" sz="1400" dirty="0"/>
            </a:p>
            <a:p>
              <a:pPr>
                <a:lnSpc>
                  <a:spcPct val="120000"/>
                </a:lnSpc>
              </a:pPr>
              <a:r>
                <a:rPr lang="zh-CN" altLang="zh-CN" sz="1400" dirty="0"/>
                <a:t>并致力于揭示地理事物的空间运动、空间演变的规律。</a:t>
              </a:r>
              <a:endParaRPr lang="zh-CN" altLang="en-US" sz="1400" dirty="0"/>
            </a:p>
          </p:txBody>
        </p:sp>
        <p:sp>
          <p:nvSpPr>
            <p:cNvPr id="459" name="矩形 458"/>
            <p:cNvSpPr/>
            <p:nvPr/>
          </p:nvSpPr>
          <p:spPr>
            <a:xfrm>
              <a:off x="1135694" y="4213143"/>
              <a:ext cx="2241974" cy="40126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/>
                <a:t>地理学特点：地域性</a:t>
              </a:r>
            </a:p>
          </p:txBody>
        </p:sp>
      </p:grpSp>
      <p:grpSp>
        <p:nvGrpSpPr>
          <p:cNvPr id="460" name="组合 459"/>
          <p:cNvGrpSpPr/>
          <p:nvPr/>
        </p:nvGrpSpPr>
        <p:grpSpPr>
          <a:xfrm>
            <a:off x="176407" y="2903140"/>
            <a:ext cx="3292183" cy="2261397"/>
            <a:chOff x="1088298" y="4213143"/>
            <a:chExt cx="2633697" cy="2261397"/>
          </a:xfrm>
        </p:grpSpPr>
        <p:sp>
          <p:nvSpPr>
            <p:cNvPr id="461" name="矩形 460"/>
            <p:cNvSpPr/>
            <p:nvPr/>
          </p:nvSpPr>
          <p:spPr>
            <a:xfrm>
              <a:off x="1088298" y="4594795"/>
              <a:ext cx="2633697" cy="187974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zh-CN" altLang="zh-CN" sz="1400" b="1" dirty="0"/>
                <a:t>地理学显著的特点</a:t>
              </a:r>
              <a:r>
                <a:rPr lang="zh-CN" altLang="zh-CN" sz="1400" dirty="0"/>
                <a:t>：</a:t>
              </a:r>
              <a:endParaRPr lang="en-US" altLang="zh-CN" sz="1400" dirty="0"/>
            </a:p>
            <a:p>
              <a:pPr>
                <a:lnSpc>
                  <a:spcPct val="120000"/>
                </a:lnSpc>
              </a:pPr>
              <a:r>
                <a:rPr lang="zh-CN" altLang="zh-CN" sz="1400" dirty="0"/>
                <a:t>第一，综合性。</a:t>
              </a:r>
              <a:endParaRPr lang="en-US" altLang="zh-CN" sz="1400" dirty="0"/>
            </a:p>
            <a:p>
              <a:pPr>
                <a:lnSpc>
                  <a:spcPct val="120000"/>
                </a:lnSpc>
              </a:pPr>
              <a:r>
                <a:rPr lang="zh-CN" altLang="zh-CN" sz="1400" dirty="0"/>
                <a:t>地理环境由大气圈、水圈、岩石圈、生物圈等圈层构成，</a:t>
              </a:r>
              <a:endParaRPr lang="en-US" altLang="zh-CN" sz="1400" dirty="0"/>
            </a:p>
            <a:p>
              <a:pPr>
                <a:lnSpc>
                  <a:spcPct val="120000"/>
                </a:lnSpc>
              </a:pPr>
              <a:r>
                <a:rPr lang="zh-CN" altLang="zh-CN" sz="1400" dirty="0"/>
                <a:t>是地球表层各种自然要素、人文要素有机组合而成的复杂系统。</a:t>
              </a:r>
              <a:endParaRPr lang="en-US" altLang="zh-CN" sz="1400" dirty="0"/>
            </a:p>
            <a:p>
              <a:pPr>
                <a:lnSpc>
                  <a:spcPct val="120000"/>
                </a:lnSpc>
              </a:pPr>
              <a:r>
                <a:rPr lang="zh-CN" altLang="zh-CN" sz="1400" dirty="0"/>
                <a:t>地理学兼有自然科学与社会科学的性质。</a:t>
              </a:r>
              <a:endParaRPr lang="zh-CN" altLang="en-US" sz="1400" dirty="0"/>
            </a:p>
          </p:txBody>
        </p:sp>
        <p:sp>
          <p:nvSpPr>
            <p:cNvPr id="462" name="矩形 461"/>
            <p:cNvSpPr/>
            <p:nvPr/>
          </p:nvSpPr>
          <p:spPr>
            <a:xfrm>
              <a:off x="1088299" y="4213143"/>
              <a:ext cx="2241974" cy="39421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/>
                <a:t>地理学特点：综合性</a:t>
              </a:r>
            </a:p>
          </p:txBody>
        </p:sp>
      </p:grpSp>
      <p:grpSp>
        <p:nvGrpSpPr>
          <p:cNvPr id="463" name="组合 462"/>
          <p:cNvGrpSpPr/>
          <p:nvPr/>
        </p:nvGrpSpPr>
        <p:grpSpPr>
          <a:xfrm>
            <a:off x="6793416" y="1212693"/>
            <a:ext cx="4941242" cy="1271931"/>
            <a:chOff x="449484" y="4168480"/>
            <a:chExt cx="2975579" cy="1271931"/>
          </a:xfrm>
        </p:grpSpPr>
        <p:sp>
          <p:nvSpPr>
            <p:cNvPr id="464" name="矩形 463"/>
            <p:cNvSpPr/>
            <p:nvPr/>
          </p:nvSpPr>
          <p:spPr>
            <a:xfrm>
              <a:off x="548738" y="4594795"/>
              <a:ext cx="2876325" cy="84561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zh-CN" altLang="zh-CN" sz="1400" dirty="0"/>
                <a:t>高中地理课程是高中阶段学生学习地球科学知识、</a:t>
              </a:r>
              <a:r>
                <a:rPr lang="zh-CN" altLang="zh-CN" sz="1400" b="1" dirty="0"/>
                <a:t>认识人类活动与地理环境的关系</a:t>
              </a:r>
              <a:r>
                <a:rPr lang="zh-CN" altLang="zh-CN" sz="1400" dirty="0"/>
                <a:t>、进一步掌握地理学习和地理研究方法、树立可持续发展观念的一门基础课程，</a:t>
              </a:r>
              <a:endParaRPr lang="zh-CN" altLang="en-US" sz="1400" dirty="0"/>
            </a:p>
          </p:txBody>
        </p:sp>
        <p:sp>
          <p:nvSpPr>
            <p:cNvPr id="465" name="矩形 464"/>
            <p:cNvSpPr/>
            <p:nvPr/>
          </p:nvSpPr>
          <p:spPr>
            <a:xfrm>
              <a:off x="449484" y="4168480"/>
              <a:ext cx="2241974" cy="40126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/>
                <a:t>地理学的本质：人地关系</a:t>
              </a:r>
            </a:p>
          </p:txBody>
        </p:sp>
      </p:grpSp>
      <p:sp>
        <p:nvSpPr>
          <p:cNvPr id="468" name="文本框 467">
            <a:extLst>
              <a:ext uri="{FF2B5EF4-FFF2-40B4-BE49-F238E27FC236}">
                <a16:creationId xmlns:a16="http://schemas.microsoft.com/office/drawing/2014/main" id="{AE295F52-8170-42F6-86EB-5A26752EF3D5}"/>
              </a:ext>
            </a:extLst>
          </p:cNvPr>
          <p:cNvSpPr txBox="1"/>
          <p:nvPr/>
        </p:nvSpPr>
        <p:spPr>
          <a:xfrm>
            <a:off x="1403349" y="366923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r>
              <a:rPr lang="zh-CN" altLang="en-US" sz="3200" b="1" dirty="0">
                <a:solidFill>
                  <a:schemeClr val="accent1"/>
                </a:solidFill>
              </a:rPr>
              <a:t>人地协调观的内涵</a:t>
            </a:r>
          </a:p>
        </p:txBody>
      </p:sp>
    </p:spTree>
    <p:extLst>
      <p:ext uri="{BB962C8B-B14F-4D97-AF65-F5344CB8AC3E}">
        <p14:creationId xmlns:p14="http://schemas.microsoft.com/office/powerpoint/2010/main" val="20056971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组合 69"/>
          <p:cNvGrpSpPr/>
          <p:nvPr/>
        </p:nvGrpSpPr>
        <p:grpSpPr>
          <a:xfrm>
            <a:off x="785597" y="3731295"/>
            <a:ext cx="3655345" cy="710203"/>
            <a:chOff x="1088298" y="4213143"/>
            <a:chExt cx="3655345" cy="710203"/>
          </a:xfrm>
        </p:grpSpPr>
        <p:sp>
          <p:nvSpPr>
            <p:cNvPr id="71" name="矩形 70"/>
            <p:cNvSpPr/>
            <p:nvPr/>
          </p:nvSpPr>
          <p:spPr>
            <a:xfrm>
              <a:off x="1088298" y="4594795"/>
              <a:ext cx="2633697" cy="32855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</a:rPr>
                <a:t>演示</a:t>
              </a:r>
            </a:p>
          </p:txBody>
        </p:sp>
        <p:sp>
          <p:nvSpPr>
            <p:cNvPr id="72" name="矩形 71"/>
            <p:cNvSpPr/>
            <p:nvPr/>
          </p:nvSpPr>
          <p:spPr>
            <a:xfrm>
              <a:off x="1480021" y="4213143"/>
              <a:ext cx="3263622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/>
                <a:t>（</a:t>
              </a:r>
              <a:r>
                <a:rPr lang="en-US" altLang="zh-CN" b="1" dirty="0"/>
                <a:t>1</a:t>
              </a:r>
              <a:r>
                <a:rPr lang="zh-CN" altLang="en-US" b="1" dirty="0"/>
                <a:t>）地理环境对人类的影响</a:t>
              </a:r>
            </a:p>
          </p:txBody>
        </p:sp>
      </p:grpSp>
      <p:sp>
        <p:nvSpPr>
          <p:cNvPr id="75" name="矩形 74"/>
          <p:cNvSpPr/>
          <p:nvPr/>
        </p:nvSpPr>
        <p:spPr>
          <a:xfrm>
            <a:off x="1146552" y="4493444"/>
            <a:ext cx="3450973" cy="39613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pPr>
              <a:lnSpc>
                <a:spcPct val="120000"/>
              </a:lnSpc>
            </a:pPr>
            <a:r>
              <a:rPr lang="zh-CN" altLang="en-US" b="1" dirty="0">
                <a:solidFill>
                  <a:srgbClr val="FF0000"/>
                </a:solidFill>
              </a:rPr>
              <a:t>（</a:t>
            </a:r>
            <a:r>
              <a:rPr lang="en-US" altLang="zh-CN" b="1" dirty="0">
                <a:solidFill>
                  <a:srgbClr val="FF0000"/>
                </a:solidFill>
              </a:rPr>
              <a:t>2</a:t>
            </a:r>
            <a:r>
              <a:rPr lang="zh-CN" altLang="en-US" b="1" dirty="0">
                <a:solidFill>
                  <a:srgbClr val="FF0000"/>
                </a:solidFill>
              </a:rPr>
              <a:t>）人类对地理环境的作用</a:t>
            </a:r>
          </a:p>
        </p:txBody>
      </p:sp>
      <p:grpSp>
        <p:nvGrpSpPr>
          <p:cNvPr id="76" name="组合 75"/>
          <p:cNvGrpSpPr/>
          <p:nvPr/>
        </p:nvGrpSpPr>
        <p:grpSpPr>
          <a:xfrm>
            <a:off x="1177320" y="5308355"/>
            <a:ext cx="3110901" cy="1549645"/>
            <a:chOff x="1049998" y="3373701"/>
            <a:chExt cx="3110901" cy="1549645"/>
          </a:xfrm>
        </p:grpSpPr>
        <p:sp>
          <p:nvSpPr>
            <p:cNvPr id="77" name="矩形 76"/>
            <p:cNvSpPr/>
            <p:nvPr/>
          </p:nvSpPr>
          <p:spPr>
            <a:xfrm>
              <a:off x="1088298" y="4594795"/>
              <a:ext cx="2633697" cy="32855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</a:rPr>
                <a:t>将演示</a:t>
              </a:r>
            </a:p>
          </p:txBody>
        </p:sp>
        <p:sp>
          <p:nvSpPr>
            <p:cNvPr id="78" name="矩形 77"/>
            <p:cNvSpPr/>
            <p:nvPr/>
          </p:nvSpPr>
          <p:spPr>
            <a:xfrm>
              <a:off x="1049998" y="3373701"/>
              <a:ext cx="3110901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/>
                <a:t>（</a:t>
              </a:r>
              <a:r>
                <a:rPr lang="en-US" altLang="zh-CN" b="1" dirty="0"/>
                <a:t>3</a:t>
              </a:r>
              <a:r>
                <a:rPr lang="zh-CN" altLang="en-US" b="1" dirty="0"/>
                <a:t>）人地协调的育人价值</a:t>
              </a:r>
            </a:p>
          </p:txBody>
        </p:sp>
      </p:grpSp>
      <p:sp>
        <p:nvSpPr>
          <p:cNvPr id="80" name="矩形: 圆角 79"/>
          <p:cNvSpPr/>
          <p:nvPr/>
        </p:nvSpPr>
        <p:spPr>
          <a:xfrm rot="2700000">
            <a:off x="481528" y="324463"/>
            <a:ext cx="608141" cy="60814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1" name="直接连接符 80"/>
          <p:cNvCxnSpPr>
            <a:cxnSpLocks/>
          </p:cNvCxnSpPr>
          <p:nvPr/>
        </p:nvCxnSpPr>
        <p:spPr>
          <a:xfrm>
            <a:off x="1046328" y="1023585"/>
            <a:ext cx="1114567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文本框 81"/>
          <p:cNvSpPr txBox="1"/>
          <p:nvPr/>
        </p:nvSpPr>
        <p:spPr>
          <a:xfrm>
            <a:off x="1403349" y="366923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r>
              <a:rPr lang="zh-CN" altLang="en-US" sz="3200" b="1" dirty="0">
                <a:solidFill>
                  <a:schemeClr val="accent1"/>
                </a:solidFill>
              </a:rPr>
              <a:t>人地协调观的内涵</a:t>
            </a:r>
          </a:p>
        </p:txBody>
      </p:sp>
      <p:sp>
        <p:nvSpPr>
          <p:cNvPr id="83" name="文本框 82"/>
          <p:cNvSpPr txBox="1"/>
          <p:nvPr/>
        </p:nvSpPr>
        <p:spPr>
          <a:xfrm>
            <a:off x="521743" y="400325"/>
            <a:ext cx="527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bg1"/>
                </a:solidFill>
              </a:rPr>
              <a:t>02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84" name="任意多边形: 形状 83"/>
          <p:cNvSpPr/>
          <p:nvPr/>
        </p:nvSpPr>
        <p:spPr>
          <a:xfrm rot="2700000">
            <a:off x="10236192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任意多边形: 形状 84"/>
          <p:cNvSpPr/>
          <p:nvPr/>
        </p:nvSpPr>
        <p:spPr>
          <a:xfrm rot="2700000">
            <a:off x="10688014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任意多边形: 形状 85"/>
          <p:cNvSpPr/>
          <p:nvPr/>
        </p:nvSpPr>
        <p:spPr>
          <a:xfrm rot="2700000">
            <a:off x="11139835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73187F47-37CC-4ADA-9FAB-36807F76250D}"/>
              </a:ext>
            </a:extLst>
          </p:cNvPr>
          <p:cNvGrpSpPr/>
          <p:nvPr/>
        </p:nvGrpSpPr>
        <p:grpSpPr>
          <a:xfrm>
            <a:off x="529420" y="1153511"/>
            <a:ext cx="11145672" cy="2407472"/>
            <a:chOff x="1088298" y="4071429"/>
            <a:chExt cx="2633697" cy="2407472"/>
          </a:xfrm>
        </p:grpSpPr>
        <p:sp>
          <p:nvSpPr>
            <p:cNvPr id="20" name="矩形 19">
              <a:extLst>
                <a:ext uri="{FF2B5EF4-FFF2-40B4-BE49-F238E27FC236}">
                  <a16:creationId xmlns:a16="http://schemas.microsoft.com/office/drawing/2014/main" id="{B9E7EFAD-677D-4CE0-BE67-D3D3918050EF}"/>
                </a:ext>
              </a:extLst>
            </p:cNvPr>
            <p:cNvSpPr/>
            <p:nvPr/>
          </p:nvSpPr>
          <p:spPr>
            <a:xfrm>
              <a:off x="1088298" y="4594795"/>
              <a:ext cx="2633697" cy="188410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2000" dirty="0"/>
                <a:t>        </a:t>
              </a:r>
              <a:r>
                <a:rPr lang="zh-CN" altLang="zh-CN" sz="2000" dirty="0"/>
                <a:t>指人们对</a:t>
              </a:r>
              <a:r>
                <a:rPr lang="zh-CN" altLang="zh-CN" sz="2000" b="1" dirty="0">
                  <a:solidFill>
                    <a:srgbClr val="FF0000"/>
                  </a:solidFill>
                </a:rPr>
                <a:t>人类与地理环境之间关系秉持的正确的价值观</a:t>
              </a:r>
              <a:r>
                <a:rPr lang="zh-CN" altLang="zh-CN" sz="2000" dirty="0"/>
                <a:t>。“人地协调观”素养有助于人们更好地分析、认识和解决人地关系问题，成为和谐世界的建设者。</a:t>
              </a:r>
              <a:endParaRPr lang="en-US" altLang="zh-CN" sz="2000" dirty="0"/>
            </a:p>
            <a:p>
              <a:pPr>
                <a:lnSpc>
                  <a:spcPct val="150000"/>
                </a:lnSpc>
              </a:pPr>
              <a:r>
                <a:rPr lang="en-US" altLang="zh-CN" sz="2000" dirty="0"/>
                <a:t>        </a:t>
              </a:r>
              <a:r>
                <a:rPr lang="zh-CN" altLang="zh-CN" sz="2000" dirty="0"/>
                <a:t>人地关系是地理学研究的核心主题。</a:t>
              </a:r>
              <a:r>
                <a:rPr lang="zh-CN" altLang="en-US" sz="2000" dirty="0"/>
                <a:t>是现代地理学和地理教育的核心概念，从人地关系的角度，可以概况为：</a:t>
              </a:r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id="{451F9A17-8901-4E98-91DF-1F547F19C09F}"/>
                </a:ext>
              </a:extLst>
            </p:cNvPr>
            <p:cNvSpPr/>
            <p:nvPr/>
          </p:nvSpPr>
          <p:spPr>
            <a:xfrm>
              <a:off x="1122166" y="4071429"/>
              <a:ext cx="2241974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r>
                <a:rPr lang="en-US" altLang="zh-CN" sz="2800" b="1" dirty="0"/>
                <a:t>3</a:t>
              </a:r>
              <a:r>
                <a:rPr lang="zh-CN" altLang="en-US" sz="2800" b="1" dirty="0"/>
                <a:t>、</a:t>
              </a:r>
              <a:r>
                <a:rPr lang="zh-CN" altLang="zh-CN" sz="2800" b="1" dirty="0"/>
                <a:t>人地协调观</a:t>
              </a:r>
              <a:endParaRPr lang="zh-CN" altLang="zh-CN" sz="2800" dirty="0"/>
            </a:p>
          </p:txBody>
        </p:sp>
      </p:grpSp>
    </p:spTree>
    <p:extLst>
      <p:ext uri="{BB962C8B-B14F-4D97-AF65-F5344CB8AC3E}">
        <p14:creationId xmlns:p14="http://schemas.microsoft.com/office/powerpoint/2010/main" val="12342095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>
            <a:extLst>
              <a:ext uri="{FF2B5EF4-FFF2-40B4-BE49-F238E27FC236}">
                <a16:creationId xmlns:a16="http://schemas.microsoft.com/office/drawing/2014/main" id="{BAB0962E-B80B-4E55-AA76-9A55B529CA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4618" y="4142927"/>
            <a:ext cx="3888637" cy="2592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>
            <a:extLst>
              <a:ext uri="{FF2B5EF4-FFF2-40B4-BE49-F238E27FC236}">
                <a16:creationId xmlns:a16="http://schemas.microsoft.com/office/drawing/2014/main" id="{3828EB08-B9FA-4EF2-85A7-3EF3F627FD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2818" y="4166064"/>
            <a:ext cx="3345427" cy="2569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C8C0956B-1AD4-4684-97DA-E3C0D7C867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763" y="4119784"/>
            <a:ext cx="4608760" cy="2592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0" name="组合 69"/>
          <p:cNvGrpSpPr/>
          <p:nvPr/>
        </p:nvGrpSpPr>
        <p:grpSpPr>
          <a:xfrm>
            <a:off x="1658246" y="1501352"/>
            <a:ext cx="9921836" cy="2520048"/>
            <a:chOff x="1480021" y="4213143"/>
            <a:chExt cx="7678586" cy="2520048"/>
          </a:xfrm>
        </p:grpSpPr>
        <p:sp>
          <p:nvSpPr>
            <p:cNvPr id="71" name="矩形 70"/>
            <p:cNvSpPr/>
            <p:nvPr/>
          </p:nvSpPr>
          <p:spPr>
            <a:xfrm>
              <a:off x="1810969" y="4612739"/>
              <a:ext cx="7347638" cy="212045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dirty="0"/>
                <a:t>（</a:t>
              </a:r>
              <a:r>
                <a:rPr lang="en-US" altLang="zh-CN" dirty="0"/>
                <a:t>1</a:t>
              </a:r>
              <a:r>
                <a:rPr lang="zh-CN" altLang="en-US" dirty="0"/>
                <a:t>）人类活动占据自然环境的空间，如：城市化</a:t>
              </a:r>
              <a:endParaRPr lang="en-US" altLang="zh-CN" dirty="0"/>
            </a:p>
            <a:p>
              <a:pPr>
                <a:lnSpc>
                  <a:spcPct val="150000"/>
                </a:lnSpc>
              </a:pPr>
              <a:r>
                <a:rPr lang="zh-CN" altLang="en-US" dirty="0"/>
                <a:t>（</a:t>
              </a:r>
              <a:r>
                <a:rPr lang="en-US" altLang="zh-CN" dirty="0"/>
                <a:t>2</a:t>
              </a:r>
              <a:r>
                <a:rPr lang="zh-CN" altLang="en-US" dirty="0"/>
                <a:t>）人类活动对水平衡影响，如：修建水库、跨区域调水工程、植被的破坏与恢复</a:t>
              </a:r>
              <a:endParaRPr lang="en-US" altLang="zh-CN" dirty="0"/>
            </a:p>
            <a:p>
              <a:pPr>
                <a:lnSpc>
                  <a:spcPct val="150000"/>
                </a:lnSpc>
              </a:pPr>
              <a:r>
                <a:rPr lang="zh-CN" altLang="en-US" dirty="0"/>
                <a:t>（</a:t>
              </a:r>
              <a:r>
                <a:rPr lang="en-US" altLang="zh-CN" dirty="0"/>
                <a:t>3</a:t>
              </a:r>
              <a:r>
                <a:rPr lang="zh-CN" altLang="en-US" dirty="0"/>
                <a:t>）人类活动对热平衡的影响。如：二氧化碳等温室气体的排放、植被的破坏</a:t>
              </a:r>
              <a:endParaRPr lang="en-US" altLang="zh-CN" dirty="0"/>
            </a:p>
            <a:p>
              <a:pPr>
                <a:lnSpc>
                  <a:spcPct val="150000"/>
                </a:lnSpc>
              </a:pPr>
              <a:r>
                <a:rPr lang="zh-CN" altLang="en-US" dirty="0"/>
                <a:t>（</a:t>
              </a:r>
              <a:r>
                <a:rPr lang="en-US" altLang="zh-CN" dirty="0"/>
                <a:t>4</a:t>
              </a:r>
              <a:r>
                <a:rPr lang="zh-CN" altLang="en-US" dirty="0"/>
                <a:t>）人类活动对生物平衡的影响，如：人类活动导致动植物直接或间接死亡甚至灭绝</a:t>
              </a:r>
              <a:endParaRPr lang="en-US" altLang="zh-CN" dirty="0"/>
            </a:p>
            <a:p>
              <a:pPr>
                <a:lnSpc>
                  <a:spcPct val="150000"/>
                </a:lnSpc>
              </a:pPr>
              <a:r>
                <a:rPr lang="zh-CN" altLang="en-US" dirty="0"/>
                <a:t>（</a:t>
              </a:r>
              <a:r>
                <a:rPr lang="en-US" altLang="zh-CN" dirty="0"/>
                <a:t>5</a:t>
              </a:r>
              <a:r>
                <a:rPr lang="zh-CN" altLang="en-US" dirty="0"/>
                <a:t>）人类活动对地壳物质影响，如：矿产资源开发</a:t>
              </a:r>
            </a:p>
          </p:txBody>
        </p:sp>
        <p:sp>
          <p:nvSpPr>
            <p:cNvPr id="72" name="矩形 71"/>
            <p:cNvSpPr/>
            <p:nvPr/>
          </p:nvSpPr>
          <p:spPr>
            <a:xfrm>
              <a:off x="1480021" y="4213143"/>
              <a:ext cx="2241974" cy="49731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2400" b="1" dirty="0"/>
                <a:t>1</a:t>
              </a:r>
              <a:r>
                <a:rPr lang="zh-CN" altLang="en-US" sz="2400" b="1" dirty="0"/>
                <a:t>、影响方式的不同</a:t>
              </a:r>
            </a:p>
          </p:txBody>
        </p:sp>
      </p:grpSp>
      <p:sp>
        <p:nvSpPr>
          <p:cNvPr id="80" name="矩形: 圆角 79"/>
          <p:cNvSpPr/>
          <p:nvPr/>
        </p:nvSpPr>
        <p:spPr>
          <a:xfrm rot="2700000">
            <a:off x="481528" y="324463"/>
            <a:ext cx="608141" cy="60814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1" name="直接连接符 80"/>
          <p:cNvCxnSpPr>
            <a:cxnSpLocks/>
          </p:cNvCxnSpPr>
          <p:nvPr/>
        </p:nvCxnSpPr>
        <p:spPr>
          <a:xfrm>
            <a:off x="1046328" y="1023585"/>
            <a:ext cx="1114567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文本框 81"/>
          <p:cNvSpPr txBox="1"/>
          <p:nvPr/>
        </p:nvSpPr>
        <p:spPr>
          <a:xfrm>
            <a:off x="1403349" y="366923"/>
            <a:ext cx="5109091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r>
              <a:rPr lang="zh-CN" altLang="en-US" sz="3200" b="1" dirty="0">
                <a:solidFill>
                  <a:schemeClr val="accent1"/>
                </a:solidFill>
              </a:rPr>
              <a:t>人类对地理环境作用的内涵</a:t>
            </a:r>
          </a:p>
        </p:txBody>
      </p:sp>
      <p:sp>
        <p:nvSpPr>
          <p:cNvPr id="83" name="文本框 82"/>
          <p:cNvSpPr txBox="1"/>
          <p:nvPr/>
        </p:nvSpPr>
        <p:spPr>
          <a:xfrm>
            <a:off x="521743" y="400325"/>
            <a:ext cx="527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bg1"/>
                </a:solidFill>
              </a:rPr>
              <a:t>03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84" name="任意多边形: 形状 83"/>
          <p:cNvSpPr/>
          <p:nvPr/>
        </p:nvSpPr>
        <p:spPr>
          <a:xfrm rot="2700000">
            <a:off x="10236192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任意多边形: 形状 84"/>
          <p:cNvSpPr/>
          <p:nvPr/>
        </p:nvSpPr>
        <p:spPr>
          <a:xfrm rot="2700000">
            <a:off x="10688014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任意多边形: 形状 85"/>
          <p:cNvSpPr/>
          <p:nvPr/>
        </p:nvSpPr>
        <p:spPr>
          <a:xfrm rot="2700000">
            <a:off x="11139835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CBA7F8B4-AB59-4D98-BA81-D9870BA940D4}"/>
              </a:ext>
            </a:extLst>
          </p:cNvPr>
          <p:cNvSpPr/>
          <p:nvPr/>
        </p:nvSpPr>
        <p:spPr>
          <a:xfrm>
            <a:off x="1046328" y="1071491"/>
            <a:ext cx="6708374" cy="49731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pPr>
              <a:lnSpc>
                <a:spcPct val="120000"/>
              </a:lnSpc>
            </a:pPr>
            <a:r>
              <a:rPr lang="zh-CN" altLang="en-US" sz="2400" b="1" dirty="0"/>
              <a:t>人类活动已经影响到整个地理环境，表现为：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719B93B4-56E4-483D-9E52-C1623E100EC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133"/>
          <a:stretch/>
        </p:blipFill>
        <p:spPr bwMode="auto">
          <a:xfrm>
            <a:off x="28543" y="4096644"/>
            <a:ext cx="3044441" cy="2592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54852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组合 72"/>
          <p:cNvGrpSpPr/>
          <p:nvPr/>
        </p:nvGrpSpPr>
        <p:grpSpPr>
          <a:xfrm>
            <a:off x="1607342" y="1616749"/>
            <a:ext cx="10137098" cy="1142410"/>
            <a:chOff x="1480021" y="4213143"/>
            <a:chExt cx="7845179" cy="1142410"/>
          </a:xfrm>
        </p:grpSpPr>
        <p:sp>
          <p:nvSpPr>
            <p:cNvPr id="74" name="矩形 73"/>
            <p:cNvSpPr/>
            <p:nvPr/>
          </p:nvSpPr>
          <p:spPr>
            <a:xfrm>
              <a:off x="1717285" y="4627020"/>
              <a:ext cx="7607915" cy="72853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dirty="0"/>
                <a:t>（</a:t>
              </a:r>
              <a:r>
                <a:rPr lang="en-US" altLang="zh-CN" dirty="0"/>
                <a:t>1</a:t>
              </a:r>
              <a:r>
                <a:rPr lang="zh-CN" altLang="en-US" dirty="0"/>
                <a:t>）合理：人类可以利用、改造自然规律，但不能改变自然规律。如：梯田、大棚</a:t>
              </a:r>
              <a:endParaRPr lang="en-US" altLang="zh-CN" dirty="0"/>
            </a:p>
            <a:p>
              <a:pPr>
                <a:lnSpc>
                  <a:spcPct val="120000"/>
                </a:lnSpc>
              </a:pPr>
              <a:r>
                <a:rPr lang="zh-CN" altLang="en-US" dirty="0"/>
                <a:t>（</a:t>
              </a:r>
              <a:r>
                <a:rPr lang="en-US" altLang="zh-CN" dirty="0"/>
                <a:t>2</a:t>
              </a:r>
              <a:r>
                <a:rPr lang="zh-CN" altLang="en-US" dirty="0"/>
                <a:t>）不合理：人类活动违背自然规律，将受到大自然惩罚，如：新冠肺炎、</a:t>
              </a:r>
              <a:r>
                <a:rPr lang="en-US" altLang="zh-CN" dirty="0"/>
                <a:t>《</a:t>
              </a:r>
              <a:r>
                <a:rPr lang="zh-CN" altLang="en-US" dirty="0"/>
                <a:t>传染病</a:t>
              </a:r>
              <a:r>
                <a:rPr lang="en-US" altLang="zh-CN" dirty="0"/>
                <a:t>》</a:t>
              </a:r>
              <a:endParaRPr lang="zh-CN" altLang="en-US" dirty="0"/>
            </a:p>
          </p:txBody>
        </p:sp>
        <p:sp>
          <p:nvSpPr>
            <p:cNvPr id="75" name="矩形 74"/>
            <p:cNvSpPr/>
            <p:nvPr/>
          </p:nvSpPr>
          <p:spPr>
            <a:xfrm>
              <a:off x="1480021" y="4213143"/>
              <a:ext cx="2241974" cy="49731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2400" b="1" dirty="0"/>
                <a:t>2</a:t>
              </a:r>
              <a:r>
                <a:rPr lang="zh-CN" altLang="en-US" sz="2400" b="1" dirty="0"/>
                <a:t>、影响强度不同</a:t>
              </a:r>
            </a:p>
          </p:txBody>
        </p:sp>
      </p:grpSp>
      <p:sp>
        <p:nvSpPr>
          <p:cNvPr id="80" name="矩形: 圆角 79"/>
          <p:cNvSpPr/>
          <p:nvPr/>
        </p:nvSpPr>
        <p:spPr>
          <a:xfrm rot="2700000">
            <a:off x="481528" y="324463"/>
            <a:ext cx="608141" cy="60814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1" name="直接连接符 80"/>
          <p:cNvCxnSpPr>
            <a:cxnSpLocks/>
          </p:cNvCxnSpPr>
          <p:nvPr/>
        </p:nvCxnSpPr>
        <p:spPr>
          <a:xfrm>
            <a:off x="1046328" y="1023585"/>
            <a:ext cx="1114567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文本框 81"/>
          <p:cNvSpPr txBox="1"/>
          <p:nvPr/>
        </p:nvSpPr>
        <p:spPr>
          <a:xfrm>
            <a:off x="1403349" y="366923"/>
            <a:ext cx="5109091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r>
              <a:rPr lang="zh-CN" altLang="en-US" sz="3200" b="1" dirty="0">
                <a:solidFill>
                  <a:schemeClr val="accent1"/>
                </a:solidFill>
              </a:rPr>
              <a:t>人类对地理环境作用的内涵</a:t>
            </a:r>
          </a:p>
        </p:txBody>
      </p:sp>
      <p:sp>
        <p:nvSpPr>
          <p:cNvPr id="83" name="文本框 82"/>
          <p:cNvSpPr txBox="1"/>
          <p:nvPr/>
        </p:nvSpPr>
        <p:spPr>
          <a:xfrm>
            <a:off x="521743" y="400325"/>
            <a:ext cx="527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bg1"/>
                </a:solidFill>
              </a:rPr>
              <a:t>03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84" name="任意多边形: 形状 83"/>
          <p:cNvSpPr/>
          <p:nvPr/>
        </p:nvSpPr>
        <p:spPr>
          <a:xfrm rot="2700000">
            <a:off x="10236192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任意多边形: 形状 84"/>
          <p:cNvSpPr/>
          <p:nvPr/>
        </p:nvSpPr>
        <p:spPr>
          <a:xfrm rot="2700000">
            <a:off x="10688014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任意多边形: 形状 85"/>
          <p:cNvSpPr/>
          <p:nvPr/>
        </p:nvSpPr>
        <p:spPr>
          <a:xfrm rot="2700000">
            <a:off x="11139835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CBA7F8B4-AB59-4D98-BA81-D9870BA940D4}"/>
              </a:ext>
            </a:extLst>
          </p:cNvPr>
          <p:cNvSpPr/>
          <p:nvPr/>
        </p:nvSpPr>
        <p:spPr>
          <a:xfrm>
            <a:off x="1150107" y="1132213"/>
            <a:ext cx="6708374" cy="49731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pPr>
              <a:lnSpc>
                <a:spcPct val="120000"/>
              </a:lnSpc>
            </a:pPr>
            <a:r>
              <a:rPr lang="zh-CN" altLang="en-US" sz="2400" b="1" dirty="0"/>
              <a:t>人类活动已经影响到整个地理环境，表现为：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94FF6A72-1061-4455-8031-D54523A996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87492"/>
            <a:ext cx="5437776" cy="3170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图片 20">
            <a:extLst>
              <a:ext uri="{FF2B5EF4-FFF2-40B4-BE49-F238E27FC236}">
                <a16:creationId xmlns:a16="http://schemas.microsoft.com/office/drawing/2014/main" id="{2527216A-76D1-424A-8B75-03691837C4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83266" y="3349432"/>
            <a:ext cx="2110175" cy="3108231"/>
          </a:xfrm>
          <a:prstGeom prst="rect">
            <a:avLst/>
          </a:prstGeom>
        </p:spPr>
      </p:pic>
      <p:sp>
        <p:nvSpPr>
          <p:cNvPr id="22" name="矩形 21">
            <a:extLst>
              <a:ext uri="{FF2B5EF4-FFF2-40B4-BE49-F238E27FC236}">
                <a16:creationId xmlns:a16="http://schemas.microsoft.com/office/drawing/2014/main" id="{3E4118C9-F42D-4D80-8522-6783F8620BB6}"/>
              </a:ext>
            </a:extLst>
          </p:cNvPr>
          <p:cNvSpPr/>
          <p:nvPr/>
        </p:nvSpPr>
        <p:spPr>
          <a:xfrm>
            <a:off x="7993442" y="3974393"/>
            <a:ext cx="4067180" cy="18434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2400" b="1" dirty="0"/>
              <a:t>《</a:t>
            </a:r>
            <a:r>
              <a:rPr lang="zh-CN" altLang="en-US" sz="2400" b="1" dirty="0"/>
              <a:t>传染病</a:t>
            </a:r>
            <a:r>
              <a:rPr lang="en-US" altLang="zh-CN" sz="2400" b="1" dirty="0"/>
              <a:t>》</a:t>
            </a:r>
          </a:p>
          <a:p>
            <a:pPr>
              <a:lnSpc>
                <a:spcPct val="150000"/>
              </a:lnSpc>
            </a:pPr>
            <a:r>
              <a:rPr lang="zh-CN" altLang="en-US" dirty="0"/>
              <a:t>       影片讲述了一种新型致命病毒在</a:t>
            </a:r>
            <a:r>
              <a:rPr lang="en-US" altLang="zh-CN" dirty="0"/>
              <a:t>10</a:t>
            </a:r>
            <a:r>
              <a:rPr lang="zh-CN" altLang="en-US" dirty="0"/>
              <a:t>天席卷全球</a:t>
            </a:r>
            <a:r>
              <a:rPr lang="en-US" altLang="zh-CN" dirty="0"/>
              <a:t>1</a:t>
            </a:r>
            <a:r>
              <a:rPr lang="zh-CN" altLang="en-US" dirty="0"/>
              <a:t>人传染给</a:t>
            </a:r>
            <a:r>
              <a:rPr lang="en-US" altLang="zh-CN" dirty="0"/>
              <a:t>800</a:t>
            </a:r>
            <a:r>
              <a:rPr lang="zh-CN" altLang="en-US" dirty="0"/>
              <a:t>万人的故事。</a:t>
            </a:r>
          </a:p>
        </p:txBody>
      </p:sp>
    </p:spTree>
    <p:extLst>
      <p:ext uri="{BB962C8B-B14F-4D97-AF65-F5344CB8AC3E}">
        <p14:creationId xmlns:p14="http://schemas.microsoft.com/office/powerpoint/2010/main" val="12548126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Untitled">
            <a:hlinkClick r:id="" action="ppaction://media"/>
            <a:extLst>
              <a:ext uri="{FF2B5EF4-FFF2-40B4-BE49-F238E27FC236}">
                <a16:creationId xmlns:a16="http://schemas.microsoft.com/office/drawing/2014/main" id="{4B71CCB5-0B3A-48B1-8DB6-F89F68FEE42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7883"/>
            <a:ext cx="6495737" cy="6879721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4DF3CA26-C08B-4266-9BDA-86FDEA1CD136}"/>
              </a:ext>
            </a:extLst>
          </p:cNvPr>
          <p:cNvSpPr txBox="1"/>
          <p:nvPr/>
        </p:nvSpPr>
        <p:spPr>
          <a:xfrm>
            <a:off x="6905297" y="1674870"/>
            <a:ext cx="4571999" cy="22424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/>
              <a:t>片段：</a:t>
            </a:r>
            <a:endParaRPr lang="en-US" altLang="zh-CN" sz="2400" dirty="0"/>
          </a:p>
          <a:p>
            <a:pPr>
              <a:lnSpc>
                <a:spcPct val="150000"/>
              </a:lnSpc>
            </a:pPr>
            <a:r>
              <a:rPr lang="zh-CN" altLang="en-US" sz="2400" dirty="0"/>
              <a:t>        人类不合理的活动对地理环境的影响，违背自然规律，将受到大自然惩罚，</a:t>
            </a:r>
          </a:p>
        </p:txBody>
      </p:sp>
    </p:spTree>
    <p:extLst>
      <p:ext uri="{BB962C8B-B14F-4D97-AF65-F5344CB8AC3E}">
        <p14:creationId xmlns:p14="http://schemas.microsoft.com/office/powerpoint/2010/main" val="2704944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01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6" name="组合 75"/>
          <p:cNvGrpSpPr/>
          <p:nvPr/>
        </p:nvGrpSpPr>
        <p:grpSpPr>
          <a:xfrm>
            <a:off x="1955858" y="1848659"/>
            <a:ext cx="6465800" cy="1105443"/>
            <a:chOff x="1480021" y="4213143"/>
            <a:chExt cx="5003933" cy="1105443"/>
          </a:xfrm>
        </p:grpSpPr>
        <p:sp>
          <p:nvSpPr>
            <p:cNvPr id="77" name="矩形 76"/>
            <p:cNvSpPr/>
            <p:nvPr/>
          </p:nvSpPr>
          <p:spPr>
            <a:xfrm>
              <a:off x="1717285" y="4590053"/>
              <a:ext cx="4766669" cy="72853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dirty="0"/>
                <a:t>（</a:t>
              </a:r>
              <a:r>
                <a:rPr lang="en-US" altLang="zh-CN" dirty="0"/>
                <a:t>1</a:t>
              </a:r>
              <a:r>
                <a:rPr lang="zh-CN" altLang="en-US" dirty="0"/>
                <a:t>）积极影响：人地协调发展、可持续发展</a:t>
              </a:r>
              <a:endParaRPr lang="en-US" altLang="zh-CN" dirty="0"/>
            </a:p>
            <a:p>
              <a:pPr>
                <a:lnSpc>
                  <a:spcPct val="120000"/>
                </a:lnSpc>
              </a:pPr>
              <a:r>
                <a:rPr lang="zh-CN" altLang="en-US" dirty="0"/>
                <a:t>（</a:t>
              </a:r>
              <a:r>
                <a:rPr lang="en-US" altLang="zh-CN" dirty="0"/>
                <a:t>2</a:t>
              </a:r>
              <a:r>
                <a:rPr lang="zh-CN" altLang="en-US" dirty="0"/>
                <a:t>）消极影响：人地矛盾、人地关系全面不协调</a:t>
              </a:r>
            </a:p>
          </p:txBody>
        </p:sp>
        <p:sp>
          <p:nvSpPr>
            <p:cNvPr id="78" name="矩形 77"/>
            <p:cNvSpPr/>
            <p:nvPr/>
          </p:nvSpPr>
          <p:spPr>
            <a:xfrm>
              <a:off x="1480021" y="4213143"/>
              <a:ext cx="2241974" cy="49731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2400" b="1" dirty="0"/>
                <a:t>3</a:t>
              </a:r>
              <a:r>
                <a:rPr lang="zh-CN" altLang="en-US" sz="2400" b="1" dirty="0"/>
                <a:t>、影响结果不同</a:t>
              </a:r>
            </a:p>
          </p:txBody>
        </p:sp>
      </p:grpSp>
      <p:sp>
        <p:nvSpPr>
          <p:cNvPr id="80" name="矩形: 圆角 79"/>
          <p:cNvSpPr/>
          <p:nvPr/>
        </p:nvSpPr>
        <p:spPr>
          <a:xfrm rot="2700000">
            <a:off x="481528" y="324463"/>
            <a:ext cx="608141" cy="60814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1" name="直接连接符 80"/>
          <p:cNvCxnSpPr>
            <a:cxnSpLocks/>
          </p:cNvCxnSpPr>
          <p:nvPr/>
        </p:nvCxnSpPr>
        <p:spPr>
          <a:xfrm>
            <a:off x="1046328" y="1023585"/>
            <a:ext cx="1114567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文本框 81"/>
          <p:cNvSpPr txBox="1"/>
          <p:nvPr/>
        </p:nvSpPr>
        <p:spPr>
          <a:xfrm>
            <a:off x="1403349" y="366923"/>
            <a:ext cx="5109091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r>
              <a:rPr lang="zh-CN" altLang="en-US" sz="3200" b="1" dirty="0">
                <a:solidFill>
                  <a:schemeClr val="accent1"/>
                </a:solidFill>
              </a:rPr>
              <a:t>人类对地理环境作用的内涵</a:t>
            </a:r>
          </a:p>
        </p:txBody>
      </p:sp>
      <p:sp>
        <p:nvSpPr>
          <p:cNvPr id="83" name="文本框 82"/>
          <p:cNvSpPr txBox="1"/>
          <p:nvPr/>
        </p:nvSpPr>
        <p:spPr>
          <a:xfrm>
            <a:off x="521743" y="400325"/>
            <a:ext cx="527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bg1"/>
                </a:solidFill>
              </a:rPr>
              <a:t>03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84" name="任意多边形: 形状 83"/>
          <p:cNvSpPr/>
          <p:nvPr/>
        </p:nvSpPr>
        <p:spPr>
          <a:xfrm rot="2700000">
            <a:off x="10236192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任意多边形: 形状 84"/>
          <p:cNvSpPr/>
          <p:nvPr/>
        </p:nvSpPr>
        <p:spPr>
          <a:xfrm rot="2700000">
            <a:off x="10688014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任意多边形: 形状 85"/>
          <p:cNvSpPr/>
          <p:nvPr/>
        </p:nvSpPr>
        <p:spPr>
          <a:xfrm rot="2700000">
            <a:off x="11139835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CBA7F8B4-AB59-4D98-BA81-D9870BA940D4}"/>
              </a:ext>
            </a:extLst>
          </p:cNvPr>
          <p:cNvSpPr/>
          <p:nvPr/>
        </p:nvSpPr>
        <p:spPr>
          <a:xfrm>
            <a:off x="1607342" y="1197851"/>
            <a:ext cx="6708374" cy="49731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pPr>
              <a:lnSpc>
                <a:spcPct val="120000"/>
              </a:lnSpc>
            </a:pPr>
            <a:r>
              <a:rPr lang="zh-CN" altLang="en-US" sz="2400" b="1" dirty="0"/>
              <a:t>人类活动已经影响到整个地理环境，表现为：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D8C9F315-16A8-4C3D-A6EC-6FD316D75D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029" y="3262518"/>
            <a:ext cx="4762500" cy="3267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>
            <a:extLst>
              <a:ext uri="{FF2B5EF4-FFF2-40B4-BE49-F238E27FC236}">
                <a16:creationId xmlns:a16="http://schemas.microsoft.com/office/drawing/2014/main" id="{D9A33D62-7E4A-44F0-BF7D-85F47273EE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8902" y="3347192"/>
            <a:ext cx="6273678" cy="3062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82791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任意多边形: 形状 10"/>
          <p:cNvSpPr/>
          <p:nvPr/>
        </p:nvSpPr>
        <p:spPr>
          <a:xfrm rot="2700000">
            <a:off x="-803840" y="-755763"/>
            <a:ext cx="5428563" cy="5833960"/>
          </a:xfrm>
          <a:custGeom>
            <a:avLst/>
            <a:gdLst>
              <a:gd name="connsiteX0" fmla="*/ 0 w 5428563"/>
              <a:gd name="connsiteY0" fmla="*/ 2574839 h 5504327"/>
              <a:gd name="connsiteX1" fmla="*/ 2574839 w 5428563"/>
              <a:gd name="connsiteY1" fmla="*/ 0 h 5504327"/>
              <a:gd name="connsiteX2" fmla="*/ 4511157 w 5428563"/>
              <a:gd name="connsiteY2" fmla="*/ 0 h 5504327"/>
              <a:gd name="connsiteX3" fmla="*/ 5428563 w 5428563"/>
              <a:gd name="connsiteY3" fmla="*/ 917406 h 5504327"/>
              <a:gd name="connsiteX4" fmla="*/ 5428563 w 5428563"/>
              <a:gd name="connsiteY4" fmla="*/ 4586921 h 5504327"/>
              <a:gd name="connsiteX5" fmla="*/ 4511157 w 5428563"/>
              <a:gd name="connsiteY5" fmla="*/ 5504327 h 5504327"/>
              <a:gd name="connsiteX6" fmla="*/ 2929489 w 5428563"/>
              <a:gd name="connsiteY6" fmla="*/ 5504327 h 5504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28563" h="5504327">
                <a:moveTo>
                  <a:pt x="0" y="2574839"/>
                </a:moveTo>
                <a:lnTo>
                  <a:pt x="2574839" y="0"/>
                </a:lnTo>
                <a:lnTo>
                  <a:pt x="4511157" y="0"/>
                </a:lnTo>
                <a:cubicBezTo>
                  <a:pt x="5017826" y="0"/>
                  <a:pt x="5428563" y="410737"/>
                  <a:pt x="5428563" y="917406"/>
                </a:cubicBezTo>
                <a:lnTo>
                  <a:pt x="5428563" y="4586921"/>
                </a:lnTo>
                <a:cubicBezTo>
                  <a:pt x="5428563" y="5093590"/>
                  <a:pt x="5017826" y="5504327"/>
                  <a:pt x="4511157" y="5504327"/>
                </a:cubicBezTo>
                <a:lnTo>
                  <a:pt x="2929489" y="5504327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069531" y="3863219"/>
            <a:ext cx="2843214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>
            <a:defPPr>
              <a:defRPr lang="zh-CN"/>
            </a:defPPr>
            <a:lvl1pPr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1" i="0" u="none" strike="noStrike" kern="1200" cap="none" spc="0" normalizeH="0" baseline="0" noProof="0" dirty="0">
                <a:ln>
                  <a:noFill/>
                </a:ln>
                <a:solidFill>
                  <a:srgbClr val="2980B9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PART  02</a:t>
            </a:r>
            <a:endParaRPr kumimoji="0" lang="zh-CN" altLang="en-US" sz="4800" b="1" i="0" u="none" strike="noStrike" kern="1200" cap="none" spc="0" normalizeH="0" baseline="0" noProof="0" dirty="0">
              <a:ln>
                <a:noFill/>
              </a:ln>
              <a:solidFill>
                <a:srgbClr val="2980B9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069531" y="4732316"/>
            <a:ext cx="8303926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r>
              <a:rPr lang="zh-CN" altLang="en-US" sz="3200" b="1" dirty="0">
                <a:solidFill>
                  <a:schemeClr val="accent1"/>
                </a:solidFill>
              </a:rPr>
              <a:t>人类对地理环境的作用在高考考察中的体现</a:t>
            </a:r>
          </a:p>
        </p:txBody>
      </p:sp>
      <p:pic>
        <p:nvPicPr>
          <p:cNvPr id="5" name="图片占位符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10" name="矩形 9"/>
          <p:cNvSpPr/>
          <p:nvPr/>
        </p:nvSpPr>
        <p:spPr>
          <a:xfrm>
            <a:off x="6051689" y="3983894"/>
            <a:ext cx="5444985" cy="29482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</a:rPr>
              <a:t>中</a:t>
            </a:r>
          </a:p>
        </p:txBody>
      </p:sp>
      <p:cxnSp>
        <p:nvCxnSpPr>
          <p:cNvPr id="14" name="直接连接符 13"/>
          <p:cNvCxnSpPr/>
          <p:nvPr/>
        </p:nvCxnSpPr>
        <p:spPr>
          <a:xfrm>
            <a:off x="4069531" y="4694216"/>
            <a:ext cx="3135086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37381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矩形: 圆角 45"/>
          <p:cNvSpPr/>
          <p:nvPr/>
        </p:nvSpPr>
        <p:spPr>
          <a:xfrm rot="2700000">
            <a:off x="481528" y="324463"/>
            <a:ext cx="608141" cy="60814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47" name="直接连接符 46"/>
          <p:cNvCxnSpPr>
            <a:cxnSpLocks/>
          </p:cNvCxnSpPr>
          <p:nvPr/>
        </p:nvCxnSpPr>
        <p:spPr>
          <a:xfrm>
            <a:off x="1046328" y="1023585"/>
            <a:ext cx="1114567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文本框 47"/>
          <p:cNvSpPr txBox="1"/>
          <p:nvPr/>
        </p:nvSpPr>
        <p:spPr>
          <a:xfrm>
            <a:off x="1403349" y="366923"/>
            <a:ext cx="7981672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r>
              <a:rPr lang="zh-CN" altLang="en-US" sz="3200" b="1" dirty="0">
                <a:solidFill>
                  <a:schemeClr val="accent1"/>
                </a:solidFill>
              </a:rPr>
              <a:t>人类对地理环境的作用在高考考察中的体现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521743" y="400325"/>
            <a:ext cx="527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02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0" name="任意多边形: 形状 49"/>
          <p:cNvSpPr/>
          <p:nvPr/>
        </p:nvSpPr>
        <p:spPr>
          <a:xfrm rot="2700000">
            <a:off x="10236192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1" name="任意多边形: 形状 50"/>
          <p:cNvSpPr/>
          <p:nvPr/>
        </p:nvSpPr>
        <p:spPr>
          <a:xfrm rot="2700000">
            <a:off x="10688014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2" name="任意多边形: 形状 51"/>
          <p:cNvSpPr/>
          <p:nvPr/>
        </p:nvSpPr>
        <p:spPr>
          <a:xfrm rot="2700000">
            <a:off x="11139835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8308097B-6E3D-4923-926E-A4583EF0B830}"/>
              </a:ext>
            </a:extLst>
          </p:cNvPr>
          <p:cNvGrpSpPr/>
          <p:nvPr/>
        </p:nvGrpSpPr>
        <p:grpSpPr>
          <a:xfrm>
            <a:off x="1105205" y="1329802"/>
            <a:ext cx="10379594" cy="3569010"/>
            <a:chOff x="595481" y="4193531"/>
            <a:chExt cx="6236441" cy="3569010"/>
          </a:xfrm>
        </p:grpSpPr>
        <p:sp>
          <p:nvSpPr>
            <p:cNvPr id="22" name="矩形 21">
              <a:extLst>
                <a:ext uri="{FF2B5EF4-FFF2-40B4-BE49-F238E27FC236}">
                  <a16:creationId xmlns:a16="http://schemas.microsoft.com/office/drawing/2014/main" id="{985D2B78-2D5D-4CCD-BEAF-90CEA6655EEE}"/>
                </a:ext>
              </a:extLst>
            </p:cNvPr>
            <p:cNvSpPr/>
            <p:nvPr/>
          </p:nvSpPr>
          <p:spPr>
            <a:xfrm>
              <a:off x="595481" y="4747357"/>
              <a:ext cx="6236441" cy="301518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000" dirty="0"/>
                <a:t>（</a:t>
              </a:r>
              <a:r>
                <a:rPr lang="en-US" altLang="zh-CN" sz="2000" dirty="0"/>
                <a:t>1</a:t>
              </a:r>
              <a:r>
                <a:rPr lang="zh-CN" altLang="en-US" sz="2000" dirty="0"/>
                <a:t>）试题情境：</a:t>
              </a:r>
              <a:endParaRPr lang="en-US" altLang="zh-CN" sz="2000" dirty="0"/>
            </a:p>
            <a:p>
              <a:pPr>
                <a:lnSpc>
                  <a:spcPct val="120000"/>
                </a:lnSpc>
              </a:pPr>
              <a:r>
                <a:rPr lang="en-US" altLang="zh-CN" sz="2000" dirty="0"/>
                <a:t>        </a:t>
              </a:r>
              <a:r>
                <a:rPr lang="zh-CN" altLang="en-US" sz="2000" dirty="0"/>
                <a:t>长江三角洲村镇企业的发展进程</a:t>
              </a:r>
              <a:endParaRPr lang="en-US" altLang="zh-CN" sz="2000" dirty="0"/>
            </a:p>
            <a:p>
              <a:pPr>
                <a:lnSpc>
                  <a:spcPct val="120000"/>
                </a:lnSpc>
              </a:pPr>
              <a:r>
                <a:rPr lang="zh-CN" altLang="en-US" sz="2000" dirty="0"/>
                <a:t>（</a:t>
              </a:r>
              <a:r>
                <a:rPr lang="en-US" altLang="zh-CN" sz="2000" dirty="0"/>
                <a:t>2</a:t>
              </a:r>
              <a:r>
                <a:rPr lang="zh-CN" altLang="en-US" sz="2000" dirty="0"/>
                <a:t>）呈现方式：</a:t>
              </a:r>
              <a:endParaRPr lang="en-US" altLang="zh-CN" sz="2000" dirty="0"/>
            </a:p>
            <a:p>
              <a:pPr>
                <a:lnSpc>
                  <a:spcPct val="120000"/>
                </a:lnSpc>
              </a:pPr>
              <a:r>
                <a:rPr lang="en-US" altLang="zh-CN" sz="2000" dirty="0"/>
                <a:t>        </a:t>
              </a:r>
              <a:r>
                <a:rPr lang="zh-CN" altLang="en-US" sz="2000" dirty="0"/>
                <a:t>文字材料</a:t>
              </a:r>
              <a:endParaRPr lang="en-US" altLang="zh-CN" sz="2000" dirty="0"/>
            </a:p>
            <a:p>
              <a:pPr>
                <a:lnSpc>
                  <a:spcPct val="120000"/>
                </a:lnSpc>
              </a:pPr>
              <a:r>
                <a:rPr lang="zh-CN" altLang="en-US" sz="2000" dirty="0"/>
                <a:t>（</a:t>
              </a:r>
              <a:r>
                <a:rPr lang="en-US" altLang="zh-CN" sz="2000" dirty="0"/>
                <a:t>3</a:t>
              </a:r>
              <a:r>
                <a:rPr lang="zh-CN" altLang="en-US" sz="2000" dirty="0"/>
                <a:t>）考察知识点：</a:t>
              </a:r>
              <a:endParaRPr lang="en-US" altLang="zh-CN" sz="2000" dirty="0"/>
            </a:p>
            <a:p>
              <a:pPr>
                <a:lnSpc>
                  <a:spcPct val="120000"/>
                </a:lnSpc>
              </a:pPr>
              <a:r>
                <a:rPr lang="en-US" altLang="zh-CN" sz="2000" b="1" dirty="0"/>
                <a:t>        </a:t>
              </a:r>
              <a:r>
                <a:rPr lang="zh-CN" altLang="en-US" sz="2000" b="1" dirty="0"/>
                <a:t>区域工业化</a:t>
              </a:r>
              <a:endParaRPr lang="en-US" altLang="zh-CN" sz="2000" b="1" dirty="0"/>
            </a:p>
            <a:p>
              <a:pPr>
                <a:lnSpc>
                  <a:spcPct val="120000"/>
                </a:lnSpc>
              </a:pPr>
              <a:endParaRPr lang="en-US" altLang="zh-CN" sz="2000" b="1" dirty="0"/>
            </a:p>
            <a:p>
              <a:pPr>
                <a:lnSpc>
                  <a:spcPct val="120000"/>
                </a:lnSpc>
              </a:pPr>
              <a:r>
                <a:rPr lang="zh-CN" altLang="en-US" sz="2000" b="1" dirty="0">
                  <a:solidFill>
                    <a:srgbClr val="FF0000"/>
                  </a:solidFill>
                </a:rPr>
                <a:t>人类合理活动减少对地理环境的影响</a:t>
              </a:r>
              <a:endParaRPr lang="zh-CN" altLang="zh-CN" sz="2000" b="1" dirty="0">
                <a:solidFill>
                  <a:srgbClr val="FF0000"/>
                </a:solidFill>
              </a:endParaRPr>
            </a:p>
          </p:txBody>
        </p:sp>
        <p:sp>
          <p:nvSpPr>
            <p:cNvPr id="23" name="矩形 22">
              <a:extLst>
                <a:ext uri="{FF2B5EF4-FFF2-40B4-BE49-F238E27FC236}">
                  <a16:creationId xmlns:a16="http://schemas.microsoft.com/office/drawing/2014/main" id="{B2CFC5C9-0FB0-4CA2-A3A7-9195EE7FAF0A}"/>
                </a:ext>
              </a:extLst>
            </p:cNvPr>
            <p:cNvSpPr/>
            <p:nvPr/>
          </p:nvSpPr>
          <p:spPr>
            <a:xfrm>
              <a:off x="595481" y="4193531"/>
              <a:ext cx="6194042" cy="49731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2400" b="1" dirty="0"/>
                <a:t>1</a:t>
              </a:r>
              <a:r>
                <a:rPr lang="zh-CN" altLang="en-US" sz="2400" b="1" dirty="0"/>
                <a:t>、</a:t>
              </a:r>
              <a:r>
                <a:rPr lang="en-US" altLang="zh-CN" sz="2400" b="1" dirty="0"/>
                <a:t>2019</a:t>
              </a:r>
              <a:r>
                <a:rPr lang="zh-CN" altLang="en-US" sz="2400" b="1" dirty="0"/>
                <a:t>年高考地理试题全国卷分析：人类活动对地理环境的影响</a:t>
              </a:r>
              <a:endParaRPr lang="zh-CN" altLang="en-US" sz="2000" b="1" dirty="0"/>
            </a:p>
          </p:txBody>
        </p:sp>
      </p:grpSp>
      <p:pic>
        <p:nvPicPr>
          <p:cNvPr id="2" name="图片 1">
            <a:extLst>
              <a:ext uri="{FF2B5EF4-FFF2-40B4-BE49-F238E27FC236}">
                <a16:creationId xmlns:a16="http://schemas.microsoft.com/office/drawing/2014/main" id="{017B5CB6-B8BF-4571-B699-15C682EE9B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4351" y="1853104"/>
            <a:ext cx="6357649" cy="4425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642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73B4093F-DD13-4701-A467-E23BAE8DFC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70765" y="1827118"/>
            <a:ext cx="5921235" cy="5042054"/>
          </a:xfrm>
          <a:prstGeom prst="rect">
            <a:avLst/>
          </a:prstGeom>
        </p:spPr>
      </p:pic>
      <p:sp>
        <p:nvSpPr>
          <p:cNvPr id="46" name="矩形: 圆角 45"/>
          <p:cNvSpPr/>
          <p:nvPr/>
        </p:nvSpPr>
        <p:spPr>
          <a:xfrm rot="2700000">
            <a:off x="481528" y="324463"/>
            <a:ext cx="608141" cy="60814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47" name="直接连接符 46"/>
          <p:cNvCxnSpPr>
            <a:cxnSpLocks/>
          </p:cNvCxnSpPr>
          <p:nvPr/>
        </p:nvCxnSpPr>
        <p:spPr>
          <a:xfrm>
            <a:off x="1046328" y="1023585"/>
            <a:ext cx="1114567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文本框 47"/>
          <p:cNvSpPr txBox="1"/>
          <p:nvPr/>
        </p:nvSpPr>
        <p:spPr>
          <a:xfrm>
            <a:off x="1403349" y="366923"/>
            <a:ext cx="7981672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r>
              <a:rPr lang="zh-CN" altLang="en-US" sz="3200" b="1" dirty="0">
                <a:solidFill>
                  <a:schemeClr val="accent1"/>
                </a:solidFill>
              </a:rPr>
              <a:t>人类对地理环境的作用在高考考察中的体现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521743" y="400325"/>
            <a:ext cx="527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02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0" name="任意多边形: 形状 49"/>
          <p:cNvSpPr/>
          <p:nvPr/>
        </p:nvSpPr>
        <p:spPr>
          <a:xfrm rot="2700000">
            <a:off x="10236192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1" name="任意多边形: 形状 50"/>
          <p:cNvSpPr/>
          <p:nvPr/>
        </p:nvSpPr>
        <p:spPr>
          <a:xfrm rot="2700000">
            <a:off x="10688014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2" name="任意多边形: 形状 51"/>
          <p:cNvSpPr/>
          <p:nvPr/>
        </p:nvSpPr>
        <p:spPr>
          <a:xfrm rot="2700000">
            <a:off x="11139835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8308097B-6E3D-4923-926E-A4583EF0B830}"/>
              </a:ext>
            </a:extLst>
          </p:cNvPr>
          <p:cNvGrpSpPr/>
          <p:nvPr/>
        </p:nvGrpSpPr>
        <p:grpSpPr>
          <a:xfrm>
            <a:off x="981240" y="1329802"/>
            <a:ext cx="10068905" cy="3551493"/>
            <a:chOff x="548737" y="4193531"/>
            <a:chExt cx="6240786" cy="3551493"/>
          </a:xfrm>
        </p:grpSpPr>
        <p:sp>
          <p:nvSpPr>
            <p:cNvPr id="22" name="矩形 21">
              <a:extLst>
                <a:ext uri="{FF2B5EF4-FFF2-40B4-BE49-F238E27FC236}">
                  <a16:creationId xmlns:a16="http://schemas.microsoft.com/office/drawing/2014/main" id="{985D2B78-2D5D-4CCD-BEAF-90CEA6655EEE}"/>
                </a:ext>
              </a:extLst>
            </p:cNvPr>
            <p:cNvSpPr/>
            <p:nvPr/>
          </p:nvSpPr>
          <p:spPr>
            <a:xfrm>
              <a:off x="548737" y="4731955"/>
              <a:ext cx="6236441" cy="301306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000" dirty="0"/>
                <a:t>（</a:t>
              </a:r>
              <a:r>
                <a:rPr lang="en-US" altLang="zh-CN" sz="2000" dirty="0"/>
                <a:t>1</a:t>
              </a:r>
              <a:r>
                <a:rPr lang="zh-CN" altLang="en-US" sz="2000" dirty="0"/>
                <a:t>）试题情境：</a:t>
              </a:r>
              <a:endParaRPr lang="en-US" altLang="zh-CN" sz="2000" dirty="0"/>
            </a:p>
            <a:p>
              <a:pPr>
                <a:lnSpc>
                  <a:spcPct val="120000"/>
                </a:lnSpc>
              </a:pPr>
              <a:r>
                <a:rPr lang="zh-CN" altLang="en-US" sz="2000" dirty="0"/>
                <a:t>        五大湖</a:t>
              </a:r>
              <a:r>
                <a:rPr lang="en-US" altLang="zh-CN" sz="2000" dirty="0"/>
                <a:t>-</a:t>
              </a:r>
              <a:r>
                <a:rPr lang="zh-CN" altLang="en-US" sz="2000" dirty="0"/>
                <a:t>密西西比河的人 工运河和清淤工程</a:t>
              </a:r>
              <a:endParaRPr lang="en-US" altLang="zh-CN" sz="2000" dirty="0"/>
            </a:p>
            <a:p>
              <a:pPr>
                <a:lnSpc>
                  <a:spcPct val="120000"/>
                </a:lnSpc>
              </a:pPr>
              <a:r>
                <a:rPr lang="zh-CN" altLang="en-US" sz="2000" dirty="0"/>
                <a:t>（</a:t>
              </a:r>
              <a:r>
                <a:rPr lang="en-US" altLang="zh-CN" sz="2000" dirty="0"/>
                <a:t>2</a:t>
              </a:r>
              <a:r>
                <a:rPr lang="zh-CN" altLang="en-US" sz="2000" dirty="0"/>
                <a:t>）呈现方式：</a:t>
              </a:r>
              <a:endParaRPr lang="en-US" altLang="zh-CN" sz="2000" dirty="0"/>
            </a:p>
            <a:p>
              <a:pPr>
                <a:lnSpc>
                  <a:spcPct val="120000"/>
                </a:lnSpc>
              </a:pPr>
              <a:r>
                <a:rPr lang="en-US" altLang="zh-CN" sz="2000" dirty="0"/>
                <a:t>        </a:t>
              </a:r>
              <a:r>
                <a:rPr lang="zh-CN" altLang="en-US" sz="2000" dirty="0"/>
                <a:t>文字材料、</a:t>
              </a:r>
              <a:r>
                <a:rPr lang="en-US" altLang="zh-CN" sz="2000" dirty="0"/>
                <a:t>2</a:t>
              </a:r>
              <a:r>
                <a:rPr lang="zh-CN" altLang="en-US" sz="2000" dirty="0"/>
                <a:t>张不同空间尺度地区域地图</a:t>
              </a:r>
              <a:endParaRPr lang="en-US" altLang="zh-CN" sz="2000" dirty="0"/>
            </a:p>
            <a:p>
              <a:pPr>
                <a:lnSpc>
                  <a:spcPct val="120000"/>
                </a:lnSpc>
              </a:pPr>
              <a:r>
                <a:rPr lang="zh-CN" altLang="en-US" sz="2000" dirty="0"/>
                <a:t>（</a:t>
              </a:r>
              <a:r>
                <a:rPr lang="en-US" altLang="zh-CN" sz="2000" dirty="0"/>
                <a:t>3</a:t>
              </a:r>
              <a:r>
                <a:rPr lang="zh-CN" altLang="en-US" sz="2000" dirty="0"/>
                <a:t>）考察知识点：环境保护</a:t>
              </a:r>
              <a:r>
                <a:rPr lang="en-US" altLang="zh-CN" sz="2000" dirty="0"/>
                <a:t>—</a:t>
              </a:r>
              <a:r>
                <a:rPr lang="zh-CN" altLang="en-US" sz="2000" b="1" dirty="0"/>
                <a:t>水污染</a:t>
              </a:r>
              <a:endParaRPr lang="en-US" altLang="zh-CN" sz="2000" b="1" dirty="0"/>
            </a:p>
            <a:p>
              <a:pPr>
                <a:lnSpc>
                  <a:spcPct val="120000"/>
                </a:lnSpc>
              </a:pPr>
              <a:endParaRPr lang="en-US" altLang="zh-CN" sz="2000" b="1" dirty="0"/>
            </a:p>
            <a:p>
              <a:pPr>
                <a:lnSpc>
                  <a:spcPct val="120000"/>
                </a:lnSpc>
              </a:pPr>
              <a:r>
                <a:rPr lang="zh-CN" altLang="en-US" sz="2000" b="1" dirty="0">
                  <a:solidFill>
                    <a:srgbClr val="FF0000"/>
                  </a:solidFill>
                </a:rPr>
                <a:t>人类活动对地理环境的影响（利弊）</a:t>
              </a:r>
              <a:endParaRPr lang="zh-CN" altLang="zh-CN" sz="2000" b="1" dirty="0">
                <a:solidFill>
                  <a:srgbClr val="FF0000"/>
                </a:solidFill>
              </a:endParaRPr>
            </a:p>
            <a:p>
              <a:pPr>
                <a:lnSpc>
                  <a:spcPct val="120000"/>
                </a:lnSpc>
              </a:pPr>
              <a:endParaRPr lang="zh-CN" altLang="zh-CN" sz="2000" b="1" dirty="0"/>
            </a:p>
          </p:txBody>
        </p:sp>
        <p:sp>
          <p:nvSpPr>
            <p:cNvPr id="23" name="矩形 22">
              <a:extLst>
                <a:ext uri="{FF2B5EF4-FFF2-40B4-BE49-F238E27FC236}">
                  <a16:creationId xmlns:a16="http://schemas.microsoft.com/office/drawing/2014/main" id="{B2CFC5C9-0FB0-4CA2-A3A7-9195EE7FAF0A}"/>
                </a:ext>
              </a:extLst>
            </p:cNvPr>
            <p:cNvSpPr/>
            <p:nvPr/>
          </p:nvSpPr>
          <p:spPr>
            <a:xfrm>
              <a:off x="595481" y="4193531"/>
              <a:ext cx="6194042" cy="49731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2400" b="1" dirty="0"/>
                <a:t>1</a:t>
              </a:r>
              <a:r>
                <a:rPr lang="zh-CN" altLang="en-US" sz="2400" b="1" dirty="0"/>
                <a:t>、</a:t>
              </a:r>
              <a:r>
                <a:rPr lang="en-US" altLang="zh-CN" sz="2400" b="1" dirty="0"/>
                <a:t>2019</a:t>
              </a:r>
              <a:r>
                <a:rPr lang="zh-CN" altLang="en-US" sz="2400" b="1" dirty="0"/>
                <a:t>年高考地理试题全国卷分析：人类活动对地理环境的影响</a:t>
              </a:r>
              <a:endParaRPr lang="zh-CN" altLang="en-US" sz="20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6941018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4079F5FF-5BE4-4835-9868-B38AFDC4DA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3539" y="2154875"/>
            <a:ext cx="8223195" cy="4643029"/>
          </a:xfrm>
          <a:prstGeom prst="rect">
            <a:avLst/>
          </a:prstGeom>
        </p:spPr>
      </p:pic>
      <p:sp>
        <p:nvSpPr>
          <p:cNvPr id="46" name="矩形: 圆角 45"/>
          <p:cNvSpPr/>
          <p:nvPr/>
        </p:nvSpPr>
        <p:spPr>
          <a:xfrm rot="2700000">
            <a:off x="481528" y="324463"/>
            <a:ext cx="608141" cy="60814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47" name="直接连接符 46"/>
          <p:cNvCxnSpPr>
            <a:cxnSpLocks/>
          </p:cNvCxnSpPr>
          <p:nvPr/>
        </p:nvCxnSpPr>
        <p:spPr>
          <a:xfrm>
            <a:off x="1046328" y="1023585"/>
            <a:ext cx="1114567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文本框 47"/>
          <p:cNvSpPr txBox="1"/>
          <p:nvPr/>
        </p:nvSpPr>
        <p:spPr>
          <a:xfrm>
            <a:off x="1403349" y="366923"/>
            <a:ext cx="7981672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r>
              <a:rPr lang="zh-CN" altLang="en-US" sz="3200" b="1" dirty="0">
                <a:solidFill>
                  <a:schemeClr val="accent1"/>
                </a:solidFill>
              </a:rPr>
              <a:t>人类对地理环境的作用在高考考察中的体现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521743" y="400325"/>
            <a:ext cx="527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02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0" name="任意多边形: 形状 49"/>
          <p:cNvSpPr/>
          <p:nvPr/>
        </p:nvSpPr>
        <p:spPr>
          <a:xfrm rot="2700000">
            <a:off x="10236192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1" name="任意多边形: 形状 50"/>
          <p:cNvSpPr/>
          <p:nvPr/>
        </p:nvSpPr>
        <p:spPr>
          <a:xfrm rot="2700000">
            <a:off x="10688014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2" name="任意多边形: 形状 51"/>
          <p:cNvSpPr/>
          <p:nvPr/>
        </p:nvSpPr>
        <p:spPr>
          <a:xfrm rot="2700000">
            <a:off x="11139835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8308097B-6E3D-4923-926E-A4583EF0B830}"/>
              </a:ext>
            </a:extLst>
          </p:cNvPr>
          <p:cNvGrpSpPr/>
          <p:nvPr/>
        </p:nvGrpSpPr>
        <p:grpSpPr>
          <a:xfrm>
            <a:off x="368807" y="1364772"/>
            <a:ext cx="9777696" cy="3182161"/>
            <a:chOff x="548737" y="4193531"/>
            <a:chExt cx="6240786" cy="3182161"/>
          </a:xfrm>
        </p:grpSpPr>
        <p:sp>
          <p:nvSpPr>
            <p:cNvPr id="22" name="矩形 21">
              <a:extLst>
                <a:ext uri="{FF2B5EF4-FFF2-40B4-BE49-F238E27FC236}">
                  <a16:creationId xmlns:a16="http://schemas.microsoft.com/office/drawing/2014/main" id="{985D2B78-2D5D-4CCD-BEAF-90CEA6655EEE}"/>
                </a:ext>
              </a:extLst>
            </p:cNvPr>
            <p:cNvSpPr/>
            <p:nvPr/>
          </p:nvSpPr>
          <p:spPr>
            <a:xfrm>
              <a:off x="548737" y="4731955"/>
              <a:ext cx="6236441" cy="264373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000" dirty="0"/>
                <a:t>（</a:t>
              </a:r>
              <a:r>
                <a:rPr lang="en-US" altLang="zh-CN" sz="2000" dirty="0"/>
                <a:t>1</a:t>
              </a:r>
              <a:r>
                <a:rPr lang="zh-CN" altLang="en-US" sz="2000" dirty="0"/>
                <a:t>）试题情境：霍林河流域开发</a:t>
              </a:r>
              <a:endParaRPr lang="en-US" altLang="zh-CN" sz="2000" dirty="0"/>
            </a:p>
            <a:p>
              <a:pPr>
                <a:lnSpc>
                  <a:spcPct val="120000"/>
                </a:lnSpc>
              </a:pPr>
              <a:r>
                <a:rPr lang="zh-CN" altLang="en-US" sz="2000" dirty="0"/>
                <a:t>（</a:t>
              </a:r>
              <a:r>
                <a:rPr lang="en-US" altLang="zh-CN" sz="2000" dirty="0"/>
                <a:t>2</a:t>
              </a:r>
              <a:r>
                <a:rPr lang="zh-CN" altLang="en-US" sz="2000" dirty="0"/>
                <a:t>）呈现方式：文字材料</a:t>
              </a:r>
              <a:endParaRPr lang="en-US" altLang="zh-CN" sz="2000" dirty="0"/>
            </a:p>
            <a:p>
              <a:pPr>
                <a:lnSpc>
                  <a:spcPct val="120000"/>
                </a:lnSpc>
              </a:pPr>
              <a:r>
                <a:rPr lang="zh-CN" altLang="en-US" sz="2000" dirty="0"/>
                <a:t>（</a:t>
              </a:r>
              <a:r>
                <a:rPr lang="en-US" altLang="zh-CN" sz="2000" dirty="0"/>
                <a:t>3</a:t>
              </a:r>
              <a:r>
                <a:rPr lang="zh-CN" altLang="en-US" sz="2000" dirty="0"/>
                <a:t>）考察知识点：</a:t>
              </a:r>
              <a:endParaRPr lang="en-US" altLang="zh-CN" sz="2000" dirty="0"/>
            </a:p>
            <a:p>
              <a:pPr>
                <a:lnSpc>
                  <a:spcPct val="120000"/>
                </a:lnSpc>
              </a:pPr>
              <a:r>
                <a:rPr lang="zh-CN" altLang="en-US" sz="2000" dirty="0"/>
                <a:t>荒漠化</a:t>
              </a:r>
              <a:r>
                <a:rPr lang="en-US" altLang="zh-CN" sz="2000" dirty="0"/>
                <a:t>—</a:t>
              </a:r>
              <a:r>
                <a:rPr lang="zh-CN" altLang="en-US" sz="2000" dirty="0"/>
                <a:t>水资源不合理利用</a:t>
              </a:r>
              <a:r>
                <a:rPr lang="zh-CN" altLang="en-US" sz="2000" b="1" dirty="0"/>
                <a:t>下游荒漠化</a:t>
              </a:r>
              <a:endParaRPr lang="en-US" altLang="zh-CN" sz="2000" b="1" dirty="0"/>
            </a:p>
            <a:p>
              <a:pPr>
                <a:lnSpc>
                  <a:spcPct val="120000"/>
                </a:lnSpc>
              </a:pPr>
              <a:endParaRPr lang="en-US" altLang="zh-CN" sz="2000" b="1" dirty="0">
                <a:solidFill>
                  <a:srgbClr val="FF0000"/>
                </a:solidFill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2000" b="1" dirty="0">
                  <a:solidFill>
                    <a:srgbClr val="FF0000"/>
                  </a:solidFill>
                </a:rPr>
                <a:t>人类不合理活动对地理环境的影响</a:t>
              </a:r>
              <a:endParaRPr lang="zh-CN" altLang="zh-CN" sz="2000" b="1" dirty="0">
                <a:solidFill>
                  <a:srgbClr val="FF0000"/>
                </a:solidFill>
              </a:endParaRPr>
            </a:p>
            <a:p>
              <a:pPr>
                <a:lnSpc>
                  <a:spcPct val="120000"/>
                </a:lnSpc>
              </a:pPr>
              <a:endParaRPr lang="zh-CN" altLang="zh-CN" sz="2000" b="1" dirty="0"/>
            </a:p>
          </p:txBody>
        </p:sp>
        <p:sp>
          <p:nvSpPr>
            <p:cNvPr id="23" name="矩形 22">
              <a:extLst>
                <a:ext uri="{FF2B5EF4-FFF2-40B4-BE49-F238E27FC236}">
                  <a16:creationId xmlns:a16="http://schemas.microsoft.com/office/drawing/2014/main" id="{B2CFC5C9-0FB0-4CA2-A3A7-9195EE7FAF0A}"/>
                </a:ext>
              </a:extLst>
            </p:cNvPr>
            <p:cNvSpPr/>
            <p:nvPr/>
          </p:nvSpPr>
          <p:spPr>
            <a:xfrm>
              <a:off x="595481" y="4193531"/>
              <a:ext cx="6194042" cy="49731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2400" b="1" dirty="0"/>
                <a:t>1</a:t>
              </a:r>
              <a:r>
                <a:rPr lang="zh-CN" altLang="en-US" sz="2400" b="1" dirty="0"/>
                <a:t>、</a:t>
              </a:r>
              <a:r>
                <a:rPr lang="en-US" altLang="zh-CN" sz="2400" b="1" dirty="0"/>
                <a:t>2019</a:t>
              </a:r>
              <a:r>
                <a:rPr lang="zh-CN" altLang="en-US" sz="2400" b="1" dirty="0"/>
                <a:t>年高考地理试题全国卷分析：人类活动对地理环境的影响</a:t>
              </a:r>
              <a:endParaRPr lang="zh-CN" altLang="en-US" sz="20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38018917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矩形: 圆角 45"/>
          <p:cNvSpPr/>
          <p:nvPr/>
        </p:nvSpPr>
        <p:spPr>
          <a:xfrm rot="2700000">
            <a:off x="481528" y="324463"/>
            <a:ext cx="608141" cy="60814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47" name="直接连接符 46"/>
          <p:cNvCxnSpPr>
            <a:cxnSpLocks/>
          </p:cNvCxnSpPr>
          <p:nvPr/>
        </p:nvCxnSpPr>
        <p:spPr>
          <a:xfrm>
            <a:off x="1046328" y="1023585"/>
            <a:ext cx="1114567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文本框 47"/>
          <p:cNvSpPr txBox="1"/>
          <p:nvPr/>
        </p:nvSpPr>
        <p:spPr>
          <a:xfrm>
            <a:off x="1403349" y="366923"/>
            <a:ext cx="7981672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r>
              <a:rPr lang="zh-CN" altLang="en-US" sz="3200" b="1" dirty="0">
                <a:solidFill>
                  <a:schemeClr val="accent1"/>
                </a:solidFill>
              </a:rPr>
              <a:t>人类对地理环境的作用在高考考察中的体现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521743" y="400325"/>
            <a:ext cx="527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02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0" name="任意多边形: 形状 49"/>
          <p:cNvSpPr/>
          <p:nvPr/>
        </p:nvSpPr>
        <p:spPr>
          <a:xfrm rot="2700000">
            <a:off x="10236192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1" name="任意多边形: 形状 50"/>
          <p:cNvSpPr/>
          <p:nvPr/>
        </p:nvSpPr>
        <p:spPr>
          <a:xfrm rot="2700000">
            <a:off x="10688014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2" name="任意多边形: 形状 51"/>
          <p:cNvSpPr/>
          <p:nvPr/>
        </p:nvSpPr>
        <p:spPr>
          <a:xfrm rot="2700000">
            <a:off x="11139835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8308097B-6E3D-4923-926E-A4583EF0B830}"/>
              </a:ext>
            </a:extLst>
          </p:cNvPr>
          <p:cNvGrpSpPr/>
          <p:nvPr/>
        </p:nvGrpSpPr>
        <p:grpSpPr>
          <a:xfrm>
            <a:off x="981241" y="1329802"/>
            <a:ext cx="9165262" cy="2812829"/>
            <a:chOff x="548737" y="4193531"/>
            <a:chExt cx="6240786" cy="2812829"/>
          </a:xfrm>
        </p:grpSpPr>
        <p:sp>
          <p:nvSpPr>
            <p:cNvPr id="22" name="矩形 21">
              <a:extLst>
                <a:ext uri="{FF2B5EF4-FFF2-40B4-BE49-F238E27FC236}">
                  <a16:creationId xmlns:a16="http://schemas.microsoft.com/office/drawing/2014/main" id="{985D2B78-2D5D-4CCD-BEAF-90CEA6655EEE}"/>
                </a:ext>
              </a:extLst>
            </p:cNvPr>
            <p:cNvSpPr/>
            <p:nvPr/>
          </p:nvSpPr>
          <p:spPr>
            <a:xfrm>
              <a:off x="548737" y="4731955"/>
              <a:ext cx="6236441" cy="227440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000" dirty="0"/>
                <a:t>（</a:t>
              </a:r>
              <a:r>
                <a:rPr lang="en-US" altLang="zh-CN" sz="2000" dirty="0"/>
                <a:t>1</a:t>
              </a:r>
              <a:r>
                <a:rPr lang="zh-CN" altLang="en-US" sz="2000" dirty="0"/>
                <a:t>）试题情境：浙江省滑雪场 </a:t>
              </a:r>
              <a:endParaRPr lang="en-US" altLang="zh-CN" sz="2000" dirty="0"/>
            </a:p>
            <a:p>
              <a:pPr>
                <a:lnSpc>
                  <a:spcPct val="120000"/>
                </a:lnSpc>
              </a:pPr>
              <a:r>
                <a:rPr lang="zh-CN" altLang="en-US" sz="2000" dirty="0"/>
                <a:t>（</a:t>
              </a:r>
              <a:r>
                <a:rPr lang="en-US" altLang="zh-CN" sz="2000" dirty="0"/>
                <a:t>2</a:t>
              </a:r>
              <a:r>
                <a:rPr lang="zh-CN" altLang="en-US" sz="2000" dirty="0"/>
                <a:t>）呈现方式：文字材料、</a:t>
              </a:r>
              <a:r>
                <a:rPr lang="en-US" altLang="zh-CN" sz="2000" dirty="0"/>
                <a:t>1</a:t>
              </a:r>
              <a:r>
                <a:rPr lang="zh-CN" altLang="en-US" sz="2000" dirty="0"/>
                <a:t>幅区域地图</a:t>
              </a:r>
              <a:endParaRPr lang="en-US" altLang="zh-CN" sz="2000" dirty="0"/>
            </a:p>
            <a:p>
              <a:pPr>
                <a:lnSpc>
                  <a:spcPct val="120000"/>
                </a:lnSpc>
              </a:pPr>
              <a:r>
                <a:rPr lang="zh-CN" altLang="en-US" sz="2000" dirty="0"/>
                <a:t>（</a:t>
              </a:r>
              <a:r>
                <a:rPr lang="en-US" altLang="zh-CN" sz="2000" dirty="0"/>
                <a:t>3</a:t>
              </a:r>
              <a:r>
                <a:rPr lang="zh-CN" altLang="en-US" sz="2000" dirty="0"/>
                <a:t>）考察知识点：</a:t>
              </a:r>
              <a:r>
                <a:rPr lang="zh-CN" altLang="en-US" sz="2000" b="1" dirty="0"/>
                <a:t>旅游景点区位选择</a:t>
              </a:r>
              <a:endParaRPr lang="en-US" altLang="zh-CN" sz="2000" b="1" dirty="0"/>
            </a:p>
            <a:p>
              <a:pPr>
                <a:lnSpc>
                  <a:spcPct val="120000"/>
                </a:lnSpc>
              </a:pPr>
              <a:endParaRPr lang="en-US" altLang="zh-CN" sz="2000" b="1" dirty="0"/>
            </a:p>
            <a:p>
              <a:pPr>
                <a:lnSpc>
                  <a:spcPct val="120000"/>
                </a:lnSpc>
              </a:pPr>
              <a:r>
                <a:rPr lang="zh-CN" altLang="en-US" sz="2000" b="1" dirty="0">
                  <a:solidFill>
                    <a:srgbClr val="FF0000"/>
                  </a:solidFill>
                </a:rPr>
                <a:t>人类活动对地理环境的影响</a:t>
              </a:r>
              <a:endParaRPr lang="zh-CN" altLang="zh-CN" sz="2000" b="1" dirty="0">
                <a:solidFill>
                  <a:srgbClr val="FF0000"/>
                </a:solidFill>
              </a:endParaRPr>
            </a:p>
            <a:p>
              <a:pPr>
                <a:lnSpc>
                  <a:spcPct val="120000"/>
                </a:lnSpc>
              </a:pPr>
              <a:endParaRPr lang="zh-CN" altLang="zh-CN" sz="2000" b="1" dirty="0"/>
            </a:p>
          </p:txBody>
        </p:sp>
        <p:sp>
          <p:nvSpPr>
            <p:cNvPr id="23" name="矩形 22">
              <a:extLst>
                <a:ext uri="{FF2B5EF4-FFF2-40B4-BE49-F238E27FC236}">
                  <a16:creationId xmlns:a16="http://schemas.microsoft.com/office/drawing/2014/main" id="{B2CFC5C9-0FB0-4CA2-A3A7-9195EE7FAF0A}"/>
                </a:ext>
              </a:extLst>
            </p:cNvPr>
            <p:cNvSpPr/>
            <p:nvPr/>
          </p:nvSpPr>
          <p:spPr>
            <a:xfrm>
              <a:off x="595481" y="4193531"/>
              <a:ext cx="6194042" cy="49731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2400" b="1" dirty="0"/>
                <a:t>1</a:t>
              </a:r>
              <a:r>
                <a:rPr lang="zh-CN" altLang="en-US" sz="2400" b="1" dirty="0"/>
                <a:t>、</a:t>
              </a:r>
              <a:r>
                <a:rPr lang="en-US" altLang="zh-CN" sz="2400" b="1" dirty="0"/>
                <a:t>2019</a:t>
              </a:r>
              <a:r>
                <a:rPr lang="zh-CN" altLang="en-US" sz="2400" b="1" dirty="0"/>
                <a:t>年高考地理试题全国卷分析：人类活动对地理环境的影响</a:t>
              </a:r>
              <a:endParaRPr lang="zh-CN" altLang="en-US" sz="2000" b="1" dirty="0"/>
            </a:p>
          </p:txBody>
        </p:sp>
      </p:grpSp>
      <p:pic>
        <p:nvPicPr>
          <p:cNvPr id="3" name="图片 2">
            <a:extLst>
              <a:ext uri="{FF2B5EF4-FFF2-40B4-BE49-F238E27FC236}">
                <a16:creationId xmlns:a16="http://schemas.microsoft.com/office/drawing/2014/main" id="{9EFC1A9A-6DFE-4F0A-97FA-6F99783412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4351" y="1800059"/>
            <a:ext cx="6418064" cy="4918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0284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06F86A2E-B978-4861-93E7-745543D837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5370" y="2452488"/>
            <a:ext cx="7726630" cy="3338667"/>
          </a:xfrm>
          <a:prstGeom prst="rect">
            <a:avLst/>
          </a:prstGeom>
        </p:spPr>
      </p:pic>
      <p:sp>
        <p:nvSpPr>
          <p:cNvPr id="46" name="矩形: 圆角 45"/>
          <p:cNvSpPr/>
          <p:nvPr/>
        </p:nvSpPr>
        <p:spPr>
          <a:xfrm rot="2700000">
            <a:off x="481528" y="324463"/>
            <a:ext cx="608141" cy="60814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47" name="直接连接符 46"/>
          <p:cNvCxnSpPr>
            <a:cxnSpLocks/>
          </p:cNvCxnSpPr>
          <p:nvPr/>
        </p:nvCxnSpPr>
        <p:spPr>
          <a:xfrm>
            <a:off x="1046328" y="1023585"/>
            <a:ext cx="1114567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文本框 47"/>
          <p:cNvSpPr txBox="1"/>
          <p:nvPr/>
        </p:nvSpPr>
        <p:spPr>
          <a:xfrm>
            <a:off x="1403349" y="366923"/>
            <a:ext cx="7981672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r>
              <a:rPr lang="zh-CN" altLang="en-US" sz="3200" b="1" dirty="0">
                <a:solidFill>
                  <a:schemeClr val="accent1"/>
                </a:solidFill>
              </a:rPr>
              <a:t>人类对地理环境的作用在高考考察中的体现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521743" y="400325"/>
            <a:ext cx="527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02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0" name="任意多边形: 形状 49"/>
          <p:cNvSpPr/>
          <p:nvPr/>
        </p:nvSpPr>
        <p:spPr>
          <a:xfrm rot="2700000">
            <a:off x="10236192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1" name="任意多边形: 形状 50"/>
          <p:cNvSpPr/>
          <p:nvPr/>
        </p:nvSpPr>
        <p:spPr>
          <a:xfrm rot="2700000">
            <a:off x="10688014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2" name="任意多边形: 形状 51"/>
          <p:cNvSpPr/>
          <p:nvPr/>
        </p:nvSpPr>
        <p:spPr>
          <a:xfrm rot="2700000">
            <a:off x="11139835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8308097B-6E3D-4923-926E-A4583EF0B830}"/>
              </a:ext>
            </a:extLst>
          </p:cNvPr>
          <p:cNvGrpSpPr/>
          <p:nvPr/>
        </p:nvGrpSpPr>
        <p:grpSpPr>
          <a:xfrm>
            <a:off x="951986" y="1329802"/>
            <a:ext cx="10098160" cy="3920825"/>
            <a:chOff x="527012" y="4193531"/>
            <a:chExt cx="6262511" cy="3920825"/>
          </a:xfrm>
        </p:grpSpPr>
        <p:sp>
          <p:nvSpPr>
            <p:cNvPr id="22" name="矩形 21">
              <a:extLst>
                <a:ext uri="{FF2B5EF4-FFF2-40B4-BE49-F238E27FC236}">
                  <a16:creationId xmlns:a16="http://schemas.microsoft.com/office/drawing/2014/main" id="{985D2B78-2D5D-4CCD-BEAF-90CEA6655EEE}"/>
                </a:ext>
              </a:extLst>
            </p:cNvPr>
            <p:cNvSpPr/>
            <p:nvPr/>
          </p:nvSpPr>
          <p:spPr>
            <a:xfrm>
              <a:off x="527012" y="4731955"/>
              <a:ext cx="6236441" cy="338240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000" dirty="0"/>
                <a:t>（</a:t>
              </a:r>
              <a:r>
                <a:rPr lang="en-US" altLang="zh-CN" sz="2000" dirty="0"/>
                <a:t>1</a:t>
              </a:r>
              <a:r>
                <a:rPr lang="zh-CN" altLang="en-US" sz="2000" dirty="0"/>
                <a:t>）试题情境：</a:t>
              </a:r>
              <a:endParaRPr lang="en-US" altLang="zh-CN" sz="2000" dirty="0"/>
            </a:p>
            <a:p>
              <a:pPr>
                <a:lnSpc>
                  <a:spcPct val="120000"/>
                </a:lnSpc>
              </a:pPr>
              <a:r>
                <a:rPr lang="en-US" altLang="zh-CN" sz="2000" dirty="0"/>
                <a:t>         </a:t>
              </a:r>
              <a:r>
                <a:rPr lang="zh-CN" altLang="en-US" sz="2000" dirty="0"/>
                <a:t>韩国首尔清溪川复原工程</a:t>
              </a:r>
              <a:endParaRPr lang="en-US" altLang="zh-CN" sz="2000" dirty="0"/>
            </a:p>
            <a:p>
              <a:pPr>
                <a:lnSpc>
                  <a:spcPct val="120000"/>
                </a:lnSpc>
              </a:pPr>
              <a:r>
                <a:rPr lang="zh-CN" altLang="en-US" sz="2000" dirty="0"/>
                <a:t>（</a:t>
              </a:r>
              <a:r>
                <a:rPr lang="en-US" altLang="zh-CN" sz="2000" dirty="0"/>
                <a:t>2</a:t>
              </a:r>
              <a:r>
                <a:rPr lang="zh-CN" altLang="en-US" sz="2000" dirty="0"/>
                <a:t>）呈现方式：</a:t>
              </a:r>
              <a:endParaRPr lang="en-US" altLang="zh-CN" sz="2000" dirty="0"/>
            </a:p>
            <a:p>
              <a:pPr>
                <a:lnSpc>
                  <a:spcPct val="120000"/>
                </a:lnSpc>
              </a:pPr>
              <a:r>
                <a:rPr lang="en-US" altLang="zh-CN" sz="2000" dirty="0"/>
                <a:t>        </a:t>
              </a:r>
              <a:r>
                <a:rPr lang="zh-CN" altLang="en-US" sz="2000" dirty="0"/>
                <a:t>文字材料</a:t>
              </a:r>
              <a:endParaRPr lang="en-US" altLang="zh-CN" sz="2000" dirty="0"/>
            </a:p>
            <a:p>
              <a:pPr>
                <a:lnSpc>
                  <a:spcPct val="120000"/>
                </a:lnSpc>
              </a:pPr>
              <a:r>
                <a:rPr lang="zh-CN" altLang="en-US" sz="2000" dirty="0"/>
                <a:t>（</a:t>
              </a:r>
              <a:r>
                <a:rPr lang="en-US" altLang="zh-CN" sz="2000" dirty="0"/>
                <a:t>3</a:t>
              </a:r>
              <a:r>
                <a:rPr lang="zh-CN" altLang="en-US" sz="2000" dirty="0"/>
                <a:t>）考察知识点：</a:t>
              </a:r>
              <a:endParaRPr lang="en-US" altLang="zh-CN" sz="2000" dirty="0"/>
            </a:p>
            <a:p>
              <a:pPr>
                <a:lnSpc>
                  <a:spcPct val="120000"/>
                </a:lnSpc>
              </a:pPr>
              <a:r>
                <a:rPr lang="en-US" altLang="zh-CN" sz="2000" dirty="0"/>
                <a:t>        </a:t>
              </a:r>
              <a:r>
                <a:rPr lang="zh-CN" altLang="en-US" sz="2000" b="1" dirty="0"/>
                <a:t>生态环境保护措施的作用</a:t>
              </a:r>
              <a:endParaRPr lang="en-US" altLang="zh-CN" sz="2000" b="1" dirty="0"/>
            </a:p>
            <a:p>
              <a:pPr>
                <a:lnSpc>
                  <a:spcPct val="120000"/>
                </a:lnSpc>
              </a:pPr>
              <a:endParaRPr lang="en-US" altLang="zh-CN" sz="2000" b="1" dirty="0"/>
            </a:p>
            <a:p>
              <a:pPr>
                <a:lnSpc>
                  <a:spcPct val="120000"/>
                </a:lnSpc>
              </a:pPr>
              <a:r>
                <a:rPr lang="zh-CN" altLang="en-US" sz="2000" b="1" dirty="0">
                  <a:solidFill>
                    <a:srgbClr val="FF0000"/>
                  </a:solidFill>
                </a:rPr>
                <a:t>人类合理活动对地理环境的影响</a:t>
              </a:r>
              <a:endParaRPr lang="zh-CN" altLang="zh-CN" sz="2000" b="1" dirty="0">
                <a:solidFill>
                  <a:srgbClr val="FF0000"/>
                </a:solidFill>
              </a:endParaRPr>
            </a:p>
            <a:p>
              <a:pPr>
                <a:lnSpc>
                  <a:spcPct val="120000"/>
                </a:lnSpc>
              </a:pPr>
              <a:endParaRPr lang="zh-CN" altLang="zh-CN" sz="2000" b="1" dirty="0"/>
            </a:p>
          </p:txBody>
        </p:sp>
        <p:sp>
          <p:nvSpPr>
            <p:cNvPr id="23" name="矩形 22">
              <a:extLst>
                <a:ext uri="{FF2B5EF4-FFF2-40B4-BE49-F238E27FC236}">
                  <a16:creationId xmlns:a16="http://schemas.microsoft.com/office/drawing/2014/main" id="{B2CFC5C9-0FB0-4CA2-A3A7-9195EE7FAF0A}"/>
                </a:ext>
              </a:extLst>
            </p:cNvPr>
            <p:cNvSpPr/>
            <p:nvPr/>
          </p:nvSpPr>
          <p:spPr>
            <a:xfrm>
              <a:off x="595481" y="4193531"/>
              <a:ext cx="6194042" cy="49731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2400" b="1" dirty="0"/>
                <a:t>1</a:t>
              </a:r>
              <a:r>
                <a:rPr lang="zh-CN" altLang="en-US" sz="2400" b="1" dirty="0"/>
                <a:t>、</a:t>
              </a:r>
              <a:r>
                <a:rPr lang="en-US" altLang="zh-CN" sz="2400" b="1" dirty="0"/>
                <a:t>2019</a:t>
              </a:r>
              <a:r>
                <a:rPr lang="zh-CN" altLang="en-US" sz="2400" b="1" dirty="0"/>
                <a:t>年高考地理试题全国卷分析：人类活动对地理环境的影响</a:t>
              </a:r>
              <a:r>
                <a:rPr lang="en-US" altLang="zh-CN" sz="2400" b="1" dirty="0"/>
                <a:t>1</a:t>
              </a:r>
              <a:endParaRPr lang="zh-CN" altLang="en-US" sz="20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3370616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矩形: 圆角 45"/>
          <p:cNvSpPr/>
          <p:nvPr/>
        </p:nvSpPr>
        <p:spPr>
          <a:xfrm rot="2700000">
            <a:off x="481528" y="324463"/>
            <a:ext cx="608141" cy="60814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47" name="直接连接符 46"/>
          <p:cNvCxnSpPr>
            <a:cxnSpLocks/>
          </p:cNvCxnSpPr>
          <p:nvPr/>
        </p:nvCxnSpPr>
        <p:spPr>
          <a:xfrm>
            <a:off x="1046328" y="1023585"/>
            <a:ext cx="1114567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文本框 47"/>
          <p:cNvSpPr txBox="1"/>
          <p:nvPr/>
        </p:nvSpPr>
        <p:spPr>
          <a:xfrm>
            <a:off x="1403349" y="366923"/>
            <a:ext cx="7981672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r>
              <a:rPr lang="zh-CN" altLang="en-US" sz="3200" b="1" dirty="0">
                <a:solidFill>
                  <a:schemeClr val="accent1"/>
                </a:solidFill>
              </a:rPr>
              <a:t>人类对地理环境的作用在高考考察中的体现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521743" y="400325"/>
            <a:ext cx="527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02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0" name="任意多边形: 形状 49"/>
          <p:cNvSpPr/>
          <p:nvPr/>
        </p:nvSpPr>
        <p:spPr>
          <a:xfrm rot="2700000">
            <a:off x="10236192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1" name="任意多边形: 形状 50"/>
          <p:cNvSpPr/>
          <p:nvPr/>
        </p:nvSpPr>
        <p:spPr>
          <a:xfrm rot="2700000">
            <a:off x="10688014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2" name="任意多边形: 形状 51"/>
          <p:cNvSpPr/>
          <p:nvPr/>
        </p:nvSpPr>
        <p:spPr>
          <a:xfrm rot="2700000">
            <a:off x="11139835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8308097B-6E3D-4923-926E-A4583EF0B830}"/>
              </a:ext>
            </a:extLst>
          </p:cNvPr>
          <p:cNvGrpSpPr/>
          <p:nvPr/>
        </p:nvGrpSpPr>
        <p:grpSpPr>
          <a:xfrm>
            <a:off x="981241" y="1329802"/>
            <a:ext cx="9777696" cy="3920825"/>
            <a:chOff x="548737" y="4193531"/>
            <a:chExt cx="6240786" cy="3920825"/>
          </a:xfrm>
        </p:grpSpPr>
        <p:sp>
          <p:nvSpPr>
            <p:cNvPr id="22" name="矩形 21">
              <a:extLst>
                <a:ext uri="{FF2B5EF4-FFF2-40B4-BE49-F238E27FC236}">
                  <a16:creationId xmlns:a16="http://schemas.microsoft.com/office/drawing/2014/main" id="{985D2B78-2D5D-4CCD-BEAF-90CEA6655EEE}"/>
                </a:ext>
              </a:extLst>
            </p:cNvPr>
            <p:cNvSpPr/>
            <p:nvPr/>
          </p:nvSpPr>
          <p:spPr>
            <a:xfrm>
              <a:off x="548737" y="4731955"/>
              <a:ext cx="6236441" cy="338240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000" dirty="0"/>
                <a:t>（</a:t>
              </a:r>
              <a:r>
                <a:rPr lang="en-US" altLang="zh-CN" sz="2000" dirty="0"/>
                <a:t>1</a:t>
              </a:r>
              <a:r>
                <a:rPr lang="zh-CN" altLang="en-US" sz="2000" dirty="0"/>
                <a:t>）试题情境：</a:t>
              </a:r>
              <a:endParaRPr lang="en-US" altLang="zh-CN" sz="2000" dirty="0"/>
            </a:p>
            <a:p>
              <a:pPr>
                <a:lnSpc>
                  <a:spcPct val="120000"/>
                </a:lnSpc>
              </a:pPr>
              <a:r>
                <a:rPr lang="zh-CN" altLang="en-US" sz="2000" dirty="0"/>
                <a:t>        厨余垃圾处理</a:t>
              </a:r>
              <a:endParaRPr lang="en-US" altLang="zh-CN" sz="2000" dirty="0"/>
            </a:p>
            <a:p>
              <a:pPr>
                <a:lnSpc>
                  <a:spcPct val="120000"/>
                </a:lnSpc>
              </a:pPr>
              <a:r>
                <a:rPr lang="zh-CN" altLang="en-US" sz="2000" dirty="0"/>
                <a:t>（</a:t>
              </a:r>
              <a:r>
                <a:rPr lang="en-US" altLang="zh-CN" sz="2000" dirty="0"/>
                <a:t>2</a:t>
              </a:r>
              <a:r>
                <a:rPr lang="zh-CN" altLang="en-US" sz="2000" dirty="0"/>
                <a:t>）呈现方式：</a:t>
              </a:r>
              <a:endParaRPr lang="en-US" altLang="zh-CN" sz="2000" dirty="0"/>
            </a:p>
            <a:p>
              <a:pPr>
                <a:lnSpc>
                  <a:spcPct val="120000"/>
                </a:lnSpc>
              </a:pPr>
              <a:r>
                <a:rPr lang="zh-CN" altLang="en-US" sz="2000" dirty="0"/>
                <a:t>       文字材料、</a:t>
              </a:r>
              <a:r>
                <a:rPr lang="en-US" altLang="zh-CN" sz="2000" dirty="0"/>
                <a:t>1</a:t>
              </a:r>
              <a:r>
                <a:rPr lang="zh-CN" altLang="en-US" sz="2000" dirty="0"/>
                <a:t>幅流程图</a:t>
              </a:r>
              <a:endParaRPr lang="en-US" altLang="zh-CN" sz="2000" dirty="0"/>
            </a:p>
            <a:p>
              <a:pPr>
                <a:lnSpc>
                  <a:spcPct val="120000"/>
                </a:lnSpc>
              </a:pPr>
              <a:r>
                <a:rPr lang="zh-CN" altLang="en-US" sz="2000" dirty="0"/>
                <a:t>（</a:t>
              </a:r>
              <a:r>
                <a:rPr lang="en-US" altLang="zh-CN" sz="2000" dirty="0"/>
                <a:t>3</a:t>
              </a:r>
              <a:r>
                <a:rPr lang="zh-CN" altLang="en-US" sz="2000" dirty="0"/>
                <a:t>）考察知识点：</a:t>
              </a:r>
              <a:endParaRPr lang="en-US" altLang="zh-CN" sz="2000" dirty="0"/>
            </a:p>
            <a:p>
              <a:pPr>
                <a:lnSpc>
                  <a:spcPct val="120000"/>
                </a:lnSpc>
              </a:pPr>
              <a:r>
                <a:rPr lang="zh-CN" altLang="en-US" sz="2000" dirty="0"/>
                <a:t>       </a:t>
              </a:r>
              <a:r>
                <a:rPr lang="zh-CN" altLang="en-US" sz="2000" b="1" dirty="0"/>
                <a:t>区域可持续发展</a:t>
              </a:r>
              <a:endParaRPr lang="en-US" altLang="zh-CN" sz="2000" b="1" dirty="0"/>
            </a:p>
            <a:p>
              <a:pPr>
                <a:lnSpc>
                  <a:spcPct val="120000"/>
                </a:lnSpc>
              </a:pPr>
              <a:endParaRPr lang="en-US" altLang="zh-CN" sz="2000" b="1" dirty="0"/>
            </a:p>
            <a:p>
              <a:pPr>
                <a:lnSpc>
                  <a:spcPct val="120000"/>
                </a:lnSpc>
              </a:pPr>
              <a:r>
                <a:rPr lang="zh-CN" altLang="en-US" sz="2000" b="1" dirty="0">
                  <a:solidFill>
                    <a:srgbClr val="FF0000"/>
                  </a:solidFill>
                </a:rPr>
                <a:t>人类合理活动对地理环境的影响</a:t>
              </a:r>
              <a:endParaRPr lang="zh-CN" altLang="zh-CN" sz="2000" b="1" dirty="0">
                <a:solidFill>
                  <a:srgbClr val="FF0000"/>
                </a:solidFill>
              </a:endParaRPr>
            </a:p>
            <a:p>
              <a:pPr>
                <a:lnSpc>
                  <a:spcPct val="120000"/>
                </a:lnSpc>
              </a:pPr>
              <a:endParaRPr lang="zh-CN" altLang="zh-CN" sz="2000" b="1" dirty="0"/>
            </a:p>
          </p:txBody>
        </p:sp>
        <p:sp>
          <p:nvSpPr>
            <p:cNvPr id="23" name="矩形 22">
              <a:extLst>
                <a:ext uri="{FF2B5EF4-FFF2-40B4-BE49-F238E27FC236}">
                  <a16:creationId xmlns:a16="http://schemas.microsoft.com/office/drawing/2014/main" id="{B2CFC5C9-0FB0-4CA2-A3A7-9195EE7FAF0A}"/>
                </a:ext>
              </a:extLst>
            </p:cNvPr>
            <p:cNvSpPr/>
            <p:nvPr/>
          </p:nvSpPr>
          <p:spPr>
            <a:xfrm>
              <a:off x="595481" y="4193531"/>
              <a:ext cx="6194042" cy="49731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2400" b="1" dirty="0"/>
                <a:t>1</a:t>
              </a:r>
              <a:r>
                <a:rPr lang="zh-CN" altLang="en-US" sz="2400" b="1" dirty="0"/>
                <a:t>、</a:t>
              </a:r>
              <a:r>
                <a:rPr lang="en-US" altLang="zh-CN" sz="2400" b="1" dirty="0"/>
                <a:t>2019</a:t>
              </a:r>
              <a:r>
                <a:rPr lang="zh-CN" altLang="en-US" sz="2400" b="1" dirty="0"/>
                <a:t>年高考地理试题全国卷分析：人类活动对地理环境的影响</a:t>
              </a:r>
              <a:endParaRPr lang="zh-CN" altLang="en-US" sz="2000" b="1" dirty="0"/>
            </a:p>
          </p:txBody>
        </p:sp>
      </p:grpSp>
      <p:pic>
        <p:nvPicPr>
          <p:cNvPr id="3" name="图片 2">
            <a:extLst>
              <a:ext uri="{FF2B5EF4-FFF2-40B4-BE49-F238E27FC236}">
                <a16:creationId xmlns:a16="http://schemas.microsoft.com/office/drawing/2014/main" id="{4370723D-EA20-4254-BABD-0435F37C48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6329" y="1848659"/>
            <a:ext cx="6203953" cy="5081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0196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矩形: 圆角 45"/>
          <p:cNvSpPr/>
          <p:nvPr/>
        </p:nvSpPr>
        <p:spPr>
          <a:xfrm rot="2700000">
            <a:off x="481528" y="324463"/>
            <a:ext cx="608141" cy="60814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47" name="直接连接符 46"/>
          <p:cNvCxnSpPr>
            <a:cxnSpLocks/>
          </p:cNvCxnSpPr>
          <p:nvPr/>
        </p:nvCxnSpPr>
        <p:spPr>
          <a:xfrm>
            <a:off x="1046328" y="1023585"/>
            <a:ext cx="1114567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文本框 47"/>
          <p:cNvSpPr txBox="1"/>
          <p:nvPr/>
        </p:nvSpPr>
        <p:spPr>
          <a:xfrm>
            <a:off x="1403349" y="366923"/>
            <a:ext cx="7981672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r>
              <a:rPr lang="zh-CN" altLang="en-US" sz="3200" b="1" dirty="0">
                <a:solidFill>
                  <a:schemeClr val="accent1"/>
                </a:solidFill>
              </a:rPr>
              <a:t>人类对地理环境的作用在高考考察中的体现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521743" y="400325"/>
            <a:ext cx="527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02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0" name="任意多边形: 形状 49"/>
          <p:cNvSpPr/>
          <p:nvPr/>
        </p:nvSpPr>
        <p:spPr>
          <a:xfrm rot="2700000">
            <a:off x="10236192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1" name="任意多边形: 形状 50"/>
          <p:cNvSpPr/>
          <p:nvPr/>
        </p:nvSpPr>
        <p:spPr>
          <a:xfrm rot="2700000">
            <a:off x="10688014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2" name="任意多边形: 形状 51"/>
          <p:cNvSpPr/>
          <p:nvPr/>
        </p:nvSpPr>
        <p:spPr>
          <a:xfrm rot="2700000">
            <a:off x="11139835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8308097B-6E3D-4923-926E-A4583EF0B830}"/>
              </a:ext>
            </a:extLst>
          </p:cNvPr>
          <p:cNvGrpSpPr/>
          <p:nvPr/>
        </p:nvGrpSpPr>
        <p:grpSpPr>
          <a:xfrm>
            <a:off x="981240" y="1329802"/>
            <a:ext cx="10068905" cy="3920825"/>
            <a:chOff x="548737" y="4193531"/>
            <a:chExt cx="6240786" cy="3920825"/>
          </a:xfrm>
        </p:grpSpPr>
        <p:sp>
          <p:nvSpPr>
            <p:cNvPr id="22" name="矩形 21">
              <a:extLst>
                <a:ext uri="{FF2B5EF4-FFF2-40B4-BE49-F238E27FC236}">
                  <a16:creationId xmlns:a16="http://schemas.microsoft.com/office/drawing/2014/main" id="{985D2B78-2D5D-4CCD-BEAF-90CEA6655EEE}"/>
                </a:ext>
              </a:extLst>
            </p:cNvPr>
            <p:cNvSpPr/>
            <p:nvPr/>
          </p:nvSpPr>
          <p:spPr>
            <a:xfrm>
              <a:off x="548737" y="4731955"/>
              <a:ext cx="6236441" cy="338240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000" dirty="0"/>
                <a:t>（</a:t>
              </a:r>
              <a:r>
                <a:rPr lang="en-US" altLang="zh-CN" sz="2000" dirty="0"/>
                <a:t>1</a:t>
              </a:r>
              <a:r>
                <a:rPr lang="zh-CN" altLang="en-US" sz="2000" dirty="0"/>
                <a:t>）试题情境：</a:t>
              </a:r>
              <a:endParaRPr lang="en-US" altLang="zh-CN" sz="2000" dirty="0"/>
            </a:p>
            <a:p>
              <a:pPr>
                <a:lnSpc>
                  <a:spcPct val="120000"/>
                </a:lnSpc>
              </a:pPr>
              <a:r>
                <a:rPr lang="en-US" altLang="zh-CN" sz="2000" dirty="0"/>
                <a:t>        </a:t>
              </a:r>
              <a:r>
                <a:rPr lang="zh-CN" altLang="en-US" sz="2000" dirty="0"/>
                <a:t>大棚土壤次生盐渍化</a:t>
              </a:r>
              <a:endParaRPr lang="en-US" altLang="zh-CN" sz="2000" dirty="0"/>
            </a:p>
            <a:p>
              <a:pPr>
                <a:lnSpc>
                  <a:spcPct val="120000"/>
                </a:lnSpc>
              </a:pPr>
              <a:r>
                <a:rPr lang="zh-CN" altLang="en-US" sz="2000" dirty="0"/>
                <a:t>（</a:t>
              </a:r>
              <a:r>
                <a:rPr lang="en-US" altLang="zh-CN" sz="2000" dirty="0"/>
                <a:t>2</a:t>
              </a:r>
              <a:r>
                <a:rPr lang="zh-CN" altLang="en-US" sz="2000" dirty="0"/>
                <a:t>）呈现方式：</a:t>
              </a:r>
              <a:endParaRPr lang="en-US" altLang="zh-CN" sz="2000" dirty="0"/>
            </a:p>
            <a:p>
              <a:pPr>
                <a:lnSpc>
                  <a:spcPct val="120000"/>
                </a:lnSpc>
              </a:pPr>
              <a:r>
                <a:rPr lang="en-US" altLang="zh-CN" sz="2000" dirty="0"/>
                <a:t>       </a:t>
              </a:r>
              <a:r>
                <a:rPr lang="zh-CN" altLang="en-US" sz="2000" dirty="0"/>
                <a:t>文字材料</a:t>
              </a:r>
              <a:endParaRPr lang="en-US" altLang="zh-CN" sz="2000" dirty="0"/>
            </a:p>
            <a:p>
              <a:pPr>
                <a:lnSpc>
                  <a:spcPct val="120000"/>
                </a:lnSpc>
              </a:pPr>
              <a:r>
                <a:rPr lang="zh-CN" altLang="en-US" sz="2000" dirty="0"/>
                <a:t>（</a:t>
              </a:r>
              <a:r>
                <a:rPr lang="en-US" altLang="zh-CN" sz="2000" dirty="0"/>
                <a:t>3</a:t>
              </a:r>
              <a:r>
                <a:rPr lang="zh-CN" altLang="en-US" sz="2000" dirty="0"/>
                <a:t>）考察知识点：</a:t>
              </a:r>
              <a:endParaRPr lang="en-US" altLang="zh-CN" sz="2000" dirty="0"/>
            </a:p>
            <a:p>
              <a:pPr>
                <a:lnSpc>
                  <a:spcPct val="120000"/>
                </a:lnSpc>
              </a:pPr>
              <a:r>
                <a:rPr lang="en-US" altLang="zh-CN" sz="2000" dirty="0"/>
                <a:t>       </a:t>
              </a:r>
              <a:r>
                <a:rPr lang="zh-CN" altLang="en-US" sz="2000" dirty="0"/>
                <a:t>荒漠化</a:t>
              </a:r>
              <a:r>
                <a:rPr lang="en-US" altLang="zh-CN" sz="2000" dirty="0"/>
                <a:t>—</a:t>
              </a:r>
              <a:r>
                <a:rPr lang="zh-CN" altLang="en-US" sz="2000" b="1" dirty="0"/>
                <a:t>土地盐渍化</a:t>
              </a:r>
              <a:endParaRPr lang="en-US" altLang="zh-CN" sz="2000" b="1" dirty="0"/>
            </a:p>
            <a:p>
              <a:pPr>
                <a:lnSpc>
                  <a:spcPct val="120000"/>
                </a:lnSpc>
              </a:pPr>
              <a:endParaRPr lang="en-US" altLang="zh-CN" sz="2000" b="1" dirty="0"/>
            </a:p>
            <a:p>
              <a:pPr>
                <a:lnSpc>
                  <a:spcPct val="120000"/>
                </a:lnSpc>
              </a:pPr>
              <a:r>
                <a:rPr lang="zh-CN" altLang="en-US" sz="2000" b="1" dirty="0">
                  <a:solidFill>
                    <a:srgbClr val="FF0000"/>
                  </a:solidFill>
                </a:rPr>
                <a:t>人类不合理活动对地理环境的影响</a:t>
              </a:r>
              <a:endParaRPr lang="zh-CN" altLang="zh-CN" sz="2000" b="1" dirty="0">
                <a:solidFill>
                  <a:srgbClr val="FF0000"/>
                </a:solidFill>
              </a:endParaRPr>
            </a:p>
            <a:p>
              <a:pPr>
                <a:lnSpc>
                  <a:spcPct val="120000"/>
                </a:lnSpc>
              </a:pPr>
              <a:endParaRPr lang="zh-CN" altLang="zh-CN" sz="2000" b="1" dirty="0"/>
            </a:p>
          </p:txBody>
        </p:sp>
        <p:sp>
          <p:nvSpPr>
            <p:cNvPr id="23" name="矩形 22">
              <a:extLst>
                <a:ext uri="{FF2B5EF4-FFF2-40B4-BE49-F238E27FC236}">
                  <a16:creationId xmlns:a16="http://schemas.microsoft.com/office/drawing/2014/main" id="{B2CFC5C9-0FB0-4CA2-A3A7-9195EE7FAF0A}"/>
                </a:ext>
              </a:extLst>
            </p:cNvPr>
            <p:cNvSpPr/>
            <p:nvPr/>
          </p:nvSpPr>
          <p:spPr>
            <a:xfrm>
              <a:off x="595481" y="4193531"/>
              <a:ext cx="6194042" cy="49731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2400" b="1" dirty="0"/>
                <a:t>1</a:t>
              </a:r>
              <a:r>
                <a:rPr lang="zh-CN" altLang="en-US" sz="2400" b="1" dirty="0"/>
                <a:t>、</a:t>
              </a:r>
              <a:r>
                <a:rPr lang="en-US" altLang="zh-CN" sz="2400" b="1" dirty="0"/>
                <a:t>2019</a:t>
              </a:r>
              <a:r>
                <a:rPr lang="zh-CN" altLang="en-US" sz="2400" b="1" dirty="0"/>
                <a:t>年高考地理试题全国卷分析：人类活动对地理环境的影响</a:t>
              </a:r>
              <a:endParaRPr lang="zh-CN" altLang="en-US" sz="2000" b="1" dirty="0"/>
            </a:p>
          </p:txBody>
        </p:sp>
      </p:grpSp>
      <p:pic>
        <p:nvPicPr>
          <p:cNvPr id="3" name="图片 2">
            <a:extLst>
              <a:ext uri="{FF2B5EF4-FFF2-40B4-BE49-F238E27FC236}">
                <a16:creationId xmlns:a16="http://schemas.microsoft.com/office/drawing/2014/main" id="{50C12897-DB88-4ED2-B3CD-6413AE14FA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2812" y="2494383"/>
            <a:ext cx="6879188" cy="2210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87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矩形: 圆角 45"/>
          <p:cNvSpPr/>
          <p:nvPr/>
        </p:nvSpPr>
        <p:spPr>
          <a:xfrm rot="2700000">
            <a:off x="481528" y="324463"/>
            <a:ext cx="608141" cy="60814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47" name="直接连接符 46"/>
          <p:cNvCxnSpPr>
            <a:cxnSpLocks/>
          </p:cNvCxnSpPr>
          <p:nvPr/>
        </p:nvCxnSpPr>
        <p:spPr>
          <a:xfrm>
            <a:off x="1046328" y="1023585"/>
            <a:ext cx="1114567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文本框 47"/>
          <p:cNvSpPr txBox="1"/>
          <p:nvPr/>
        </p:nvSpPr>
        <p:spPr>
          <a:xfrm>
            <a:off x="1403349" y="366923"/>
            <a:ext cx="7981672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r>
              <a:rPr lang="zh-CN" altLang="en-US" sz="3200" b="1" dirty="0">
                <a:solidFill>
                  <a:schemeClr val="accent1"/>
                </a:solidFill>
              </a:rPr>
              <a:t>人类对地理环境的作用在高考考察中的体现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521743" y="400325"/>
            <a:ext cx="527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02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0" name="任意多边形: 形状 49"/>
          <p:cNvSpPr/>
          <p:nvPr/>
        </p:nvSpPr>
        <p:spPr>
          <a:xfrm rot="2700000">
            <a:off x="10236192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1" name="任意多边形: 形状 50"/>
          <p:cNvSpPr/>
          <p:nvPr/>
        </p:nvSpPr>
        <p:spPr>
          <a:xfrm rot="2700000">
            <a:off x="10688014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2" name="任意多边形: 形状 51"/>
          <p:cNvSpPr/>
          <p:nvPr/>
        </p:nvSpPr>
        <p:spPr>
          <a:xfrm rot="2700000">
            <a:off x="11139835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8308097B-6E3D-4923-926E-A4583EF0B830}"/>
              </a:ext>
            </a:extLst>
          </p:cNvPr>
          <p:cNvGrpSpPr/>
          <p:nvPr/>
        </p:nvGrpSpPr>
        <p:grpSpPr>
          <a:xfrm>
            <a:off x="981241" y="1329802"/>
            <a:ext cx="9777696" cy="968285"/>
            <a:chOff x="548737" y="4193531"/>
            <a:chExt cx="7261079" cy="968285"/>
          </a:xfrm>
        </p:grpSpPr>
        <p:sp>
          <p:nvSpPr>
            <p:cNvPr id="22" name="矩形 21">
              <a:extLst>
                <a:ext uri="{FF2B5EF4-FFF2-40B4-BE49-F238E27FC236}">
                  <a16:creationId xmlns:a16="http://schemas.microsoft.com/office/drawing/2014/main" id="{985D2B78-2D5D-4CCD-BEAF-90CEA6655EEE}"/>
                </a:ext>
              </a:extLst>
            </p:cNvPr>
            <p:cNvSpPr/>
            <p:nvPr/>
          </p:nvSpPr>
          <p:spPr>
            <a:xfrm>
              <a:off x="548737" y="4731955"/>
              <a:ext cx="6236441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zh-CN" altLang="zh-CN" sz="2000" dirty="0"/>
                <a:t>主要是</a:t>
              </a:r>
            </a:p>
          </p:txBody>
        </p:sp>
        <p:sp>
          <p:nvSpPr>
            <p:cNvPr id="23" name="矩形 22">
              <a:extLst>
                <a:ext uri="{FF2B5EF4-FFF2-40B4-BE49-F238E27FC236}">
                  <a16:creationId xmlns:a16="http://schemas.microsoft.com/office/drawing/2014/main" id="{B2CFC5C9-0FB0-4CA2-A3A7-9195EE7FAF0A}"/>
                </a:ext>
              </a:extLst>
            </p:cNvPr>
            <p:cNvSpPr/>
            <p:nvPr/>
          </p:nvSpPr>
          <p:spPr>
            <a:xfrm>
              <a:off x="595481" y="4193531"/>
              <a:ext cx="7214335" cy="49731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2400" b="1" dirty="0"/>
                <a:t>2</a:t>
              </a:r>
              <a:r>
                <a:rPr lang="zh-CN" altLang="en-US" sz="2400" b="1" dirty="0"/>
                <a:t>、</a:t>
              </a:r>
              <a:r>
                <a:rPr lang="en-US" altLang="zh-CN" sz="2400" b="1" dirty="0"/>
                <a:t>2019</a:t>
              </a:r>
              <a:r>
                <a:rPr lang="zh-CN" altLang="en-US" sz="2400" b="1" dirty="0"/>
                <a:t>年高考地理试题全国卷统计：人类活动对地理环境的影响</a:t>
              </a:r>
              <a:endParaRPr lang="zh-CN" altLang="en-US" sz="2000" b="1" dirty="0"/>
            </a:p>
          </p:txBody>
        </p:sp>
      </p:grpSp>
      <p:graphicFrame>
        <p:nvGraphicFramePr>
          <p:cNvPr id="3" name="表格 2">
            <a:extLst>
              <a:ext uri="{FF2B5EF4-FFF2-40B4-BE49-F238E27FC236}">
                <a16:creationId xmlns:a16="http://schemas.microsoft.com/office/drawing/2014/main" id="{70E25C80-4F1D-4495-A1B0-BA2A5BB6BB93}"/>
              </a:ext>
            </a:extLst>
          </p:cNvPr>
          <p:cNvGraphicFramePr>
            <a:graphicFrameLocks noGrp="1"/>
          </p:cNvGraphicFramePr>
          <p:nvPr/>
        </p:nvGraphicFramePr>
        <p:xfrm>
          <a:off x="1215620" y="2286641"/>
          <a:ext cx="10058400" cy="4518802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2011680">
                  <a:extLst>
                    <a:ext uri="{9D8B030D-6E8A-4147-A177-3AD203B41FA5}">
                      <a16:colId xmlns:a16="http://schemas.microsoft.com/office/drawing/2014/main" val="1881417881"/>
                    </a:ext>
                  </a:extLst>
                </a:gridCol>
                <a:gridCol w="2011680">
                  <a:extLst>
                    <a:ext uri="{9D8B030D-6E8A-4147-A177-3AD203B41FA5}">
                      <a16:colId xmlns:a16="http://schemas.microsoft.com/office/drawing/2014/main" val="346728111"/>
                    </a:ext>
                  </a:extLst>
                </a:gridCol>
                <a:gridCol w="2011680">
                  <a:extLst>
                    <a:ext uri="{9D8B030D-6E8A-4147-A177-3AD203B41FA5}">
                      <a16:colId xmlns:a16="http://schemas.microsoft.com/office/drawing/2014/main" val="1238388198"/>
                    </a:ext>
                  </a:extLst>
                </a:gridCol>
                <a:gridCol w="2011680">
                  <a:extLst>
                    <a:ext uri="{9D8B030D-6E8A-4147-A177-3AD203B41FA5}">
                      <a16:colId xmlns:a16="http://schemas.microsoft.com/office/drawing/2014/main" val="242608280"/>
                    </a:ext>
                  </a:extLst>
                </a:gridCol>
                <a:gridCol w="2011680">
                  <a:extLst>
                    <a:ext uri="{9D8B030D-6E8A-4147-A177-3AD203B41FA5}">
                      <a16:colId xmlns:a16="http://schemas.microsoft.com/office/drawing/2014/main" val="3296521659"/>
                    </a:ext>
                  </a:extLst>
                </a:gridCol>
              </a:tblGrid>
              <a:tr h="616202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en-US" altLang="zh-CN" sz="2800" u="none" strike="noStrike" dirty="0">
                          <a:effectLst/>
                        </a:rPr>
                        <a:t>2019</a:t>
                      </a:r>
                      <a:r>
                        <a:rPr lang="zh-CN" altLang="en-US" sz="2800" u="none" strike="noStrike" dirty="0">
                          <a:effectLst/>
                        </a:rPr>
                        <a:t>年高考地理试题全国卷统计</a:t>
                      </a:r>
                      <a:endParaRPr lang="zh-CN" altLang="en-US" sz="2800" b="1" i="0" u="none" strike="noStrike" dirty="0">
                        <a:solidFill>
                          <a:srgbClr val="595959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8673866"/>
                  </a:ext>
                </a:extLst>
              </a:tr>
              <a:tr h="390260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u="none" strike="noStrike">
                          <a:effectLst/>
                        </a:rPr>
                        <a:t>试卷</a:t>
                      </a:r>
                      <a:endParaRPr lang="zh-CN" altLang="en-US" sz="18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u="none" strike="noStrike">
                          <a:effectLst/>
                        </a:rPr>
                        <a:t>题型</a:t>
                      </a:r>
                      <a:endParaRPr lang="zh-CN" altLang="en-US" sz="18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u="none" strike="noStrike">
                          <a:effectLst/>
                        </a:rPr>
                        <a:t>题号</a:t>
                      </a:r>
                      <a:endParaRPr lang="zh-CN" altLang="en-US" sz="18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u="none" strike="noStrike">
                          <a:effectLst/>
                        </a:rPr>
                        <a:t>分值</a:t>
                      </a:r>
                      <a:endParaRPr lang="zh-CN" altLang="en-US" sz="18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u="none" strike="noStrike">
                          <a:effectLst/>
                        </a:rPr>
                        <a:t>比重</a:t>
                      </a:r>
                      <a:endParaRPr lang="zh-CN" altLang="en-US" sz="18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37069153"/>
                  </a:ext>
                </a:extLst>
              </a:tr>
              <a:tr h="390260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CN" altLang="en-US" sz="1800" u="none" strike="noStrike">
                          <a:effectLst/>
                        </a:rPr>
                        <a:t>全国</a:t>
                      </a:r>
                      <a:r>
                        <a:rPr lang="en-US" sz="1800" u="none" strike="noStrike">
                          <a:effectLst/>
                        </a:rPr>
                        <a:t>I</a:t>
                      </a:r>
                      <a:r>
                        <a:rPr lang="zh-CN" altLang="en-US" sz="1800" u="none" strike="noStrike">
                          <a:effectLst/>
                        </a:rPr>
                        <a:t>卷</a:t>
                      </a:r>
                      <a:endParaRPr lang="zh-CN" altLang="en-US" sz="18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u="none" strike="noStrike">
                          <a:effectLst/>
                        </a:rPr>
                        <a:t>选择题</a:t>
                      </a:r>
                      <a:endParaRPr lang="zh-CN" altLang="en-US" sz="18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u="none" strike="noStrike" dirty="0">
                          <a:effectLst/>
                        </a:rPr>
                        <a:t>2</a:t>
                      </a:r>
                      <a:endParaRPr lang="en-US" altLang="zh-CN" sz="18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u="none" strike="noStrike">
                          <a:effectLst/>
                        </a:rPr>
                        <a:t>4</a:t>
                      </a:r>
                      <a:endParaRPr lang="en-US" altLang="zh-CN" sz="18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CN" sz="1800" u="none" strike="noStrike" dirty="0">
                          <a:effectLst/>
                        </a:rPr>
                        <a:t>14%</a:t>
                      </a:r>
                      <a:endParaRPr lang="en-US" altLang="zh-CN" sz="18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63386825"/>
                  </a:ext>
                </a:extLst>
              </a:tr>
              <a:tr h="39026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u="none" strike="noStrike">
                          <a:effectLst/>
                        </a:rPr>
                        <a:t>综合题</a:t>
                      </a:r>
                      <a:endParaRPr lang="zh-CN" altLang="en-US" sz="18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u="none" strike="noStrike">
                          <a:effectLst/>
                        </a:rPr>
                        <a:t>0</a:t>
                      </a:r>
                      <a:endParaRPr lang="en-US" altLang="zh-CN" sz="18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u="none" strike="noStrike">
                          <a:effectLst/>
                        </a:rPr>
                        <a:t>0</a:t>
                      </a:r>
                      <a:endParaRPr lang="en-US" altLang="zh-CN" sz="18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188720"/>
                  </a:ext>
                </a:extLst>
              </a:tr>
              <a:tr h="39026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u="none" strike="noStrike">
                          <a:effectLst/>
                        </a:rPr>
                        <a:t>选修</a:t>
                      </a:r>
                      <a:endParaRPr lang="zh-CN" altLang="en-US" sz="18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u="none" strike="noStrike" dirty="0">
                          <a:effectLst/>
                        </a:rPr>
                        <a:t>44</a:t>
                      </a:r>
                      <a:endParaRPr lang="en-US" altLang="zh-CN" sz="18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u="none" strike="noStrike">
                          <a:effectLst/>
                        </a:rPr>
                        <a:t>10</a:t>
                      </a:r>
                      <a:endParaRPr lang="en-US" altLang="zh-CN" sz="18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6061299"/>
                  </a:ext>
                </a:extLst>
              </a:tr>
              <a:tr h="390260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CN" altLang="en-US" sz="1800" u="none" strike="noStrike">
                          <a:effectLst/>
                        </a:rPr>
                        <a:t>全国</a:t>
                      </a:r>
                      <a:r>
                        <a:rPr lang="en-US" sz="1800" u="none" strike="noStrike">
                          <a:effectLst/>
                        </a:rPr>
                        <a:t>II</a:t>
                      </a:r>
                      <a:r>
                        <a:rPr lang="zh-CN" altLang="en-US" sz="1800" u="none" strike="noStrike">
                          <a:effectLst/>
                        </a:rPr>
                        <a:t>卷</a:t>
                      </a:r>
                      <a:endParaRPr lang="zh-CN" altLang="en-US" sz="18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u="none" strike="noStrike">
                          <a:effectLst/>
                        </a:rPr>
                        <a:t>选择题</a:t>
                      </a:r>
                      <a:endParaRPr lang="zh-CN" altLang="en-US" sz="18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u="none" strike="noStrike" dirty="0">
                          <a:effectLst/>
                        </a:rPr>
                        <a:t>11</a:t>
                      </a:r>
                      <a:endParaRPr lang="en-US" altLang="zh-CN" sz="18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u="none" strike="noStrike">
                          <a:effectLst/>
                        </a:rPr>
                        <a:t>4</a:t>
                      </a:r>
                      <a:endParaRPr lang="en-US" altLang="zh-CN" sz="18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CN" sz="1800" u="none" strike="noStrike">
                          <a:effectLst/>
                        </a:rPr>
                        <a:t>18%</a:t>
                      </a:r>
                      <a:endParaRPr lang="en-US" altLang="zh-CN" sz="18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391260431"/>
                  </a:ext>
                </a:extLst>
              </a:tr>
              <a:tr h="39026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u="none" strike="noStrike">
                          <a:effectLst/>
                        </a:rPr>
                        <a:t>综合题</a:t>
                      </a:r>
                      <a:endParaRPr lang="zh-CN" altLang="en-US" sz="18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u="none" strike="noStrike">
                          <a:effectLst/>
                        </a:rPr>
                        <a:t>37</a:t>
                      </a:r>
                      <a:r>
                        <a:rPr lang="zh-CN" altLang="en-US" sz="1800" u="none" strike="noStrike">
                          <a:effectLst/>
                        </a:rPr>
                        <a:t>（</a:t>
                      </a:r>
                      <a:r>
                        <a:rPr lang="en-US" altLang="zh-CN" sz="1800" u="none" strike="noStrike">
                          <a:effectLst/>
                        </a:rPr>
                        <a:t>2</a:t>
                      </a:r>
                      <a:r>
                        <a:rPr lang="zh-CN" altLang="en-US" sz="1800" u="none" strike="noStrike">
                          <a:effectLst/>
                        </a:rPr>
                        <a:t>）</a:t>
                      </a:r>
                      <a:endParaRPr lang="zh-CN" altLang="en-US" sz="18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u="none" strike="noStrike" dirty="0">
                          <a:effectLst/>
                        </a:rPr>
                        <a:t>4</a:t>
                      </a:r>
                      <a:endParaRPr lang="en-US" altLang="zh-CN" sz="18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6846022"/>
                  </a:ext>
                </a:extLst>
              </a:tr>
              <a:tr h="39026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u="none" strike="noStrike">
                          <a:effectLst/>
                        </a:rPr>
                        <a:t>选修</a:t>
                      </a:r>
                      <a:endParaRPr lang="zh-CN" altLang="en-US" sz="18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u="none" strike="noStrike">
                          <a:effectLst/>
                        </a:rPr>
                        <a:t>44</a:t>
                      </a:r>
                      <a:endParaRPr lang="en-US" altLang="zh-CN" sz="18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u="none" strike="noStrike">
                          <a:effectLst/>
                        </a:rPr>
                        <a:t>10</a:t>
                      </a:r>
                      <a:endParaRPr lang="en-US" altLang="zh-CN" sz="18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9392276"/>
                  </a:ext>
                </a:extLst>
              </a:tr>
              <a:tr h="390260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CN" altLang="en-US" sz="1800" u="none" strike="noStrike">
                          <a:effectLst/>
                        </a:rPr>
                        <a:t>全国</a:t>
                      </a:r>
                      <a:r>
                        <a:rPr lang="en-US" sz="1800" u="none" strike="noStrike">
                          <a:effectLst/>
                        </a:rPr>
                        <a:t>III</a:t>
                      </a:r>
                      <a:r>
                        <a:rPr lang="zh-CN" altLang="en-US" sz="1800" u="none" strike="noStrike">
                          <a:effectLst/>
                        </a:rPr>
                        <a:t>卷</a:t>
                      </a:r>
                      <a:endParaRPr lang="zh-CN" altLang="en-US" sz="18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u="none" strike="noStrike">
                          <a:effectLst/>
                        </a:rPr>
                        <a:t>选择题</a:t>
                      </a:r>
                      <a:endParaRPr lang="zh-CN" altLang="en-US" sz="18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u="none" strike="noStrike" dirty="0">
                          <a:effectLst/>
                        </a:rPr>
                        <a:t>1</a:t>
                      </a:r>
                      <a:r>
                        <a:rPr lang="zh-CN" altLang="en-US" sz="1800" u="none" strike="noStrike" dirty="0">
                          <a:effectLst/>
                        </a:rPr>
                        <a:t>、</a:t>
                      </a:r>
                      <a:r>
                        <a:rPr lang="en-US" altLang="zh-CN" sz="1800" u="none" strike="noStrike" dirty="0">
                          <a:effectLst/>
                        </a:rPr>
                        <a:t>2</a:t>
                      </a:r>
                      <a:endParaRPr lang="en-US" altLang="zh-CN" sz="18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u="none" strike="noStrike">
                          <a:effectLst/>
                        </a:rPr>
                        <a:t>8</a:t>
                      </a:r>
                      <a:endParaRPr lang="en-US" altLang="zh-CN" sz="18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CN" sz="1800" u="none" strike="noStrike">
                          <a:effectLst/>
                        </a:rPr>
                        <a:t>18%</a:t>
                      </a:r>
                      <a:endParaRPr lang="en-US" altLang="zh-CN" sz="18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23440692"/>
                  </a:ext>
                </a:extLst>
              </a:tr>
              <a:tr h="39026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u="none" strike="noStrike">
                          <a:effectLst/>
                        </a:rPr>
                        <a:t>综合题</a:t>
                      </a:r>
                      <a:endParaRPr lang="zh-CN" altLang="en-US" sz="18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u="none" strike="noStrike">
                          <a:effectLst/>
                        </a:rPr>
                        <a:t>0</a:t>
                      </a:r>
                      <a:endParaRPr lang="en-US" altLang="zh-CN" sz="18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u="none" strike="noStrike">
                          <a:effectLst/>
                        </a:rPr>
                        <a:t>0</a:t>
                      </a:r>
                      <a:endParaRPr lang="en-US" altLang="zh-CN" sz="18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2799903"/>
                  </a:ext>
                </a:extLst>
              </a:tr>
              <a:tr h="39026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u="none" strike="noStrike">
                          <a:effectLst/>
                        </a:rPr>
                        <a:t>选修</a:t>
                      </a:r>
                      <a:endParaRPr lang="zh-CN" altLang="en-US" sz="18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u="none" strike="noStrike">
                          <a:effectLst/>
                        </a:rPr>
                        <a:t>43</a:t>
                      </a:r>
                      <a:endParaRPr lang="en-US" altLang="zh-CN" sz="18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u="none" strike="noStrike" dirty="0">
                          <a:effectLst/>
                        </a:rPr>
                        <a:t>10</a:t>
                      </a:r>
                      <a:endParaRPr lang="en-US" altLang="zh-CN" sz="18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77367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672236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矩形: 圆角 45"/>
          <p:cNvSpPr/>
          <p:nvPr/>
        </p:nvSpPr>
        <p:spPr>
          <a:xfrm rot="2700000">
            <a:off x="481528" y="324463"/>
            <a:ext cx="608141" cy="60814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47" name="直接连接符 46"/>
          <p:cNvCxnSpPr>
            <a:cxnSpLocks/>
          </p:cNvCxnSpPr>
          <p:nvPr/>
        </p:nvCxnSpPr>
        <p:spPr>
          <a:xfrm>
            <a:off x="1046328" y="1023585"/>
            <a:ext cx="1114567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文本框 47"/>
          <p:cNvSpPr txBox="1"/>
          <p:nvPr/>
        </p:nvSpPr>
        <p:spPr>
          <a:xfrm>
            <a:off x="1403349" y="366923"/>
            <a:ext cx="7981672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r>
              <a:rPr lang="zh-CN" altLang="en-US" sz="3200" b="1" dirty="0">
                <a:solidFill>
                  <a:schemeClr val="accent1"/>
                </a:solidFill>
              </a:rPr>
              <a:t>人类对地理环境的作用在高考考察中的体现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521743" y="400325"/>
            <a:ext cx="527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02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0" name="任意多边形: 形状 49"/>
          <p:cNvSpPr/>
          <p:nvPr/>
        </p:nvSpPr>
        <p:spPr>
          <a:xfrm rot="2700000">
            <a:off x="10236192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1" name="任意多边形: 形状 50"/>
          <p:cNvSpPr/>
          <p:nvPr/>
        </p:nvSpPr>
        <p:spPr>
          <a:xfrm rot="2700000">
            <a:off x="10688014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2" name="任意多边形: 形状 51"/>
          <p:cNvSpPr/>
          <p:nvPr/>
        </p:nvSpPr>
        <p:spPr>
          <a:xfrm rot="2700000">
            <a:off x="11139835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8308097B-6E3D-4923-926E-A4583EF0B830}"/>
              </a:ext>
            </a:extLst>
          </p:cNvPr>
          <p:cNvGrpSpPr/>
          <p:nvPr/>
        </p:nvGrpSpPr>
        <p:grpSpPr>
          <a:xfrm>
            <a:off x="981241" y="1329802"/>
            <a:ext cx="10811296" cy="1337617"/>
            <a:chOff x="548737" y="4193531"/>
            <a:chExt cx="8028647" cy="1337617"/>
          </a:xfrm>
        </p:grpSpPr>
        <p:sp>
          <p:nvSpPr>
            <p:cNvPr id="22" name="矩形 21">
              <a:extLst>
                <a:ext uri="{FF2B5EF4-FFF2-40B4-BE49-F238E27FC236}">
                  <a16:creationId xmlns:a16="http://schemas.microsoft.com/office/drawing/2014/main" id="{985D2B78-2D5D-4CCD-BEAF-90CEA6655EEE}"/>
                </a:ext>
              </a:extLst>
            </p:cNvPr>
            <p:cNvSpPr/>
            <p:nvPr/>
          </p:nvSpPr>
          <p:spPr>
            <a:xfrm>
              <a:off x="548737" y="4731955"/>
              <a:ext cx="8028647" cy="79919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000" dirty="0"/>
                <a:t>（</a:t>
              </a:r>
              <a:r>
                <a:rPr lang="en-US" altLang="zh-CN" sz="2000" dirty="0"/>
                <a:t>1</a:t>
              </a:r>
              <a:r>
                <a:rPr lang="zh-CN" altLang="en-US" sz="2000" dirty="0"/>
                <a:t>）高考试题中的情境：</a:t>
              </a:r>
              <a:endParaRPr lang="en-US" altLang="zh-CN" sz="2000" dirty="0"/>
            </a:p>
            <a:p>
              <a:pPr>
                <a:lnSpc>
                  <a:spcPct val="120000"/>
                </a:lnSpc>
              </a:pPr>
              <a:r>
                <a:rPr lang="zh-CN" altLang="en-US" sz="2000" dirty="0">
                  <a:solidFill>
                    <a:srgbClr val="0070C0"/>
                  </a:solidFill>
                </a:rPr>
                <a:t>①</a:t>
              </a:r>
              <a:r>
                <a:rPr lang="zh-CN" altLang="en-US" sz="2000" b="1" dirty="0">
                  <a:solidFill>
                    <a:srgbClr val="0070C0"/>
                  </a:solidFill>
                </a:rPr>
                <a:t>情境类型</a:t>
              </a:r>
              <a:r>
                <a:rPr lang="zh-CN" altLang="en-US" sz="2000" dirty="0">
                  <a:solidFill>
                    <a:srgbClr val="0070C0"/>
                  </a:solidFill>
                </a:rPr>
                <a:t>：</a:t>
              </a:r>
              <a:r>
                <a:rPr lang="zh-CN" altLang="en-US" sz="2000" dirty="0"/>
                <a:t>联系学生日常生活的情境、 地理与生产联系的情境、 地理学术情境。</a:t>
              </a:r>
              <a:endParaRPr lang="en-US" altLang="zh-CN" sz="2000" dirty="0"/>
            </a:p>
          </p:txBody>
        </p:sp>
        <p:sp>
          <p:nvSpPr>
            <p:cNvPr id="23" name="矩形 22">
              <a:extLst>
                <a:ext uri="{FF2B5EF4-FFF2-40B4-BE49-F238E27FC236}">
                  <a16:creationId xmlns:a16="http://schemas.microsoft.com/office/drawing/2014/main" id="{B2CFC5C9-0FB0-4CA2-A3A7-9195EE7FAF0A}"/>
                </a:ext>
              </a:extLst>
            </p:cNvPr>
            <p:cNvSpPr/>
            <p:nvPr/>
          </p:nvSpPr>
          <p:spPr>
            <a:xfrm>
              <a:off x="595481" y="4193531"/>
              <a:ext cx="6878805" cy="49731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2400" b="1" dirty="0"/>
                <a:t>3</a:t>
              </a:r>
              <a:r>
                <a:rPr lang="zh-CN" altLang="en-US" sz="2400" b="1" dirty="0"/>
                <a:t>、</a:t>
              </a:r>
              <a:r>
                <a:rPr lang="en-US" altLang="zh-CN" sz="2400" b="1" dirty="0"/>
                <a:t>2019</a:t>
              </a:r>
              <a:r>
                <a:rPr lang="zh-CN" altLang="en-US" sz="2400" b="1" dirty="0"/>
                <a:t>年高考地理试题水平考察：人类活动对地理环境的影响</a:t>
              </a:r>
              <a:endParaRPr lang="zh-CN" altLang="en-US" sz="2000" b="1" dirty="0"/>
            </a:p>
          </p:txBody>
        </p:sp>
      </p:grpSp>
      <p:pic>
        <p:nvPicPr>
          <p:cNvPr id="13" name="图片 12">
            <a:extLst>
              <a:ext uri="{FF2B5EF4-FFF2-40B4-BE49-F238E27FC236}">
                <a16:creationId xmlns:a16="http://schemas.microsoft.com/office/drawing/2014/main" id="{672BAED5-CFB8-4F6C-8238-25C72A56E34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65729"/>
          <a:stretch/>
        </p:blipFill>
        <p:spPr>
          <a:xfrm>
            <a:off x="804526" y="2913743"/>
            <a:ext cx="9954411" cy="2794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0678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矩形: 圆角 45"/>
          <p:cNvSpPr/>
          <p:nvPr/>
        </p:nvSpPr>
        <p:spPr>
          <a:xfrm rot="2700000">
            <a:off x="481528" y="324463"/>
            <a:ext cx="608141" cy="60814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47" name="直接连接符 46"/>
          <p:cNvCxnSpPr>
            <a:cxnSpLocks/>
          </p:cNvCxnSpPr>
          <p:nvPr/>
        </p:nvCxnSpPr>
        <p:spPr>
          <a:xfrm>
            <a:off x="1046328" y="1023585"/>
            <a:ext cx="1114567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文本框 47"/>
          <p:cNvSpPr txBox="1"/>
          <p:nvPr/>
        </p:nvSpPr>
        <p:spPr>
          <a:xfrm>
            <a:off x="1403349" y="366923"/>
            <a:ext cx="7981672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r>
              <a:rPr lang="zh-CN" altLang="en-US" sz="3200" b="1" dirty="0">
                <a:solidFill>
                  <a:schemeClr val="accent1"/>
                </a:solidFill>
              </a:rPr>
              <a:t>人类对地理环境的作用在高考考察中的体现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521743" y="400325"/>
            <a:ext cx="527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02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0" name="任意多边形: 形状 49"/>
          <p:cNvSpPr/>
          <p:nvPr/>
        </p:nvSpPr>
        <p:spPr>
          <a:xfrm rot="2700000">
            <a:off x="10236192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1" name="任意多边形: 形状 50"/>
          <p:cNvSpPr/>
          <p:nvPr/>
        </p:nvSpPr>
        <p:spPr>
          <a:xfrm rot="2700000">
            <a:off x="10688014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2" name="任意多边形: 形状 51"/>
          <p:cNvSpPr/>
          <p:nvPr/>
        </p:nvSpPr>
        <p:spPr>
          <a:xfrm rot="2700000">
            <a:off x="11139835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8308097B-6E3D-4923-926E-A4583EF0B830}"/>
              </a:ext>
            </a:extLst>
          </p:cNvPr>
          <p:cNvGrpSpPr/>
          <p:nvPr/>
        </p:nvGrpSpPr>
        <p:grpSpPr>
          <a:xfrm>
            <a:off x="981241" y="1329802"/>
            <a:ext cx="10811296" cy="1337617"/>
            <a:chOff x="548737" y="4193531"/>
            <a:chExt cx="8028647" cy="1337617"/>
          </a:xfrm>
        </p:grpSpPr>
        <p:sp>
          <p:nvSpPr>
            <p:cNvPr id="22" name="矩形 21">
              <a:extLst>
                <a:ext uri="{FF2B5EF4-FFF2-40B4-BE49-F238E27FC236}">
                  <a16:creationId xmlns:a16="http://schemas.microsoft.com/office/drawing/2014/main" id="{985D2B78-2D5D-4CCD-BEAF-90CEA6655EEE}"/>
                </a:ext>
              </a:extLst>
            </p:cNvPr>
            <p:cNvSpPr/>
            <p:nvPr/>
          </p:nvSpPr>
          <p:spPr>
            <a:xfrm>
              <a:off x="548737" y="4731955"/>
              <a:ext cx="8028647" cy="79919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000" dirty="0"/>
                <a:t>（</a:t>
              </a:r>
              <a:r>
                <a:rPr lang="en-US" altLang="zh-CN" sz="2000" dirty="0"/>
                <a:t>1</a:t>
              </a:r>
              <a:r>
                <a:rPr lang="zh-CN" altLang="en-US" sz="2000" dirty="0"/>
                <a:t>）高考试题中的情境：</a:t>
              </a:r>
              <a:endParaRPr lang="en-US" altLang="zh-CN" sz="2000" dirty="0"/>
            </a:p>
            <a:p>
              <a:pPr>
                <a:lnSpc>
                  <a:spcPct val="120000"/>
                </a:lnSpc>
              </a:pPr>
              <a:r>
                <a:rPr lang="zh-CN" altLang="en-US" sz="2000" dirty="0"/>
                <a:t>①</a:t>
              </a:r>
              <a:r>
                <a:rPr lang="zh-CN" altLang="en-US" sz="2000" b="1" dirty="0">
                  <a:solidFill>
                    <a:srgbClr val="0070C0"/>
                  </a:solidFill>
                </a:rPr>
                <a:t>情境类型</a:t>
              </a:r>
              <a:r>
                <a:rPr lang="zh-CN" altLang="en-US" sz="2000" dirty="0"/>
                <a:t>：联系学生日常生活的情境、 地理与生产联系的情境、 地理学术情境。</a:t>
              </a:r>
              <a:endParaRPr lang="en-US" altLang="zh-CN" sz="2000" dirty="0"/>
            </a:p>
          </p:txBody>
        </p:sp>
        <p:sp>
          <p:nvSpPr>
            <p:cNvPr id="23" name="矩形 22">
              <a:extLst>
                <a:ext uri="{FF2B5EF4-FFF2-40B4-BE49-F238E27FC236}">
                  <a16:creationId xmlns:a16="http://schemas.microsoft.com/office/drawing/2014/main" id="{B2CFC5C9-0FB0-4CA2-A3A7-9195EE7FAF0A}"/>
                </a:ext>
              </a:extLst>
            </p:cNvPr>
            <p:cNvSpPr/>
            <p:nvPr/>
          </p:nvSpPr>
          <p:spPr>
            <a:xfrm>
              <a:off x="595481" y="4193531"/>
              <a:ext cx="6878805" cy="49731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2400" b="1" dirty="0"/>
                <a:t>3</a:t>
              </a:r>
              <a:r>
                <a:rPr lang="zh-CN" altLang="en-US" sz="2400" b="1" dirty="0"/>
                <a:t>、</a:t>
              </a:r>
              <a:r>
                <a:rPr lang="en-US" altLang="zh-CN" sz="2400" b="1" dirty="0"/>
                <a:t>2019</a:t>
              </a:r>
              <a:r>
                <a:rPr lang="zh-CN" altLang="en-US" sz="2400" b="1" dirty="0"/>
                <a:t>年高考地理试题水平考察：人类活动对地理环境的影响</a:t>
              </a:r>
              <a:endParaRPr lang="zh-CN" altLang="en-US" sz="2000" b="1" dirty="0"/>
            </a:p>
          </p:txBody>
        </p:sp>
      </p:grpSp>
      <p:pic>
        <p:nvPicPr>
          <p:cNvPr id="15" name="图片 14">
            <a:extLst>
              <a:ext uri="{FF2B5EF4-FFF2-40B4-BE49-F238E27FC236}">
                <a16:creationId xmlns:a16="http://schemas.microsoft.com/office/drawing/2014/main" id="{A56BE9DA-3F2A-4DA9-A37C-DF2A4D5C9D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0972" y="2956473"/>
            <a:ext cx="9910055" cy="3184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8388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矩形: 圆角 45"/>
          <p:cNvSpPr/>
          <p:nvPr/>
        </p:nvSpPr>
        <p:spPr>
          <a:xfrm rot="2700000">
            <a:off x="481528" y="324463"/>
            <a:ext cx="608141" cy="60814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47" name="直接连接符 46"/>
          <p:cNvCxnSpPr>
            <a:cxnSpLocks/>
          </p:cNvCxnSpPr>
          <p:nvPr/>
        </p:nvCxnSpPr>
        <p:spPr>
          <a:xfrm>
            <a:off x="1046328" y="1023585"/>
            <a:ext cx="1114567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文本框 47"/>
          <p:cNvSpPr txBox="1"/>
          <p:nvPr/>
        </p:nvSpPr>
        <p:spPr>
          <a:xfrm>
            <a:off x="1403349" y="366923"/>
            <a:ext cx="7981672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r>
              <a:rPr lang="zh-CN" altLang="en-US" sz="3200" b="1" dirty="0">
                <a:solidFill>
                  <a:schemeClr val="accent1"/>
                </a:solidFill>
              </a:rPr>
              <a:t>人类对地理环境的作用在高考考察中的体现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521743" y="400325"/>
            <a:ext cx="527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02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0" name="任意多边形: 形状 49"/>
          <p:cNvSpPr/>
          <p:nvPr/>
        </p:nvSpPr>
        <p:spPr>
          <a:xfrm rot="2700000">
            <a:off x="10236192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1" name="任意多边形: 形状 50"/>
          <p:cNvSpPr/>
          <p:nvPr/>
        </p:nvSpPr>
        <p:spPr>
          <a:xfrm rot="2700000">
            <a:off x="10688014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2" name="任意多边形: 形状 51"/>
          <p:cNvSpPr/>
          <p:nvPr/>
        </p:nvSpPr>
        <p:spPr>
          <a:xfrm rot="2700000">
            <a:off x="11139835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8308097B-6E3D-4923-926E-A4583EF0B830}"/>
              </a:ext>
            </a:extLst>
          </p:cNvPr>
          <p:cNvGrpSpPr/>
          <p:nvPr/>
        </p:nvGrpSpPr>
        <p:grpSpPr>
          <a:xfrm>
            <a:off x="981241" y="1329802"/>
            <a:ext cx="10811296" cy="1337617"/>
            <a:chOff x="548737" y="4193531"/>
            <a:chExt cx="8028647" cy="1337617"/>
          </a:xfrm>
        </p:grpSpPr>
        <p:sp>
          <p:nvSpPr>
            <p:cNvPr id="22" name="矩形 21">
              <a:extLst>
                <a:ext uri="{FF2B5EF4-FFF2-40B4-BE49-F238E27FC236}">
                  <a16:creationId xmlns:a16="http://schemas.microsoft.com/office/drawing/2014/main" id="{985D2B78-2D5D-4CCD-BEAF-90CEA6655EEE}"/>
                </a:ext>
              </a:extLst>
            </p:cNvPr>
            <p:cNvSpPr/>
            <p:nvPr/>
          </p:nvSpPr>
          <p:spPr>
            <a:xfrm>
              <a:off x="548737" y="4731955"/>
              <a:ext cx="8028647" cy="79919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000" dirty="0"/>
                <a:t>（</a:t>
              </a:r>
              <a:r>
                <a:rPr lang="en-US" altLang="zh-CN" sz="2000" dirty="0"/>
                <a:t>1</a:t>
              </a:r>
              <a:r>
                <a:rPr lang="zh-CN" altLang="en-US" sz="2000" dirty="0"/>
                <a:t>）高考试题中的情境：</a:t>
              </a:r>
              <a:endParaRPr lang="en-US" altLang="zh-CN" sz="2000" dirty="0"/>
            </a:p>
            <a:p>
              <a:pPr>
                <a:lnSpc>
                  <a:spcPct val="120000"/>
                </a:lnSpc>
              </a:pPr>
              <a:r>
                <a:rPr lang="zh-CN" altLang="en-US" sz="2000" dirty="0"/>
                <a:t>①</a:t>
              </a:r>
              <a:r>
                <a:rPr lang="zh-CN" altLang="en-US" sz="2000" b="1" dirty="0">
                  <a:solidFill>
                    <a:srgbClr val="0070C0"/>
                  </a:solidFill>
                </a:rPr>
                <a:t>情境类型</a:t>
              </a:r>
              <a:r>
                <a:rPr lang="zh-CN" altLang="en-US" sz="2000" dirty="0"/>
                <a:t>：联系学生日常生活的情境、 地理与生产联系的情境、 地理学术情境。</a:t>
              </a:r>
              <a:endParaRPr lang="en-US" altLang="zh-CN" sz="2000" dirty="0"/>
            </a:p>
          </p:txBody>
        </p:sp>
        <p:sp>
          <p:nvSpPr>
            <p:cNvPr id="23" name="矩形 22">
              <a:extLst>
                <a:ext uri="{FF2B5EF4-FFF2-40B4-BE49-F238E27FC236}">
                  <a16:creationId xmlns:a16="http://schemas.microsoft.com/office/drawing/2014/main" id="{B2CFC5C9-0FB0-4CA2-A3A7-9195EE7FAF0A}"/>
                </a:ext>
              </a:extLst>
            </p:cNvPr>
            <p:cNvSpPr/>
            <p:nvPr/>
          </p:nvSpPr>
          <p:spPr>
            <a:xfrm>
              <a:off x="595481" y="4193531"/>
              <a:ext cx="6878805" cy="49731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2400" b="1" dirty="0"/>
                <a:t>3</a:t>
              </a:r>
              <a:r>
                <a:rPr lang="zh-CN" altLang="en-US" sz="2400" b="1" dirty="0"/>
                <a:t>、</a:t>
              </a:r>
              <a:r>
                <a:rPr lang="en-US" altLang="zh-CN" sz="2400" b="1" dirty="0"/>
                <a:t>2019</a:t>
              </a:r>
              <a:r>
                <a:rPr lang="zh-CN" altLang="en-US" sz="2400" b="1" dirty="0"/>
                <a:t>年高考地理试题水平考察：人类活动对地理环境的影响</a:t>
              </a:r>
              <a:endParaRPr lang="zh-CN" altLang="en-US" sz="2000" b="1" dirty="0"/>
            </a:p>
          </p:txBody>
        </p:sp>
      </p:grpSp>
      <p:pic>
        <p:nvPicPr>
          <p:cNvPr id="16" name="图片 15">
            <a:extLst>
              <a:ext uri="{FF2B5EF4-FFF2-40B4-BE49-F238E27FC236}">
                <a16:creationId xmlns:a16="http://schemas.microsoft.com/office/drawing/2014/main" id="{7F6C2270-2E0C-47F0-B014-2371DFD3072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54208"/>
          <a:stretch/>
        </p:blipFill>
        <p:spPr>
          <a:xfrm>
            <a:off x="521743" y="3205843"/>
            <a:ext cx="10487702" cy="2711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8526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矩形: 圆角 45"/>
          <p:cNvSpPr/>
          <p:nvPr/>
        </p:nvSpPr>
        <p:spPr>
          <a:xfrm rot="2700000">
            <a:off x="481528" y="324463"/>
            <a:ext cx="608141" cy="60814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47" name="直接连接符 46"/>
          <p:cNvCxnSpPr>
            <a:cxnSpLocks/>
          </p:cNvCxnSpPr>
          <p:nvPr/>
        </p:nvCxnSpPr>
        <p:spPr>
          <a:xfrm>
            <a:off x="1046328" y="1023585"/>
            <a:ext cx="1114567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文本框 47"/>
          <p:cNvSpPr txBox="1"/>
          <p:nvPr/>
        </p:nvSpPr>
        <p:spPr>
          <a:xfrm>
            <a:off x="1403349" y="366923"/>
            <a:ext cx="7981672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r>
              <a:rPr lang="zh-CN" altLang="en-US" sz="3200" b="1" dirty="0">
                <a:solidFill>
                  <a:schemeClr val="accent1"/>
                </a:solidFill>
              </a:rPr>
              <a:t>人类对地理环境的作用在高考考察中的体现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521743" y="400325"/>
            <a:ext cx="527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02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0" name="任意多边形: 形状 49"/>
          <p:cNvSpPr/>
          <p:nvPr/>
        </p:nvSpPr>
        <p:spPr>
          <a:xfrm rot="2700000">
            <a:off x="10236192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1" name="任意多边形: 形状 50"/>
          <p:cNvSpPr/>
          <p:nvPr/>
        </p:nvSpPr>
        <p:spPr>
          <a:xfrm rot="2700000">
            <a:off x="10688014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2" name="任意多边形: 形状 51"/>
          <p:cNvSpPr/>
          <p:nvPr/>
        </p:nvSpPr>
        <p:spPr>
          <a:xfrm rot="2700000">
            <a:off x="11139835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8308097B-6E3D-4923-926E-A4583EF0B830}"/>
              </a:ext>
            </a:extLst>
          </p:cNvPr>
          <p:cNvGrpSpPr/>
          <p:nvPr/>
        </p:nvGrpSpPr>
        <p:grpSpPr>
          <a:xfrm>
            <a:off x="981241" y="1329802"/>
            <a:ext cx="11145672" cy="1931754"/>
            <a:chOff x="548737" y="4193531"/>
            <a:chExt cx="8276961" cy="1931754"/>
          </a:xfrm>
        </p:grpSpPr>
        <p:sp>
          <p:nvSpPr>
            <p:cNvPr id="22" name="矩形 21">
              <a:extLst>
                <a:ext uri="{FF2B5EF4-FFF2-40B4-BE49-F238E27FC236}">
                  <a16:creationId xmlns:a16="http://schemas.microsoft.com/office/drawing/2014/main" id="{985D2B78-2D5D-4CCD-BEAF-90CEA6655EEE}"/>
                </a:ext>
              </a:extLst>
            </p:cNvPr>
            <p:cNvSpPr/>
            <p:nvPr/>
          </p:nvSpPr>
          <p:spPr>
            <a:xfrm>
              <a:off x="548737" y="4731955"/>
              <a:ext cx="8276961" cy="13933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dirty="0"/>
                <a:t>（</a:t>
              </a:r>
              <a:r>
                <a:rPr lang="en-US" altLang="zh-CN" dirty="0"/>
                <a:t>1</a:t>
              </a:r>
              <a:r>
                <a:rPr lang="zh-CN" altLang="en-US" dirty="0"/>
                <a:t>）高考试题中的情境：</a:t>
              </a:r>
              <a:endParaRPr lang="en-US" altLang="zh-CN" dirty="0"/>
            </a:p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rgbClr val="0070C0"/>
                  </a:solidFill>
                </a:rPr>
                <a:t>②情境水平</a:t>
              </a:r>
              <a:r>
                <a:rPr lang="zh-CN" altLang="en-US" dirty="0">
                  <a:solidFill>
                    <a:srgbClr val="0070C0"/>
                  </a:solidFill>
                </a:rPr>
                <a:t>：</a:t>
              </a:r>
              <a:endParaRPr lang="en-US" altLang="zh-CN" dirty="0">
                <a:solidFill>
                  <a:srgbClr val="0070C0"/>
                </a:solidFill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dirty="0"/>
                <a:t>情境有简单、熟悉的地理事象→给定的简单地理事象→给定的复杂地理事象→现实生活的地理事象。</a:t>
              </a:r>
              <a:endParaRPr lang="en-US" altLang="zh-CN" dirty="0"/>
            </a:p>
            <a:p>
              <a:pPr>
                <a:lnSpc>
                  <a:spcPct val="120000"/>
                </a:lnSpc>
              </a:pPr>
              <a:r>
                <a:rPr lang="zh-CN" altLang="en-US" dirty="0"/>
                <a:t>由单一要素、结构良好、静态的地理事象→多要素、结构不良、动态的地理事象。</a:t>
              </a:r>
              <a:endParaRPr lang="en-US" altLang="zh-CN" dirty="0"/>
            </a:p>
          </p:txBody>
        </p:sp>
        <p:sp>
          <p:nvSpPr>
            <p:cNvPr id="23" name="矩形 22">
              <a:extLst>
                <a:ext uri="{FF2B5EF4-FFF2-40B4-BE49-F238E27FC236}">
                  <a16:creationId xmlns:a16="http://schemas.microsoft.com/office/drawing/2014/main" id="{B2CFC5C9-0FB0-4CA2-A3A7-9195EE7FAF0A}"/>
                </a:ext>
              </a:extLst>
            </p:cNvPr>
            <p:cNvSpPr/>
            <p:nvPr/>
          </p:nvSpPr>
          <p:spPr>
            <a:xfrm>
              <a:off x="595481" y="4193531"/>
              <a:ext cx="7350890" cy="49731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2400" b="1" dirty="0"/>
                <a:t>3</a:t>
              </a:r>
              <a:r>
                <a:rPr lang="zh-CN" altLang="en-US" sz="2400" b="1" dirty="0"/>
                <a:t>、</a:t>
              </a:r>
              <a:r>
                <a:rPr lang="en-US" altLang="zh-CN" sz="2400" b="1" dirty="0"/>
                <a:t>2019</a:t>
              </a:r>
              <a:r>
                <a:rPr lang="zh-CN" altLang="en-US" sz="2400" b="1" dirty="0"/>
                <a:t>年高考地理试题水平考察：人类活动对地理环境的影响</a:t>
              </a:r>
              <a:endParaRPr lang="zh-CN" altLang="en-US" sz="2000" b="1" dirty="0"/>
            </a:p>
          </p:txBody>
        </p:sp>
      </p:grpSp>
      <p:pic>
        <p:nvPicPr>
          <p:cNvPr id="17" name="图片 16" descr="手机屏幕截图&#10;&#10;描述已自动生成">
            <a:extLst>
              <a:ext uri="{FF2B5EF4-FFF2-40B4-BE49-F238E27FC236}">
                <a16:creationId xmlns:a16="http://schemas.microsoft.com/office/drawing/2014/main" id="{0D5A3D5F-C686-465C-9D25-C6FF2471B1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2748" y="3447191"/>
            <a:ext cx="6392273" cy="3255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7749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>
            <a:extLst>
              <a:ext uri="{FF2B5EF4-FFF2-40B4-BE49-F238E27FC236}">
                <a16:creationId xmlns:a16="http://schemas.microsoft.com/office/drawing/2014/main" id="{3EBA838D-D5E3-4885-9C4B-82554A4AA4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88047" y="1776039"/>
            <a:ext cx="6203953" cy="5081961"/>
          </a:xfrm>
          <a:prstGeom prst="rect">
            <a:avLst/>
          </a:prstGeom>
        </p:spPr>
      </p:pic>
      <p:sp>
        <p:nvSpPr>
          <p:cNvPr id="46" name="矩形: 圆角 45"/>
          <p:cNvSpPr/>
          <p:nvPr/>
        </p:nvSpPr>
        <p:spPr>
          <a:xfrm rot="2700000">
            <a:off x="481528" y="324463"/>
            <a:ext cx="608141" cy="60814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47" name="直接连接符 46"/>
          <p:cNvCxnSpPr>
            <a:cxnSpLocks/>
          </p:cNvCxnSpPr>
          <p:nvPr/>
        </p:nvCxnSpPr>
        <p:spPr>
          <a:xfrm>
            <a:off x="1046328" y="1023585"/>
            <a:ext cx="1114567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文本框 47"/>
          <p:cNvSpPr txBox="1"/>
          <p:nvPr/>
        </p:nvSpPr>
        <p:spPr>
          <a:xfrm>
            <a:off x="1403349" y="366923"/>
            <a:ext cx="7981672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r>
              <a:rPr lang="zh-CN" altLang="en-US" sz="3200" b="1" dirty="0">
                <a:solidFill>
                  <a:schemeClr val="accent1"/>
                </a:solidFill>
              </a:rPr>
              <a:t>人类对地理环境的作用在高考考察中的体现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521743" y="400325"/>
            <a:ext cx="527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02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0" name="任意多边形: 形状 49"/>
          <p:cNvSpPr/>
          <p:nvPr/>
        </p:nvSpPr>
        <p:spPr>
          <a:xfrm rot="2700000">
            <a:off x="10236192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1" name="任意多边形: 形状 50"/>
          <p:cNvSpPr/>
          <p:nvPr/>
        </p:nvSpPr>
        <p:spPr>
          <a:xfrm rot="2700000">
            <a:off x="10688014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2" name="任意多边形: 形状 51"/>
          <p:cNvSpPr/>
          <p:nvPr/>
        </p:nvSpPr>
        <p:spPr>
          <a:xfrm rot="2700000">
            <a:off x="11139835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8308097B-6E3D-4923-926E-A4583EF0B830}"/>
              </a:ext>
            </a:extLst>
          </p:cNvPr>
          <p:cNvGrpSpPr/>
          <p:nvPr/>
        </p:nvGrpSpPr>
        <p:grpSpPr>
          <a:xfrm>
            <a:off x="489674" y="1185181"/>
            <a:ext cx="10493914" cy="2802602"/>
            <a:chOff x="553082" y="4193531"/>
            <a:chExt cx="6236441" cy="2802602"/>
          </a:xfrm>
        </p:grpSpPr>
        <p:sp>
          <p:nvSpPr>
            <p:cNvPr id="22" name="矩形 21">
              <a:extLst>
                <a:ext uri="{FF2B5EF4-FFF2-40B4-BE49-F238E27FC236}">
                  <a16:creationId xmlns:a16="http://schemas.microsoft.com/office/drawing/2014/main" id="{985D2B78-2D5D-4CCD-BEAF-90CEA6655EEE}"/>
                </a:ext>
              </a:extLst>
            </p:cNvPr>
            <p:cNvSpPr/>
            <p:nvPr/>
          </p:nvSpPr>
          <p:spPr>
            <a:xfrm>
              <a:off x="553082" y="4650363"/>
              <a:ext cx="6236441" cy="234577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000" dirty="0"/>
                <a:t>（</a:t>
              </a:r>
              <a:r>
                <a:rPr lang="en-US" altLang="zh-CN" sz="2000" dirty="0"/>
                <a:t>2</a:t>
              </a:r>
              <a:r>
                <a:rPr lang="zh-CN" altLang="en-US" sz="2000" dirty="0"/>
                <a:t>）认知人类活动对地理环境的影响程度：</a:t>
              </a:r>
              <a:endParaRPr lang="en-US" altLang="zh-CN" sz="2000" dirty="0"/>
            </a:p>
            <a:p>
              <a:pPr>
                <a:lnSpc>
                  <a:spcPct val="150000"/>
                </a:lnSpc>
              </a:pPr>
              <a:r>
                <a:rPr lang="zh-CN" altLang="en-US" sz="2000" dirty="0"/>
                <a:t>      ①</a:t>
              </a:r>
              <a:r>
                <a:rPr lang="zh-CN" altLang="en-US" sz="2000" b="1" dirty="0">
                  <a:solidFill>
                    <a:srgbClr val="FF0000"/>
                  </a:solidFill>
                </a:rPr>
                <a:t>认识</a:t>
              </a:r>
              <a:r>
                <a:rPr lang="zh-CN" altLang="en-US" sz="2000" dirty="0"/>
                <a:t>环境保护和可持续发展。</a:t>
              </a:r>
              <a:endParaRPr lang="en-US" altLang="zh-CN" sz="2000" dirty="0"/>
            </a:p>
            <a:p>
              <a:pPr>
                <a:lnSpc>
                  <a:spcPct val="150000"/>
                </a:lnSpc>
              </a:pPr>
              <a:r>
                <a:rPr lang="zh-CN" altLang="en-US" sz="2000" dirty="0"/>
                <a:t>      ②理解合理的人类活动对环境的有利影响。</a:t>
              </a:r>
              <a:endParaRPr lang="en-US" altLang="zh-CN" sz="2000" dirty="0"/>
            </a:p>
            <a:p>
              <a:pPr>
                <a:lnSpc>
                  <a:spcPct val="150000"/>
                </a:lnSpc>
              </a:pPr>
              <a:r>
                <a:rPr lang="zh-CN" altLang="en-US" sz="2000" dirty="0"/>
                <a:t>          理解不合理的人类活动对环境不利影响。</a:t>
              </a:r>
              <a:endParaRPr lang="en-US" altLang="zh-CN" sz="2000" dirty="0"/>
            </a:p>
            <a:p>
              <a:pPr>
                <a:lnSpc>
                  <a:spcPct val="150000"/>
                </a:lnSpc>
              </a:pPr>
              <a:r>
                <a:rPr lang="zh-CN" altLang="en-US" sz="2000" dirty="0"/>
                <a:t>      ③评价人类活动对地理环境的影响（利弊）。</a:t>
              </a:r>
              <a:endParaRPr lang="zh-CN" altLang="zh-CN" sz="2000" dirty="0"/>
            </a:p>
          </p:txBody>
        </p:sp>
        <p:sp>
          <p:nvSpPr>
            <p:cNvPr id="23" name="矩形 22">
              <a:extLst>
                <a:ext uri="{FF2B5EF4-FFF2-40B4-BE49-F238E27FC236}">
                  <a16:creationId xmlns:a16="http://schemas.microsoft.com/office/drawing/2014/main" id="{B2CFC5C9-0FB0-4CA2-A3A7-9195EE7FAF0A}"/>
                </a:ext>
              </a:extLst>
            </p:cNvPr>
            <p:cNvSpPr/>
            <p:nvPr/>
          </p:nvSpPr>
          <p:spPr>
            <a:xfrm>
              <a:off x="595481" y="4193531"/>
              <a:ext cx="6194042" cy="5648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2800" b="1" dirty="0"/>
                <a:t>3</a:t>
              </a:r>
              <a:r>
                <a:rPr lang="zh-CN" altLang="en-US" sz="2800" b="1" dirty="0"/>
                <a:t>、</a:t>
              </a:r>
              <a:r>
                <a:rPr lang="en-US" altLang="zh-CN" sz="2800" b="1" dirty="0"/>
                <a:t>2019</a:t>
              </a:r>
              <a:r>
                <a:rPr lang="zh-CN" altLang="en-US" sz="2800" b="1" dirty="0"/>
                <a:t>年高考地理试题水平考察：人类活动对地理环境的影响</a:t>
              </a:r>
              <a:endParaRPr lang="zh-CN" altLang="en-US" sz="24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42748632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>
            <a:extLst>
              <a:ext uri="{FF2B5EF4-FFF2-40B4-BE49-F238E27FC236}">
                <a16:creationId xmlns:a16="http://schemas.microsoft.com/office/drawing/2014/main" id="{2C251B18-7638-42DB-9720-A44FDDE1DE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4351" y="2353138"/>
            <a:ext cx="6357649" cy="4425198"/>
          </a:xfrm>
          <a:prstGeom prst="rect">
            <a:avLst/>
          </a:prstGeom>
        </p:spPr>
      </p:pic>
      <p:sp>
        <p:nvSpPr>
          <p:cNvPr id="46" name="矩形: 圆角 45"/>
          <p:cNvSpPr/>
          <p:nvPr/>
        </p:nvSpPr>
        <p:spPr>
          <a:xfrm rot="2700000">
            <a:off x="481528" y="324463"/>
            <a:ext cx="608141" cy="60814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47" name="直接连接符 46"/>
          <p:cNvCxnSpPr>
            <a:cxnSpLocks/>
          </p:cNvCxnSpPr>
          <p:nvPr/>
        </p:nvCxnSpPr>
        <p:spPr>
          <a:xfrm>
            <a:off x="1046328" y="1023585"/>
            <a:ext cx="1114567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文本框 47"/>
          <p:cNvSpPr txBox="1"/>
          <p:nvPr/>
        </p:nvSpPr>
        <p:spPr>
          <a:xfrm>
            <a:off x="1403349" y="366923"/>
            <a:ext cx="7981672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r>
              <a:rPr lang="zh-CN" altLang="en-US" sz="3200" b="1" dirty="0">
                <a:solidFill>
                  <a:schemeClr val="accent1"/>
                </a:solidFill>
              </a:rPr>
              <a:t>人类对地理环境的作用在高考考察中的体现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521743" y="400325"/>
            <a:ext cx="527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02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0" name="任意多边形: 形状 49"/>
          <p:cNvSpPr/>
          <p:nvPr/>
        </p:nvSpPr>
        <p:spPr>
          <a:xfrm rot="2700000">
            <a:off x="10236192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1" name="任意多边形: 形状 50"/>
          <p:cNvSpPr/>
          <p:nvPr/>
        </p:nvSpPr>
        <p:spPr>
          <a:xfrm rot="2700000">
            <a:off x="10688014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2" name="任意多边形: 形状 51"/>
          <p:cNvSpPr/>
          <p:nvPr/>
        </p:nvSpPr>
        <p:spPr>
          <a:xfrm rot="2700000">
            <a:off x="11139835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1C56615F-CF6A-4F5F-AC8E-F699884CFED1}"/>
              </a:ext>
            </a:extLst>
          </p:cNvPr>
          <p:cNvGrpSpPr/>
          <p:nvPr/>
        </p:nvGrpSpPr>
        <p:grpSpPr>
          <a:xfrm>
            <a:off x="389462" y="1182429"/>
            <a:ext cx="10493914" cy="2802602"/>
            <a:chOff x="553082" y="4193531"/>
            <a:chExt cx="6236441" cy="2802602"/>
          </a:xfrm>
        </p:grpSpPr>
        <p:sp>
          <p:nvSpPr>
            <p:cNvPr id="18" name="矩形 17">
              <a:extLst>
                <a:ext uri="{FF2B5EF4-FFF2-40B4-BE49-F238E27FC236}">
                  <a16:creationId xmlns:a16="http://schemas.microsoft.com/office/drawing/2014/main" id="{1482E7BA-393F-42F4-A166-86A2E4062231}"/>
                </a:ext>
              </a:extLst>
            </p:cNvPr>
            <p:cNvSpPr/>
            <p:nvPr/>
          </p:nvSpPr>
          <p:spPr>
            <a:xfrm>
              <a:off x="553082" y="4650363"/>
              <a:ext cx="6236441" cy="234577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000" dirty="0"/>
                <a:t>（</a:t>
              </a:r>
              <a:r>
                <a:rPr lang="en-US" altLang="zh-CN" sz="2000" dirty="0"/>
                <a:t>2</a:t>
              </a:r>
              <a:r>
                <a:rPr lang="zh-CN" altLang="en-US" sz="2000" dirty="0"/>
                <a:t>）认知人类活动对地理环境的影响程度：</a:t>
              </a:r>
              <a:endParaRPr lang="en-US" altLang="zh-CN" sz="2000" dirty="0"/>
            </a:p>
            <a:p>
              <a:pPr>
                <a:lnSpc>
                  <a:spcPct val="150000"/>
                </a:lnSpc>
              </a:pPr>
              <a:r>
                <a:rPr lang="zh-CN" altLang="en-US" sz="2000" dirty="0"/>
                <a:t>      ①认识环境保护和可持续发展。</a:t>
              </a:r>
              <a:endParaRPr lang="en-US" altLang="zh-CN" sz="2000" dirty="0"/>
            </a:p>
            <a:p>
              <a:pPr>
                <a:lnSpc>
                  <a:spcPct val="150000"/>
                </a:lnSpc>
              </a:pPr>
              <a:r>
                <a:rPr lang="zh-CN" altLang="en-US" sz="2000" dirty="0"/>
                <a:t>      ②</a:t>
              </a:r>
              <a:r>
                <a:rPr lang="zh-CN" altLang="en-US" sz="2000" b="1" dirty="0">
                  <a:solidFill>
                    <a:srgbClr val="FF0000"/>
                  </a:solidFill>
                </a:rPr>
                <a:t>理解</a:t>
              </a:r>
              <a:r>
                <a:rPr lang="zh-CN" altLang="en-US" sz="2000" dirty="0"/>
                <a:t>合理的人类活动对环境的有利影响。</a:t>
              </a:r>
              <a:endParaRPr lang="en-US" altLang="zh-CN" sz="2000" dirty="0"/>
            </a:p>
            <a:p>
              <a:pPr>
                <a:lnSpc>
                  <a:spcPct val="150000"/>
                </a:lnSpc>
              </a:pPr>
              <a:r>
                <a:rPr lang="zh-CN" altLang="en-US" sz="2000" dirty="0"/>
                <a:t>          理解不合理的人类活动对环境不利影响。</a:t>
              </a:r>
              <a:endParaRPr lang="en-US" altLang="zh-CN" sz="2000" dirty="0"/>
            </a:p>
            <a:p>
              <a:pPr>
                <a:lnSpc>
                  <a:spcPct val="150000"/>
                </a:lnSpc>
              </a:pPr>
              <a:r>
                <a:rPr lang="zh-CN" altLang="en-US" sz="2000" dirty="0"/>
                <a:t>      ③评价人类活动对地理环境的影响（利弊）。</a:t>
              </a:r>
              <a:endParaRPr lang="zh-CN" altLang="zh-CN" sz="2000" dirty="0"/>
            </a:p>
          </p:txBody>
        </p:sp>
        <p:sp>
          <p:nvSpPr>
            <p:cNvPr id="19" name="矩形 18">
              <a:extLst>
                <a:ext uri="{FF2B5EF4-FFF2-40B4-BE49-F238E27FC236}">
                  <a16:creationId xmlns:a16="http://schemas.microsoft.com/office/drawing/2014/main" id="{61A728AD-538C-48E5-995A-7739DBF54F68}"/>
                </a:ext>
              </a:extLst>
            </p:cNvPr>
            <p:cNvSpPr/>
            <p:nvPr/>
          </p:nvSpPr>
          <p:spPr>
            <a:xfrm>
              <a:off x="595481" y="4193531"/>
              <a:ext cx="6194042" cy="5648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2800" b="1" dirty="0"/>
                <a:t>3</a:t>
              </a:r>
              <a:r>
                <a:rPr lang="zh-CN" altLang="en-US" sz="2800" b="1" dirty="0"/>
                <a:t>、</a:t>
              </a:r>
              <a:r>
                <a:rPr lang="en-US" altLang="zh-CN" sz="2800" b="1" dirty="0"/>
                <a:t>2019</a:t>
              </a:r>
              <a:r>
                <a:rPr lang="zh-CN" altLang="en-US" sz="2800" b="1" dirty="0"/>
                <a:t>年高考地理试题水平考察：人类活动对地理环境的影响</a:t>
              </a:r>
              <a:endParaRPr lang="zh-CN" altLang="en-US" sz="24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2396310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>
            <a:extLst>
              <a:ext uri="{FF2B5EF4-FFF2-40B4-BE49-F238E27FC236}">
                <a16:creationId xmlns:a16="http://schemas.microsoft.com/office/drawing/2014/main" id="{0058BB40-981C-4D51-A836-5E0D03B13B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4185" y="2629204"/>
            <a:ext cx="6879020" cy="3884073"/>
          </a:xfrm>
          <a:prstGeom prst="rect">
            <a:avLst/>
          </a:prstGeom>
        </p:spPr>
      </p:pic>
      <p:sp>
        <p:nvSpPr>
          <p:cNvPr id="46" name="矩形: 圆角 45"/>
          <p:cNvSpPr/>
          <p:nvPr/>
        </p:nvSpPr>
        <p:spPr>
          <a:xfrm rot="2700000">
            <a:off x="481528" y="324463"/>
            <a:ext cx="608141" cy="60814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47" name="直接连接符 46"/>
          <p:cNvCxnSpPr>
            <a:cxnSpLocks/>
          </p:cNvCxnSpPr>
          <p:nvPr/>
        </p:nvCxnSpPr>
        <p:spPr>
          <a:xfrm>
            <a:off x="1046328" y="1023585"/>
            <a:ext cx="1114567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文本框 47"/>
          <p:cNvSpPr txBox="1"/>
          <p:nvPr/>
        </p:nvSpPr>
        <p:spPr>
          <a:xfrm>
            <a:off x="1403349" y="366923"/>
            <a:ext cx="7981672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r>
              <a:rPr lang="zh-CN" altLang="en-US" sz="3200" b="1" dirty="0">
                <a:solidFill>
                  <a:schemeClr val="accent1"/>
                </a:solidFill>
              </a:rPr>
              <a:t>人类对地理环境的作用在高考考察中的体现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521743" y="400325"/>
            <a:ext cx="527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02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0" name="任意多边形: 形状 49"/>
          <p:cNvSpPr/>
          <p:nvPr/>
        </p:nvSpPr>
        <p:spPr>
          <a:xfrm rot="2700000">
            <a:off x="10236192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1" name="任意多边形: 形状 50"/>
          <p:cNvSpPr/>
          <p:nvPr/>
        </p:nvSpPr>
        <p:spPr>
          <a:xfrm rot="2700000">
            <a:off x="10688014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2" name="任意多边形: 形状 51"/>
          <p:cNvSpPr/>
          <p:nvPr/>
        </p:nvSpPr>
        <p:spPr>
          <a:xfrm rot="2700000">
            <a:off x="11139835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5BBBEBDF-AC42-437A-B179-7B831114AFC4}"/>
              </a:ext>
            </a:extLst>
          </p:cNvPr>
          <p:cNvGrpSpPr/>
          <p:nvPr/>
        </p:nvGrpSpPr>
        <p:grpSpPr>
          <a:xfrm>
            <a:off x="529420" y="1185181"/>
            <a:ext cx="10493914" cy="2802602"/>
            <a:chOff x="553082" y="4193531"/>
            <a:chExt cx="6236441" cy="2802602"/>
          </a:xfrm>
        </p:grpSpPr>
        <p:sp>
          <p:nvSpPr>
            <p:cNvPr id="18" name="矩形 17">
              <a:extLst>
                <a:ext uri="{FF2B5EF4-FFF2-40B4-BE49-F238E27FC236}">
                  <a16:creationId xmlns:a16="http://schemas.microsoft.com/office/drawing/2014/main" id="{9262EC04-BC62-4751-800D-2C861709B467}"/>
                </a:ext>
              </a:extLst>
            </p:cNvPr>
            <p:cNvSpPr/>
            <p:nvPr/>
          </p:nvSpPr>
          <p:spPr>
            <a:xfrm>
              <a:off x="553082" y="4650363"/>
              <a:ext cx="6236441" cy="234577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000" dirty="0"/>
                <a:t>（</a:t>
              </a:r>
              <a:r>
                <a:rPr lang="en-US" altLang="zh-CN" sz="2000" dirty="0"/>
                <a:t>2</a:t>
              </a:r>
              <a:r>
                <a:rPr lang="zh-CN" altLang="en-US" sz="2000" dirty="0"/>
                <a:t>）认知人类活动对地理环境的影响程度：</a:t>
              </a:r>
              <a:endParaRPr lang="en-US" altLang="zh-CN" sz="2000" dirty="0"/>
            </a:p>
            <a:p>
              <a:pPr>
                <a:lnSpc>
                  <a:spcPct val="150000"/>
                </a:lnSpc>
              </a:pPr>
              <a:r>
                <a:rPr lang="zh-CN" altLang="en-US" sz="2000" dirty="0"/>
                <a:t>      ①认识环境保护和可持续发展。</a:t>
              </a:r>
              <a:endParaRPr lang="en-US" altLang="zh-CN" sz="2000" dirty="0"/>
            </a:p>
            <a:p>
              <a:pPr>
                <a:lnSpc>
                  <a:spcPct val="150000"/>
                </a:lnSpc>
              </a:pPr>
              <a:r>
                <a:rPr lang="zh-CN" altLang="en-US" sz="2000" dirty="0"/>
                <a:t>      ②理解合理的人类活动对环境的有利影响。</a:t>
              </a:r>
              <a:endParaRPr lang="en-US" altLang="zh-CN" sz="2000" dirty="0"/>
            </a:p>
            <a:p>
              <a:pPr>
                <a:lnSpc>
                  <a:spcPct val="150000"/>
                </a:lnSpc>
              </a:pPr>
              <a:r>
                <a:rPr lang="zh-CN" altLang="en-US" sz="2000" dirty="0"/>
                <a:t>          </a:t>
              </a:r>
              <a:r>
                <a:rPr lang="zh-CN" altLang="en-US" sz="2000" b="1" dirty="0">
                  <a:solidFill>
                    <a:srgbClr val="FF0000"/>
                  </a:solidFill>
                </a:rPr>
                <a:t>理解</a:t>
              </a:r>
              <a:r>
                <a:rPr lang="zh-CN" altLang="en-US" sz="2000" dirty="0"/>
                <a:t>不合理的人类活动对环境不利影响。</a:t>
              </a:r>
              <a:endParaRPr lang="en-US" altLang="zh-CN" sz="2000" dirty="0"/>
            </a:p>
            <a:p>
              <a:pPr>
                <a:lnSpc>
                  <a:spcPct val="150000"/>
                </a:lnSpc>
              </a:pPr>
              <a:r>
                <a:rPr lang="zh-CN" altLang="en-US" sz="2000" dirty="0"/>
                <a:t>      ③评价人类活动对地理环境的影响（利弊）。</a:t>
              </a:r>
              <a:endParaRPr lang="zh-CN" altLang="zh-CN" sz="2000" dirty="0"/>
            </a:p>
          </p:txBody>
        </p:sp>
        <p:sp>
          <p:nvSpPr>
            <p:cNvPr id="19" name="矩形 18">
              <a:extLst>
                <a:ext uri="{FF2B5EF4-FFF2-40B4-BE49-F238E27FC236}">
                  <a16:creationId xmlns:a16="http://schemas.microsoft.com/office/drawing/2014/main" id="{13062F7F-22EB-4D58-9D6A-12B8EE53E018}"/>
                </a:ext>
              </a:extLst>
            </p:cNvPr>
            <p:cNvSpPr/>
            <p:nvPr/>
          </p:nvSpPr>
          <p:spPr>
            <a:xfrm>
              <a:off x="595481" y="4193531"/>
              <a:ext cx="6194042" cy="5648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2800" b="1" dirty="0"/>
                <a:t>3</a:t>
              </a:r>
              <a:r>
                <a:rPr lang="zh-CN" altLang="en-US" sz="2800" b="1" dirty="0"/>
                <a:t>、</a:t>
              </a:r>
              <a:r>
                <a:rPr lang="en-US" altLang="zh-CN" sz="2800" b="1" dirty="0"/>
                <a:t>2019</a:t>
              </a:r>
              <a:r>
                <a:rPr lang="zh-CN" altLang="en-US" sz="2800" b="1" dirty="0"/>
                <a:t>年高考地理试题水平考察：人类活动对地理环境的影响</a:t>
              </a:r>
              <a:endParaRPr lang="zh-CN" altLang="en-US" sz="24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8640791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矩形: 圆角 45"/>
          <p:cNvSpPr/>
          <p:nvPr/>
        </p:nvSpPr>
        <p:spPr>
          <a:xfrm rot="2700000">
            <a:off x="481528" y="324463"/>
            <a:ext cx="608141" cy="60814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47" name="直接连接符 46"/>
          <p:cNvCxnSpPr>
            <a:cxnSpLocks/>
          </p:cNvCxnSpPr>
          <p:nvPr/>
        </p:nvCxnSpPr>
        <p:spPr>
          <a:xfrm>
            <a:off x="1046328" y="1023585"/>
            <a:ext cx="1114567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文本框 47"/>
          <p:cNvSpPr txBox="1"/>
          <p:nvPr/>
        </p:nvSpPr>
        <p:spPr>
          <a:xfrm>
            <a:off x="1403349" y="366923"/>
            <a:ext cx="7981672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r>
              <a:rPr lang="zh-CN" altLang="en-US" sz="3200" b="1" dirty="0">
                <a:solidFill>
                  <a:schemeClr val="accent1"/>
                </a:solidFill>
              </a:rPr>
              <a:t>人类对地理环境的作用在高考考察中的体现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521743" y="400325"/>
            <a:ext cx="527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02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0" name="任意多边形: 形状 49"/>
          <p:cNvSpPr/>
          <p:nvPr/>
        </p:nvSpPr>
        <p:spPr>
          <a:xfrm rot="2700000">
            <a:off x="10236192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1" name="任意多边形: 形状 50"/>
          <p:cNvSpPr/>
          <p:nvPr/>
        </p:nvSpPr>
        <p:spPr>
          <a:xfrm rot="2700000">
            <a:off x="10688014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2" name="任意多边形: 形状 51"/>
          <p:cNvSpPr/>
          <p:nvPr/>
        </p:nvSpPr>
        <p:spPr>
          <a:xfrm rot="2700000">
            <a:off x="11139835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3207AB01-28F8-423C-AF12-700F4409E368}"/>
              </a:ext>
            </a:extLst>
          </p:cNvPr>
          <p:cNvGrpSpPr/>
          <p:nvPr/>
        </p:nvGrpSpPr>
        <p:grpSpPr>
          <a:xfrm>
            <a:off x="410628" y="1185181"/>
            <a:ext cx="10493914" cy="2802602"/>
            <a:chOff x="553082" y="4193531"/>
            <a:chExt cx="6236441" cy="2802602"/>
          </a:xfrm>
        </p:grpSpPr>
        <p:sp>
          <p:nvSpPr>
            <p:cNvPr id="18" name="矩形 17">
              <a:extLst>
                <a:ext uri="{FF2B5EF4-FFF2-40B4-BE49-F238E27FC236}">
                  <a16:creationId xmlns:a16="http://schemas.microsoft.com/office/drawing/2014/main" id="{D53B4DFE-C5BB-444E-A745-7C60F0BC0617}"/>
                </a:ext>
              </a:extLst>
            </p:cNvPr>
            <p:cNvSpPr/>
            <p:nvPr/>
          </p:nvSpPr>
          <p:spPr>
            <a:xfrm>
              <a:off x="553082" y="4650363"/>
              <a:ext cx="6236441" cy="234577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000" dirty="0"/>
                <a:t>（</a:t>
              </a:r>
              <a:r>
                <a:rPr lang="en-US" altLang="zh-CN" sz="2000" dirty="0"/>
                <a:t>2</a:t>
              </a:r>
              <a:r>
                <a:rPr lang="zh-CN" altLang="en-US" sz="2000" dirty="0"/>
                <a:t>）认知人类活动对地理环境的影响程度：</a:t>
              </a:r>
              <a:endParaRPr lang="en-US" altLang="zh-CN" sz="2000" dirty="0"/>
            </a:p>
            <a:p>
              <a:pPr>
                <a:lnSpc>
                  <a:spcPct val="150000"/>
                </a:lnSpc>
              </a:pPr>
              <a:r>
                <a:rPr lang="zh-CN" altLang="en-US" sz="2000" dirty="0"/>
                <a:t>      ①认识环境保护和可持续发展。</a:t>
              </a:r>
              <a:endParaRPr lang="en-US" altLang="zh-CN" sz="2000" dirty="0"/>
            </a:p>
            <a:p>
              <a:pPr>
                <a:lnSpc>
                  <a:spcPct val="150000"/>
                </a:lnSpc>
              </a:pPr>
              <a:r>
                <a:rPr lang="zh-CN" altLang="en-US" sz="2000" dirty="0"/>
                <a:t>      ②理解合理的人类活动对环境的有利影响。</a:t>
              </a:r>
              <a:endParaRPr lang="en-US" altLang="zh-CN" sz="2000" dirty="0"/>
            </a:p>
            <a:p>
              <a:pPr>
                <a:lnSpc>
                  <a:spcPct val="150000"/>
                </a:lnSpc>
              </a:pPr>
              <a:r>
                <a:rPr lang="zh-CN" altLang="en-US" sz="2000" dirty="0"/>
                <a:t>          理解不合理的人类活动对环境不利影响。</a:t>
              </a:r>
              <a:endParaRPr lang="en-US" altLang="zh-CN" sz="2000" dirty="0"/>
            </a:p>
            <a:p>
              <a:pPr>
                <a:lnSpc>
                  <a:spcPct val="150000"/>
                </a:lnSpc>
              </a:pPr>
              <a:r>
                <a:rPr lang="zh-CN" altLang="en-US" sz="2000" dirty="0"/>
                <a:t>      ③</a:t>
              </a:r>
              <a:r>
                <a:rPr lang="zh-CN" altLang="en-US" sz="2000" b="1" dirty="0">
                  <a:solidFill>
                    <a:srgbClr val="FF0000"/>
                  </a:solidFill>
                </a:rPr>
                <a:t>评价</a:t>
              </a:r>
              <a:r>
                <a:rPr lang="zh-CN" altLang="en-US" sz="2000" dirty="0"/>
                <a:t>人类活动对地理环境的影响（利弊）。</a:t>
              </a:r>
              <a:endParaRPr lang="zh-CN" altLang="zh-CN" sz="2000" dirty="0"/>
            </a:p>
          </p:txBody>
        </p:sp>
        <p:sp>
          <p:nvSpPr>
            <p:cNvPr id="19" name="矩形 18">
              <a:extLst>
                <a:ext uri="{FF2B5EF4-FFF2-40B4-BE49-F238E27FC236}">
                  <a16:creationId xmlns:a16="http://schemas.microsoft.com/office/drawing/2014/main" id="{A63AB734-05A4-4D4E-A932-050D083C8A24}"/>
                </a:ext>
              </a:extLst>
            </p:cNvPr>
            <p:cNvSpPr/>
            <p:nvPr/>
          </p:nvSpPr>
          <p:spPr>
            <a:xfrm>
              <a:off x="595481" y="4193531"/>
              <a:ext cx="6194042" cy="5648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2800" b="1" dirty="0"/>
                <a:t>3</a:t>
              </a:r>
              <a:r>
                <a:rPr lang="zh-CN" altLang="en-US" sz="2800" b="1" dirty="0"/>
                <a:t>、</a:t>
              </a:r>
              <a:r>
                <a:rPr lang="en-US" altLang="zh-CN" sz="2800" b="1" dirty="0"/>
                <a:t>2019</a:t>
              </a:r>
              <a:r>
                <a:rPr lang="zh-CN" altLang="en-US" sz="2800" b="1" dirty="0"/>
                <a:t>年高考地理试题水平考察：人类活动对地理环境的影响</a:t>
              </a:r>
              <a:endParaRPr lang="zh-CN" altLang="en-US" sz="2400" b="1" dirty="0"/>
            </a:p>
          </p:txBody>
        </p:sp>
      </p:grpSp>
      <p:pic>
        <p:nvPicPr>
          <p:cNvPr id="20" name="图片 19">
            <a:extLst>
              <a:ext uri="{FF2B5EF4-FFF2-40B4-BE49-F238E27FC236}">
                <a16:creationId xmlns:a16="http://schemas.microsoft.com/office/drawing/2014/main" id="{F79BC86C-0622-48DD-A738-8854DE3BD8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8897" y="1848658"/>
            <a:ext cx="5898713" cy="4520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8892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任意多边形: 形状 10"/>
          <p:cNvSpPr/>
          <p:nvPr/>
        </p:nvSpPr>
        <p:spPr>
          <a:xfrm rot="2700000">
            <a:off x="-803840" y="-755763"/>
            <a:ext cx="5428563" cy="5833960"/>
          </a:xfrm>
          <a:custGeom>
            <a:avLst/>
            <a:gdLst>
              <a:gd name="connsiteX0" fmla="*/ 0 w 5428563"/>
              <a:gd name="connsiteY0" fmla="*/ 2574839 h 5504327"/>
              <a:gd name="connsiteX1" fmla="*/ 2574839 w 5428563"/>
              <a:gd name="connsiteY1" fmla="*/ 0 h 5504327"/>
              <a:gd name="connsiteX2" fmla="*/ 4511157 w 5428563"/>
              <a:gd name="connsiteY2" fmla="*/ 0 h 5504327"/>
              <a:gd name="connsiteX3" fmla="*/ 5428563 w 5428563"/>
              <a:gd name="connsiteY3" fmla="*/ 917406 h 5504327"/>
              <a:gd name="connsiteX4" fmla="*/ 5428563 w 5428563"/>
              <a:gd name="connsiteY4" fmla="*/ 4586921 h 5504327"/>
              <a:gd name="connsiteX5" fmla="*/ 4511157 w 5428563"/>
              <a:gd name="connsiteY5" fmla="*/ 5504327 h 5504327"/>
              <a:gd name="connsiteX6" fmla="*/ 2929489 w 5428563"/>
              <a:gd name="connsiteY6" fmla="*/ 5504327 h 5504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28563" h="5504327">
                <a:moveTo>
                  <a:pt x="0" y="2574839"/>
                </a:moveTo>
                <a:lnTo>
                  <a:pt x="2574839" y="0"/>
                </a:lnTo>
                <a:lnTo>
                  <a:pt x="4511157" y="0"/>
                </a:lnTo>
                <a:cubicBezTo>
                  <a:pt x="5017826" y="0"/>
                  <a:pt x="5428563" y="410737"/>
                  <a:pt x="5428563" y="917406"/>
                </a:cubicBezTo>
                <a:lnTo>
                  <a:pt x="5428563" y="4586921"/>
                </a:lnTo>
                <a:cubicBezTo>
                  <a:pt x="5428563" y="5093590"/>
                  <a:pt x="5017826" y="5504327"/>
                  <a:pt x="4511157" y="5504327"/>
                </a:cubicBezTo>
                <a:lnTo>
                  <a:pt x="2929489" y="5504327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718706" y="3005751"/>
            <a:ext cx="2843214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>
            <a:defPPr>
              <a:defRPr lang="zh-CN"/>
            </a:defPPr>
            <a:lvl1pPr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1" i="0" u="none" strike="noStrike" kern="1200" cap="none" spc="0" normalizeH="0" baseline="0" noProof="0" dirty="0">
                <a:ln>
                  <a:noFill/>
                </a:ln>
                <a:solidFill>
                  <a:srgbClr val="2980B9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PART  03</a:t>
            </a:r>
            <a:endParaRPr kumimoji="0" lang="zh-CN" altLang="en-US" sz="4800" b="1" i="0" u="none" strike="noStrike" kern="1200" cap="none" spc="0" normalizeH="0" baseline="0" noProof="0" dirty="0">
              <a:ln>
                <a:noFill/>
              </a:ln>
              <a:solidFill>
                <a:srgbClr val="2980B9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718706" y="3953678"/>
            <a:ext cx="7160935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r>
              <a:rPr lang="zh-CN" altLang="en-US" sz="3200" b="1" dirty="0">
                <a:solidFill>
                  <a:schemeClr val="accent1"/>
                </a:solidFill>
              </a:rPr>
              <a:t>人类对地理环境的作用的课堂教学建议</a:t>
            </a:r>
          </a:p>
        </p:txBody>
      </p:sp>
      <p:pic>
        <p:nvPicPr>
          <p:cNvPr id="5" name="图片占位符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10" name="矩形 9"/>
          <p:cNvSpPr/>
          <p:nvPr/>
        </p:nvSpPr>
        <p:spPr>
          <a:xfrm>
            <a:off x="5279257" y="4775249"/>
            <a:ext cx="5444985" cy="29482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</a:rPr>
              <a:t>中</a:t>
            </a:r>
          </a:p>
        </p:txBody>
      </p:sp>
      <p:cxnSp>
        <p:nvCxnSpPr>
          <p:cNvPr id="14" name="直接连接符 13"/>
          <p:cNvCxnSpPr/>
          <p:nvPr/>
        </p:nvCxnSpPr>
        <p:spPr>
          <a:xfrm>
            <a:off x="4528457" y="3856415"/>
            <a:ext cx="3135086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458627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/>
          <p:nvPr/>
        </p:nvGrpSpPr>
        <p:grpSpPr>
          <a:xfrm>
            <a:off x="3717931" y="1825785"/>
            <a:ext cx="3554977" cy="3929500"/>
            <a:chOff x="6761138" y="1169961"/>
            <a:chExt cx="4388945" cy="4851327"/>
          </a:xfrm>
        </p:grpSpPr>
        <p:grpSp>
          <p:nvGrpSpPr>
            <p:cNvPr id="23" name="Group 34"/>
            <p:cNvGrpSpPr/>
            <p:nvPr/>
          </p:nvGrpSpPr>
          <p:grpSpPr>
            <a:xfrm>
              <a:off x="6761138" y="1718886"/>
              <a:ext cx="4388945" cy="4302402"/>
              <a:chOff x="5487988" y="1541463"/>
              <a:chExt cx="2817813" cy="2762250"/>
            </a:xfrm>
          </p:grpSpPr>
          <p:sp>
            <p:nvSpPr>
              <p:cNvPr id="37" name="Freeform: Shape 35"/>
              <p:cNvSpPr>
                <a:spLocks/>
              </p:cNvSpPr>
              <p:nvPr/>
            </p:nvSpPr>
            <p:spPr bwMode="auto">
              <a:xfrm>
                <a:off x="5487988" y="1560513"/>
                <a:ext cx="2744788" cy="2743200"/>
              </a:xfrm>
              <a:custGeom>
                <a:avLst/>
                <a:gdLst/>
                <a:ahLst/>
                <a:cxnLst>
                  <a:cxn ang="0">
                    <a:pos x="0" y="604"/>
                  </a:cxn>
                  <a:cxn ang="0">
                    <a:pos x="604" y="1208"/>
                  </a:cxn>
                  <a:cxn ang="0">
                    <a:pos x="1208" y="604"/>
                  </a:cxn>
                  <a:cxn ang="0">
                    <a:pos x="604" y="0"/>
                  </a:cxn>
                  <a:cxn ang="0">
                    <a:pos x="0" y="604"/>
                  </a:cxn>
                  <a:cxn ang="0">
                    <a:pos x="72" y="604"/>
                  </a:cxn>
                  <a:cxn ang="0">
                    <a:pos x="604" y="72"/>
                  </a:cxn>
                  <a:cxn ang="0">
                    <a:pos x="1137" y="604"/>
                  </a:cxn>
                  <a:cxn ang="0">
                    <a:pos x="604" y="1136"/>
                  </a:cxn>
                  <a:cxn ang="0">
                    <a:pos x="72" y="604"/>
                  </a:cxn>
                </a:cxnLst>
                <a:rect l="0" t="0" r="r" b="b"/>
                <a:pathLst>
                  <a:path w="1208" h="1208">
                    <a:moveTo>
                      <a:pt x="0" y="604"/>
                    </a:moveTo>
                    <a:cubicBezTo>
                      <a:pt x="0" y="937"/>
                      <a:pt x="271" y="1208"/>
                      <a:pt x="604" y="1208"/>
                    </a:cubicBezTo>
                    <a:cubicBezTo>
                      <a:pt x="937" y="1208"/>
                      <a:pt x="1208" y="937"/>
                      <a:pt x="1208" y="604"/>
                    </a:cubicBezTo>
                    <a:cubicBezTo>
                      <a:pt x="1208" y="271"/>
                      <a:pt x="937" y="0"/>
                      <a:pt x="604" y="0"/>
                    </a:cubicBezTo>
                    <a:cubicBezTo>
                      <a:pt x="271" y="0"/>
                      <a:pt x="0" y="271"/>
                      <a:pt x="0" y="604"/>
                    </a:cubicBezTo>
                    <a:close/>
                    <a:moveTo>
                      <a:pt x="72" y="604"/>
                    </a:moveTo>
                    <a:cubicBezTo>
                      <a:pt x="72" y="310"/>
                      <a:pt x="311" y="72"/>
                      <a:pt x="604" y="72"/>
                    </a:cubicBezTo>
                    <a:cubicBezTo>
                      <a:pt x="898" y="72"/>
                      <a:pt x="1137" y="310"/>
                      <a:pt x="1137" y="604"/>
                    </a:cubicBezTo>
                    <a:cubicBezTo>
                      <a:pt x="1137" y="897"/>
                      <a:pt x="898" y="1136"/>
                      <a:pt x="604" y="1136"/>
                    </a:cubicBezTo>
                    <a:cubicBezTo>
                      <a:pt x="311" y="1136"/>
                      <a:pt x="72" y="897"/>
                      <a:pt x="72" y="604"/>
                    </a:cubicBezTo>
                    <a:close/>
                  </a:path>
                </a:pathLst>
              </a:custGeom>
              <a:solidFill>
                <a:schemeClr val="tx2">
                  <a:lumMod val="40000"/>
                  <a:lumOff val="6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Oval 36"/>
              <p:cNvSpPr>
                <a:spLocks/>
              </p:cNvSpPr>
              <p:nvPr/>
            </p:nvSpPr>
            <p:spPr bwMode="auto">
              <a:xfrm>
                <a:off x="5561013" y="1541463"/>
                <a:ext cx="2741613" cy="2740025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Freeform: Shape 37"/>
              <p:cNvSpPr>
                <a:spLocks/>
              </p:cNvSpPr>
              <p:nvPr/>
            </p:nvSpPr>
            <p:spPr bwMode="auto">
              <a:xfrm>
                <a:off x="5561013" y="1541463"/>
                <a:ext cx="2744788" cy="2743200"/>
              </a:xfrm>
              <a:custGeom>
                <a:avLst/>
                <a:gdLst/>
                <a:ahLst/>
                <a:cxnLst>
                  <a:cxn ang="0">
                    <a:pos x="0" y="604"/>
                  </a:cxn>
                  <a:cxn ang="0">
                    <a:pos x="604" y="1208"/>
                  </a:cxn>
                  <a:cxn ang="0">
                    <a:pos x="1208" y="604"/>
                  </a:cxn>
                  <a:cxn ang="0">
                    <a:pos x="604" y="0"/>
                  </a:cxn>
                  <a:cxn ang="0">
                    <a:pos x="0" y="604"/>
                  </a:cxn>
                  <a:cxn ang="0">
                    <a:pos x="71" y="604"/>
                  </a:cxn>
                  <a:cxn ang="0">
                    <a:pos x="604" y="72"/>
                  </a:cxn>
                  <a:cxn ang="0">
                    <a:pos x="1136" y="604"/>
                  </a:cxn>
                  <a:cxn ang="0">
                    <a:pos x="604" y="1136"/>
                  </a:cxn>
                  <a:cxn ang="0">
                    <a:pos x="71" y="604"/>
                  </a:cxn>
                </a:cxnLst>
                <a:rect l="0" t="0" r="r" b="b"/>
                <a:pathLst>
                  <a:path w="1208" h="1208">
                    <a:moveTo>
                      <a:pt x="0" y="604"/>
                    </a:moveTo>
                    <a:cubicBezTo>
                      <a:pt x="0" y="937"/>
                      <a:pt x="271" y="1208"/>
                      <a:pt x="604" y="1208"/>
                    </a:cubicBezTo>
                    <a:cubicBezTo>
                      <a:pt x="937" y="1208"/>
                      <a:pt x="1208" y="937"/>
                      <a:pt x="1208" y="604"/>
                    </a:cubicBezTo>
                    <a:cubicBezTo>
                      <a:pt x="1208" y="271"/>
                      <a:pt x="937" y="0"/>
                      <a:pt x="604" y="0"/>
                    </a:cubicBezTo>
                    <a:cubicBezTo>
                      <a:pt x="271" y="0"/>
                      <a:pt x="0" y="271"/>
                      <a:pt x="0" y="604"/>
                    </a:cubicBezTo>
                    <a:close/>
                    <a:moveTo>
                      <a:pt x="71" y="604"/>
                    </a:moveTo>
                    <a:cubicBezTo>
                      <a:pt x="71" y="310"/>
                      <a:pt x="310" y="72"/>
                      <a:pt x="604" y="72"/>
                    </a:cubicBezTo>
                    <a:cubicBezTo>
                      <a:pt x="897" y="72"/>
                      <a:pt x="1136" y="310"/>
                      <a:pt x="1136" y="604"/>
                    </a:cubicBezTo>
                    <a:cubicBezTo>
                      <a:pt x="1136" y="897"/>
                      <a:pt x="897" y="1136"/>
                      <a:pt x="604" y="1136"/>
                    </a:cubicBezTo>
                    <a:cubicBezTo>
                      <a:pt x="310" y="1136"/>
                      <a:pt x="71" y="897"/>
                      <a:pt x="71" y="604"/>
                    </a:cubicBez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Freeform: Shape 38"/>
              <p:cNvSpPr>
                <a:spLocks/>
              </p:cNvSpPr>
              <p:nvPr/>
            </p:nvSpPr>
            <p:spPr bwMode="auto">
              <a:xfrm>
                <a:off x="5938838" y="1919288"/>
                <a:ext cx="1987550" cy="1985962"/>
              </a:xfrm>
              <a:custGeom>
                <a:avLst/>
                <a:gdLst/>
                <a:ahLst/>
                <a:cxnLst>
                  <a:cxn ang="0">
                    <a:pos x="0" y="437"/>
                  </a:cxn>
                  <a:cxn ang="0">
                    <a:pos x="438" y="874"/>
                  </a:cxn>
                  <a:cxn ang="0">
                    <a:pos x="875" y="437"/>
                  </a:cxn>
                  <a:cxn ang="0">
                    <a:pos x="438" y="0"/>
                  </a:cxn>
                  <a:cxn ang="0">
                    <a:pos x="0" y="437"/>
                  </a:cxn>
                  <a:cxn ang="0">
                    <a:pos x="72" y="437"/>
                  </a:cxn>
                  <a:cxn ang="0">
                    <a:pos x="438" y="71"/>
                  </a:cxn>
                  <a:cxn ang="0">
                    <a:pos x="803" y="437"/>
                  </a:cxn>
                  <a:cxn ang="0">
                    <a:pos x="438" y="802"/>
                  </a:cxn>
                  <a:cxn ang="0">
                    <a:pos x="72" y="437"/>
                  </a:cxn>
                </a:cxnLst>
                <a:rect l="0" t="0" r="r" b="b"/>
                <a:pathLst>
                  <a:path w="875" h="874">
                    <a:moveTo>
                      <a:pt x="0" y="437"/>
                    </a:moveTo>
                    <a:cubicBezTo>
                      <a:pt x="0" y="678"/>
                      <a:pt x="197" y="874"/>
                      <a:pt x="438" y="874"/>
                    </a:cubicBezTo>
                    <a:cubicBezTo>
                      <a:pt x="679" y="874"/>
                      <a:pt x="875" y="678"/>
                      <a:pt x="875" y="437"/>
                    </a:cubicBezTo>
                    <a:cubicBezTo>
                      <a:pt x="875" y="196"/>
                      <a:pt x="679" y="0"/>
                      <a:pt x="438" y="0"/>
                    </a:cubicBezTo>
                    <a:cubicBezTo>
                      <a:pt x="197" y="0"/>
                      <a:pt x="0" y="196"/>
                      <a:pt x="0" y="437"/>
                    </a:cubicBezTo>
                    <a:close/>
                    <a:moveTo>
                      <a:pt x="72" y="437"/>
                    </a:moveTo>
                    <a:cubicBezTo>
                      <a:pt x="72" y="235"/>
                      <a:pt x="236" y="71"/>
                      <a:pt x="438" y="71"/>
                    </a:cubicBezTo>
                    <a:cubicBezTo>
                      <a:pt x="639" y="71"/>
                      <a:pt x="803" y="235"/>
                      <a:pt x="803" y="437"/>
                    </a:cubicBezTo>
                    <a:cubicBezTo>
                      <a:pt x="803" y="638"/>
                      <a:pt x="639" y="802"/>
                      <a:pt x="438" y="802"/>
                    </a:cubicBezTo>
                    <a:cubicBezTo>
                      <a:pt x="236" y="802"/>
                      <a:pt x="72" y="638"/>
                      <a:pt x="72" y="437"/>
                    </a:cubicBez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Freeform: Shape 39"/>
              <p:cNvSpPr>
                <a:spLocks/>
              </p:cNvSpPr>
              <p:nvPr/>
            </p:nvSpPr>
            <p:spPr bwMode="auto">
              <a:xfrm>
                <a:off x="6318250" y="2297113"/>
                <a:ext cx="1228725" cy="1228725"/>
              </a:xfrm>
              <a:custGeom>
                <a:avLst/>
                <a:gdLst/>
                <a:ahLst/>
                <a:cxnLst>
                  <a:cxn ang="0">
                    <a:pos x="0" y="271"/>
                  </a:cxn>
                  <a:cxn ang="0">
                    <a:pos x="271" y="541"/>
                  </a:cxn>
                  <a:cxn ang="0">
                    <a:pos x="541" y="271"/>
                  </a:cxn>
                  <a:cxn ang="0">
                    <a:pos x="271" y="0"/>
                  </a:cxn>
                  <a:cxn ang="0">
                    <a:pos x="0" y="271"/>
                  </a:cxn>
                  <a:cxn ang="0">
                    <a:pos x="72" y="271"/>
                  </a:cxn>
                  <a:cxn ang="0">
                    <a:pos x="271" y="72"/>
                  </a:cxn>
                  <a:cxn ang="0">
                    <a:pos x="469" y="271"/>
                  </a:cxn>
                  <a:cxn ang="0">
                    <a:pos x="271" y="470"/>
                  </a:cxn>
                  <a:cxn ang="0">
                    <a:pos x="72" y="271"/>
                  </a:cxn>
                </a:cxnLst>
                <a:rect l="0" t="0" r="r" b="b"/>
                <a:pathLst>
                  <a:path w="541" h="541">
                    <a:moveTo>
                      <a:pt x="0" y="271"/>
                    </a:moveTo>
                    <a:cubicBezTo>
                      <a:pt x="0" y="420"/>
                      <a:pt x="122" y="541"/>
                      <a:pt x="271" y="541"/>
                    </a:cubicBezTo>
                    <a:cubicBezTo>
                      <a:pt x="420" y="541"/>
                      <a:pt x="541" y="420"/>
                      <a:pt x="541" y="271"/>
                    </a:cubicBezTo>
                    <a:cubicBezTo>
                      <a:pt x="541" y="122"/>
                      <a:pt x="420" y="0"/>
                      <a:pt x="271" y="0"/>
                    </a:cubicBezTo>
                    <a:cubicBezTo>
                      <a:pt x="122" y="0"/>
                      <a:pt x="0" y="122"/>
                      <a:pt x="0" y="271"/>
                    </a:cubicBezTo>
                    <a:close/>
                    <a:moveTo>
                      <a:pt x="72" y="271"/>
                    </a:moveTo>
                    <a:cubicBezTo>
                      <a:pt x="72" y="161"/>
                      <a:pt x="161" y="72"/>
                      <a:pt x="271" y="72"/>
                    </a:cubicBezTo>
                    <a:cubicBezTo>
                      <a:pt x="380" y="72"/>
                      <a:pt x="469" y="161"/>
                      <a:pt x="469" y="271"/>
                    </a:cubicBezTo>
                    <a:cubicBezTo>
                      <a:pt x="469" y="380"/>
                      <a:pt x="380" y="470"/>
                      <a:pt x="271" y="470"/>
                    </a:cubicBezTo>
                    <a:cubicBezTo>
                      <a:pt x="161" y="470"/>
                      <a:pt x="72" y="380"/>
                      <a:pt x="72" y="271"/>
                    </a:cubicBez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Oval 40"/>
              <p:cNvSpPr>
                <a:spLocks/>
              </p:cNvSpPr>
              <p:nvPr/>
            </p:nvSpPr>
            <p:spPr bwMode="auto">
              <a:xfrm>
                <a:off x="6697663" y="2676525"/>
                <a:ext cx="469900" cy="471487"/>
              </a:xfrm>
              <a:prstGeom prst="ellipse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4" name="Group 41"/>
            <p:cNvGrpSpPr/>
            <p:nvPr/>
          </p:nvGrpSpPr>
          <p:grpSpPr>
            <a:xfrm>
              <a:off x="9003829" y="1169961"/>
              <a:ext cx="1575076" cy="2714964"/>
              <a:chOff x="6927850" y="1189038"/>
              <a:chExt cx="1011238" cy="1743074"/>
            </a:xfrm>
          </p:grpSpPr>
          <p:sp>
            <p:nvSpPr>
              <p:cNvPr id="25" name="Freeform: Shape 42"/>
              <p:cNvSpPr>
                <a:spLocks/>
              </p:cNvSpPr>
              <p:nvPr/>
            </p:nvSpPr>
            <p:spPr bwMode="auto">
              <a:xfrm>
                <a:off x="7223125" y="1189038"/>
                <a:ext cx="457200" cy="658812"/>
              </a:xfrm>
              <a:custGeom>
                <a:avLst/>
                <a:gdLst/>
                <a:ahLst/>
                <a:cxnLst>
                  <a:cxn ang="0">
                    <a:pos x="152" y="118"/>
                  </a:cxn>
                  <a:cxn ang="0">
                    <a:pos x="83" y="290"/>
                  </a:cxn>
                  <a:cxn ang="0">
                    <a:pos x="152" y="118"/>
                  </a:cxn>
                </a:cxnLst>
                <a:rect l="0" t="0" r="r" b="b"/>
                <a:pathLst>
                  <a:path w="201" h="290">
                    <a:moveTo>
                      <a:pt x="152" y="118"/>
                    </a:moveTo>
                    <a:cubicBezTo>
                      <a:pt x="201" y="6"/>
                      <a:pt x="0" y="0"/>
                      <a:pt x="83" y="290"/>
                    </a:cubicBezTo>
                    <a:lnTo>
                      <a:pt x="152" y="118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Freeform: Shape 43"/>
              <p:cNvSpPr>
                <a:spLocks/>
              </p:cNvSpPr>
              <p:nvPr/>
            </p:nvSpPr>
            <p:spPr bwMode="auto">
              <a:xfrm>
                <a:off x="7351713" y="1279526"/>
                <a:ext cx="242888" cy="568325"/>
              </a:xfrm>
              <a:custGeom>
                <a:avLst/>
                <a:gdLst/>
                <a:ahLst/>
                <a:cxnLst>
                  <a:cxn ang="0">
                    <a:pos x="96" y="78"/>
                  </a:cxn>
                  <a:cxn ang="0">
                    <a:pos x="97" y="74"/>
                  </a:cxn>
                  <a:cxn ang="0">
                    <a:pos x="100" y="63"/>
                  </a:cxn>
                  <a:cxn ang="0">
                    <a:pos x="101" y="45"/>
                  </a:cxn>
                  <a:cxn ang="0">
                    <a:pos x="95" y="25"/>
                  </a:cxn>
                  <a:cxn ang="0">
                    <a:pos x="76" y="12"/>
                  </a:cxn>
                  <a:cxn ang="0">
                    <a:pos x="51" y="19"/>
                  </a:cxn>
                  <a:cxn ang="0">
                    <a:pos x="19" y="71"/>
                  </a:cxn>
                  <a:cxn ang="0">
                    <a:pos x="14" y="104"/>
                  </a:cxn>
                  <a:cxn ang="0">
                    <a:pos x="13" y="136"/>
                  </a:cxn>
                  <a:cxn ang="0">
                    <a:pos x="15" y="166"/>
                  </a:cxn>
                  <a:cxn ang="0">
                    <a:pos x="18" y="194"/>
                  </a:cxn>
                  <a:cxn ang="0">
                    <a:pos x="21" y="217"/>
                  </a:cxn>
                  <a:cxn ang="0">
                    <a:pos x="25" y="234"/>
                  </a:cxn>
                  <a:cxn ang="0">
                    <a:pos x="27" y="250"/>
                  </a:cxn>
                  <a:cxn ang="0">
                    <a:pos x="22" y="235"/>
                  </a:cxn>
                  <a:cxn ang="0">
                    <a:pos x="17" y="218"/>
                  </a:cxn>
                  <a:cxn ang="0">
                    <a:pos x="10" y="195"/>
                  </a:cxn>
                  <a:cxn ang="0">
                    <a:pos x="5" y="168"/>
                  </a:cxn>
                  <a:cxn ang="0">
                    <a:pos x="1" y="137"/>
                  </a:cxn>
                  <a:cxn ang="0">
                    <a:pos x="1" y="103"/>
                  </a:cxn>
                  <a:cxn ang="0">
                    <a:pos x="6" y="68"/>
                  </a:cxn>
                  <a:cxn ang="0">
                    <a:pos x="20" y="35"/>
                  </a:cxn>
                  <a:cxn ang="0">
                    <a:pos x="44" y="9"/>
                  </a:cxn>
                  <a:cxn ang="0">
                    <a:pos x="78" y="2"/>
                  </a:cxn>
                  <a:cxn ang="0">
                    <a:pos x="102" y="21"/>
                  </a:cxn>
                  <a:cxn ang="0">
                    <a:pos x="106" y="45"/>
                  </a:cxn>
                  <a:cxn ang="0">
                    <a:pos x="103" y="64"/>
                  </a:cxn>
                  <a:cxn ang="0">
                    <a:pos x="98" y="74"/>
                  </a:cxn>
                  <a:cxn ang="0">
                    <a:pos x="96" y="78"/>
                  </a:cxn>
                </a:cxnLst>
                <a:rect l="0" t="0" r="r" b="b"/>
                <a:pathLst>
                  <a:path w="107" h="250">
                    <a:moveTo>
                      <a:pt x="96" y="78"/>
                    </a:moveTo>
                    <a:cubicBezTo>
                      <a:pt x="96" y="78"/>
                      <a:pt x="97" y="77"/>
                      <a:pt x="97" y="74"/>
                    </a:cubicBezTo>
                    <a:cubicBezTo>
                      <a:pt x="98" y="72"/>
                      <a:pt x="99" y="68"/>
                      <a:pt x="100" y="63"/>
                    </a:cubicBezTo>
                    <a:cubicBezTo>
                      <a:pt x="101" y="58"/>
                      <a:pt x="102" y="52"/>
                      <a:pt x="101" y="45"/>
                    </a:cubicBezTo>
                    <a:cubicBezTo>
                      <a:pt x="101" y="39"/>
                      <a:pt x="99" y="31"/>
                      <a:pt x="95" y="25"/>
                    </a:cubicBezTo>
                    <a:cubicBezTo>
                      <a:pt x="91" y="18"/>
                      <a:pt x="84" y="13"/>
                      <a:pt x="76" y="12"/>
                    </a:cubicBezTo>
                    <a:cubicBezTo>
                      <a:pt x="68" y="11"/>
                      <a:pt x="59" y="13"/>
                      <a:pt x="51" y="19"/>
                    </a:cubicBezTo>
                    <a:cubicBezTo>
                      <a:pt x="35" y="30"/>
                      <a:pt x="25" y="50"/>
                      <a:pt x="19" y="71"/>
                    </a:cubicBezTo>
                    <a:cubicBezTo>
                      <a:pt x="17" y="82"/>
                      <a:pt x="15" y="93"/>
                      <a:pt x="14" y="104"/>
                    </a:cubicBezTo>
                    <a:cubicBezTo>
                      <a:pt x="13" y="115"/>
                      <a:pt x="13" y="126"/>
                      <a:pt x="13" y="136"/>
                    </a:cubicBezTo>
                    <a:cubicBezTo>
                      <a:pt x="14" y="147"/>
                      <a:pt x="14" y="157"/>
                      <a:pt x="15" y="166"/>
                    </a:cubicBezTo>
                    <a:cubicBezTo>
                      <a:pt x="15" y="176"/>
                      <a:pt x="17" y="185"/>
                      <a:pt x="18" y="194"/>
                    </a:cubicBezTo>
                    <a:cubicBezTo>
                      <a:pt x="19" y="202"/>
                      <a:pt x="20" y="210"/>
                      <a:pt x="21" y="217"/>
                    </a:cubicBezTo>
                    <a:cubicBezTo>
                      <a:pt x="22" y="224"/>
                      <a:pt x="24" y="229"/>
                      <a:pt x="25" y="234"/>
                    </a:cubicBezTo>
                    <a:cubicBezTo>
                      <a:pt x="26" y="244"/>
                      <a:pt x="27" y="250"/>
                      <a:pt x="27" y="250"/>
                    </a:cubicBezTo>
                    <a:cubicBezTo>
                      <a:pt x="27" y="250"/>
                      <a:pt x="25" y="245"/>
                      <a:pt x="22" y="235"/>
                    </a:cubicBezTo>
                    <a:cubicBezTo>
                      <a:pt x="21" y="230"/>
                      <a:pt x="18" y="225"/>
                      <a:pt x="17" y="218"/>
                    </a:cubicBezTo>
                    <a:cubicBezTo>
                      <a:pt x="15" y="211"/>
                      <a:pt x="12" y="204"/>
                      <a:pt x="10" y="195"/>
                    </a:cubicBezTo>
                    <a:cubicBezTo>
                      <a:pt x="9" y="187"/>
                      <a:pt x="6" y="178"/>
                      <a:pt x="5" y="168"/>
                    </a:cubicBezTo>
                    <a:cubicBezTo>
                      <a:pt x="3" y="158"/>
                      <a:pt x="2" y="147"/>
                      <a:pt x="1" y="137"/>
                    </a:cubicBezTo>
                    <a:cubicBezTo>
                      <a:pt x="1" y="126"/>
                      <a:pt x="0" y="114"/>
                      <a:pt x="1" y="103"/>
                    </a:cubicBezTo>
                    <a:cubicBezTo>
                      <a:pt x="2" y="91"/>
                      <a:pt x="4" y="80"/>
                      <a:pt x="6" y="68"/>
                    </a:cubicBezTo>
                    <a:cubicBezTo>
                      <a:pt x="9" y="56"/>
                      <a:pt x="14" y="45"/>
                      <a:pt x="20" y="35"/>
                    </a:cubicBezTo>
                    <a:cubicBezTo>
                      <a:pt x="26" y="24"/>
                      <a:pt x="34" y="15"/>
                      <a:pt x="44" y="9"/>
                    </a:cubicBezTo>
                    <a:cubicBezTo>
                      <a:pt x="54" y="2"/>
                      <a:pt x="67" y="0"/>
                      <a:pt x="78" y="2"/>
                    </a:cubicBezTo>
                    <a:cubicBezTo>
                      <a:pt x="89" y="5"/>
                      <a:pt x="98" y="13"/>
                      <a:pt x="102" y="21"/>
                    </a:cubicBezTo>
                    <a:cubicBezTo>
                      <a:pt x="106" y="30"/>
                      <a:pt x="107" y="38"/>
                      <a:pt x="106" y="45"/>
                    </a:cubicBezTo>
                    <a:cubicBezTo>
                      <a:pt x="106" y="53"/>
                      <a:pt x="104" y="59"/>
                      <a:pt x="103" y="64"/>
                    </a:cubicBezTo>
                    <a:cubicBezTo>
                      <a:pt x="101" y="69"/>
                      <a:pt x="99" y="72"/>
                      <a:pt x="98" y="74"/>
                    </a:cubicBezTo>
                    <a:cubicBezTo>
                      <a:pt x="97" y="77"/>
                      <a:pt x="96" y="78"/>
                      <a:pt x="96" y="78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Freeform: Shape 44"/>
              <p:cNvSpPr>
                <a:spLocks/>
              </p:cNvSpPr>
              <p:nvPr/>
            </p:nvSpPr>
            <p:spPr bwMode="auto">
              <a:xfrm>
                <a:off x="7426325" y="1258888"/>
                <a:ext cx="512763" cy="584200"/>
              </a:xfrm>
              <a:custGeom>
                <a:avLst/>
                <a:gdLst/>
                <a:ahLst/>
                <a:cxnLst>
                  <a:cxn ang="0">
                    <a:pos x="69" y="87"/>
                  </a:cxn>
                  <a:cxn ang="0">
                    <a:pos x="0" y="249"/>
                  </a:cxn>
                  <a:cxn ang="0">
                    <a:pos x="69" y="87"/>
                  </a:cxn>
                </a:cxnLst>
                <a:rect l="0" t="0" r="r" b="b"/>
                <a:pathLst>
                  <a:path w="226" h="257">
                    <a:moveTo>
                      <a:pt x="69" y="87"/>
                    </a:moveTo>
                    <a:cubicBezTo>
                      <a:pt x="187" y="0"/>
                      <a:pt x="226" y="257"/>
                      <a:pt x="0" y="249"/>
                    </a:cubicBezTo>
                    <a:lnTo>
                      <a:pt x="69" y="87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Freeform: Shape 45"/>
              <p:cNvSpPr>
                <a:spLocks/>
              </p:cNvSpPr>
              <p:nvPr/>
            </p:nvSpPr>
            <p:spPr bwMode="auto">
              <a:xfrm>
                <a:off x="7426325" y="1406525"/>
                <a:ext cx="392113" cy="422275"/>
              </a:xfrm>
              <a:custGeom>
                <a:avLst/>
                <a:gdLst/>
                <a:ahLst/>
                <a:cxnLst>
                  <a:cxn ang="0">
                    <a:pos x="69" y="22"/>
                  </a:cxn>
                  <a:cxn ang="0">
                    <a:pos x="72" y="19"/>
                  </a:cxn>
                  <a:cxn ang="0">
                    <a:pos x="81" y="12"/>
                  </a:cxn>
                  <a:cxn ang="0">
                    <a:pos x="89" y="8"/>
                  </a:cxn>
                  <a:cxn ang="0">
                    <a:pos x="98" y="4"/>
                  </a:cxn>
                  <a:cxn ang="0">
                    <a:pos x="109" y="1"/>
                  </a:cxn>
                  <a:cxn ang="0">
                    <a:pos x="122" y="1"/>
                  </a:cxn>
                  <a:cxn ang="0">
                    <a:pos x="149" y="14"/>
                  </a:cxn>
                  <a:cxn ang="0">
                    <a:pos x="166" y="42"/>
                  </a:cxn>
                  <a:cxn ang="0">
                    <a:pos x="160" y="112"/>
                  </a:cxn>
                  <a:cxn ang="0">
                    <a:pos x="141" y="142"/>
                  </a:cxn>
                  <a:cxn ang="0">
                    <a:pos x="114" y="164"/>
                  </a:cxn>
                  <a:cxn ang="0">
                    <a:pos x="85" y="177"/>
                  </a:cxn>
                  <a:cxn ang="0">
                    <a:pos x="57" y="184"/>
                  </a:cxn>
                  <a:cxn ang="0">
                    <a:pos x="34" y="186"/>
                  </a:cxn>
                  <a:cxn ang="0">
                    <a:pos x="16" y="186"/>
                  </a:cxn>
                  <a:cxn ang="0">
                    <a:pos x="0" y="184"/>
                  </a:cxn>
                  <a:cxn ang="0">
                    <a:pos x="15" y="183"/>
                  </a:cxn>
                  <a:cxn ang="0">
                    <a:pos x="33" y="181"/>
                  </a:cxn>
                  <a:cxn ang="0">
                    <a:pos x="56" y="176"/>
                  </a:cxn>
                  <a:cxn ang="0">
                    <a:pos x="81" y="168"/>
                  </a:cxn>
                  <a:cxn ang="0">
                    <a:pos x="107" y="154"/>
                  </a:cxn>
                  <a:cxn ang="0">
                    <a:pos x="148" y="106"/>
                  </a:cxn>
                  <a:cxn ang="0">
                    <a:pos x="155" y="45"/>
                  </a:cxn>
                  <a:cxn ang="0">
                    <a:pos x="142" y="21"/>
                  </a:cxn>
                  <a:cxn ang="0">
                    <a:pos x="121" y="9"/>
                  </a:cxn>
                  <a:cxn ang="0">
                    <a:pos x="99" y="9"/>
                  </a:cxn>
                  <a:cxn ang="0">
                    <a:pos x="90" y="12"/>
                  </a:cxn>
                  <a:cxn ang="0">
                    <a:pos x="83" y="15"/>
                  </a:cxn>
                  <a:cxn ang="0">
                    <a:pos x="72" y="20"/>
                  </a:cxn>
                  <a:cxn ang="0">
                    <a:pos x="69" y="22"/>
                  </a:cxn>
                </a:cxnLst>
                <a:rect l="0" t="0" r="r" b="b"/>
                <a:pathLst>
                  <a:path w="173" h="186">
                    <a:moveTo>
                      <a:pt x="69" y="22"/>
                    </a:moveTo>
                    <a:cubicBezTo>
                      <a:pt x="69" y="22"/>
                      <a:pt x="70" y="21"/>
                      <a:pt x="72" y="19"/>
                    </a:cubicBezTo>
                    <a:cubicBezTo>
                      <a:pt x="74" y="18"/>
                      <a:pt x="77" y="15"/>
                      <a:pt x="81" y="12"/>
                    </a:cubicBezTo>
                    <a:cubicBezTo>
                      <a:pt x="84" y="11"/>
                      <a:pt x="86" y="10"/>
                      <a:pt x="89" y="8"/>
                    </a:cubicBezTo>
                    <a:cubicBezTo>
                      <a:pt x="91" y="7"/>
                      <a:pt x="95" y="6"/>
                      <a:pt x="98" y="4"/>
                    </a:cubicBezTo>
                    <a:cubicBezTo>
                      <a:pt x="101" y="3"/>
                      <a:pt x="105" y="2"/>
                      <a:pt x="109" y="1"/>
                    </a:cubicBezTo>
                    <a:cubicBezTo>
                      <a:pt x="113" y="1"/>
                      <a:pt x="118" y="0"/>
                      <a:pt x="122" y="1"/>
                    </a:cubicBezTo>
                    <a:cubicBezTo>
                      <a:pt x="131" y="2"/>
                      <a:pt x="141" y="6"/>
                      <a:pt x="149" y="14"/>
                    </a:cubicBezTo>
                    <a:cubicBezTo>
                      <a:pt x="157" y="21"/>
                      <a:pt x="163" y="31"/>
                      <a:pt x="166" y="42"/>
                    </a:cubicBezTo>
                    <a:cubicBezTo>
                      <a:pt x="173" y="64"/>
                      <a:pt x="171" y="90"/>
                      <a:pt x="160" y="112"/>
                    </a:cubicBezTo>
                    <a:cubicBezTo>
                      <a:pt x="155" y="123"/>
                      <a:pt x="149" y="133"/>
                      <a:pt x="141" y="142"/>
                    </a:cubicBezTo>
                    <a:cubicBezTo>
                      <a:pt x="133" y="151"/>
                      <a:pt x="123" y="158"/>
                      <a:pt x="114" y="164"/>
                    </a:cubicBezTo>
                    <a:cubicBezTo>
                      <a:pt x="104" y="170"/>
                      <a:pt x="94" y="174"/>
                      <a:pt x="85" y="177"/>
                    </a:cubicBezTo>
                    <a:cubicBezTo>
                      <a:pt x="75" y="180"/>
                      <a:pt x="66" y="182"/>
                      <a:pt x="57" y="184"/>
                    </a:cubicBezTo>
                    <a:cubicBezTo>
                      <a:pt x="49" y="185"/>
                      <a:pt x="41" y="186"/>
                      <a:pt x="34" y="186"/>
                    </a:cubicBezTo>
                    <a:cubicBezTo>
                      <a:pt x="27" y="186"/>
                      <a:pt x="21" y="186"/>
                      <a:pt x="16" y="186"/>
                    </a:cubicBezTo>
                    <a:cubicBezTo>
                      <a:pt x="5" y="185"/>
                      <a:pt x="0" y="184"/>
                      <a:pt x="0" y="184"/>
                    </a:cubicBezTo>
                    <a:cubicBezTo>
                      <a:pt x="0" y="184"/>
                      <a:pt x="6" y="184"/>
                      <a:pt x="15" y="183"/>
                    </a:cubicBezTo>
                    <a:cubicBezTo>
                      <a:pt x="20" y="183"/>
                      <a:pt x="26" y="182"/>
                      <a:pt x="33" y="181"/>
                    </a:cubicBezTo>
                    <a:cubicBezTo>
                      <a:pt x="40" y="180"/>
                      <a:pt x="48" y="178"/>
                      <a:pt x="56" y="176"/>
                    </a:cubicBezTo>
                    <a:cubicBezTo>
                      <a:pt x="64" y="174"/>
                      <a:pt x="73" y="172"/>
                      <a:pt x="81" y="168"/>
                    </a:cubicBezTo>
                    <a:cubicBezTo>
                      <a:pt x="90" y="164"/>
                      <a:pt x="99" y="159"/>
                      <a:pt x="107" y="154"/>
                    </a:cubicBezTo>
                    <a:cubicBezTo>
                      <a:pt x="124" y="142"/>
                      <a:pt x="140" y="126"/>
                      <a:pt x="148" y="106"/>
                    </a:cubicBezTo>
                    <a:cubicBezTo>
                      <a:pt x="157" y="87"/>
                      <a:pt x="159" y="65"/>
                      <a:pt x="155" y="45"/>
                    </a:cubicBezTo>
                    <a:cubicBezTo>
                      <a:pt x="152" y="36"/>
                      <a:pt x="148" y="27"/>
                      <a:pt x="142" y="21"/>
                    </a:cubicBezTo>
                    <a:cubicBezTo>
                      <a:pt x="136" y="14"/>
                      <a:pt x="129" y="10"/>
                      <a:pt x="121" y="9"/>
                    </a:cubicBezTo>
                    <a:cubicBezTo>
                      <a:pt x="113" y="7"/>
                      <a:pt x="106" y="8"/>
                      <a:pt x="99" y="9"/>
                    </a:cubicBezTo>
                    <a:cubicBezTo>
                      <a:pt x="96" y="10"/>
                      <a:pt x="93" y="11"/>
                      <a:pt x="90" y="12"/>
                    </a:cubicBezTo>
                    <a:cubicBezTo>
                      <a:pt x="87" y="13"/>
                      <a:pt x="85" y="14"/>
                      <a:pt x="83" y="15"/>
                    </a:cubicBezTo>
                    <a:cubicBezTo>
                      <a:pt x="78" y="17"/>
                      <a:pt x="75" y="19"/>
                      <a:pt x="72" y="20"/>
                    </a:cubicBezTo>
                    <a:cubicBezTo>
                      <a:pt x="70" y="21"/>
                      <a:pt x="69" y="22"/>
                      <a:pt x="69" y="22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Freeform: Shape 46"/>
              <p:cNvSpPr>
                <a:spLocks/>
              </p:cNvSpPr>
              <p:nvPr/>
            </p:nvSpPr>
            <p:spPr bwMode="auto">
              <a:xfrm>
                <a:off x="6927850" y="2581275"/>
                <a:ext cx="180975" cy="350837"/>
              </a:xfrm>
              <a:custGeom>
                <a:avLst/>
                <a:gdLst/>
                <a:ahLst/>
                <a:cxnLst>
                  <a:cxn ang="0">
                    <a:pos x="79" y="10"/>
                  </a:cxn>
                  <a:cxn ang="0">
                    <a:pos x="7" y="153"/>
                  </a:cxn>
                  <a:cxn ang="0">
                    <a:pos x="3" y="154"/>
                  </a:cxn>
                  <a:cxn ang="0">
                    <a:pos x="1" y="150"/>
                  </a:cxn>
                  <a:cxn ang="0">
                    <a:pos x="56" y="0"/>
                  </a:cxn>
                  <a:cxn ang="0">
                    <a:pos x="79" y="10"/>
                  </a:cxn>
                </a:cxnLst>
                <a:rect l="0" t="0" r="r" b="b"/>
                <a:pathLst>
                  <a:path w="79" h="155">
                    <a:moveTo>
                      <a:pt x="79" y="10"/>
                    </a:moveTo>
                    <a:cubicBezTo>
                      <a:pt x="7" y="153"/>
                      <a:pt x="7" y="153"/>
                      <a:pt x="7" y="153"/>
                    </a:cubicBezTo>
                    <a:cubicBezTo>
                      <a:pt x="6" y="154"/>
                      <a:pt x="4" y="155"/>
                      <a:pt x="3" y="154"/>
                    </a:cubicBezTo>
                    <a:cubicBezTo>
                      <a:pt x="1" y="154"/>
                      <a:pt x="0" y="152"/>
                      <a:pt x="1" y="150"/>
                    </a:cubicBezTo>
                    <a:cubicBezTo>
                      <a:pt x="56" y="0"/>
                      <a:pt x="56" y="0"/>
                      <a:pt x="56" y="0"/>
                    </a:cubicBezTo>
                    <a:lnTo>
                      <a:pt x="79" y="1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50000">
                    <a:schemeClr val="bg1">
                      <a:lumMod val="75000"/>
                    </a:schemeClr>
                  </a:gs>
                  <a:gs pos="85000">
                    <a:schemeClr val="bg1">
                      <a:lumMod val="65000"/>
                    </a:schemeClr>
                  </a:gs>
                </a:gsLst>
                <a:lin ang="0" scaled="1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Freeform: Shape 47"/>
              <p:cNvSpPr>
                <a:spLocks/>
              </p:cNvSpPr>
              <p:nvPr/>
            </p:nvSpPr>
            <p:spPr bwMode="auto">
              <a:xfrm>
                <a:off x="7069138" y="1225551"/>
                <a:ext cx="473075" cy="608012"/>
              </a:xfrm>
              <a:custGeom>
                <a:avLst/>
                <a:gdLst/>
                <a:ahLst/>
                <a:cxnLst>
                  <a:cxn ang="0">
                    <a:pos x="208" y="96"/>
                  </a:cxn>
                  <a:cxn ang="0">
                    <a:pos x="137" y="268"/>
                  </a:cxn>
                  <a:cxn ang="0">
                    <a:pos x="208" y="96"/>
                  </a:cxn>
                </a:cxnLst>
                <a:rect l="0" t="0" r="r" b="b"/>
                <a:pathLst>
                  <a:path w="208" h="268">
                    <a:moveTo>
                      <a:pt x="208" y="96"/>
                    </a:moveTo>
                    <a:cubicBezTo>
                      <a:pt x="206" y="0"/>
                      <a:pt x="0" y="56"/>
                      <a:pt x="137" y="268"/>
                    </a:cubicBezTo>
                    <a:lnTo>
                      <a:pt x="208" y="96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Freeform: Shape 48"/>
              <p:cNvSpPr>
                <a:spLocks/>
              </p:cNvSpPr>
              <p:nvPr/>
            </p:nvSpPr>
            <p:spPr bwMode="auto">
              <a:xfrm>
                <a:off x="7024688" y="2139950"/>
                <a:ext cx="311150" cy="517525"/>
              </a:xfrm>
              <a:custGeom>
                <a:avLst/>
                <a:gdLst/>
                <a:ahLst/>
                <a:cxnLst>
                  <a:cxn ang="0">
                    <a:pos x="85" y="166"/>
                  </a:cxn>
                  <a:cxn ang="0">
                    <a:pos x="62" y="199"/>
                  </a:cxn>
                  <a:cxn ang="0">
                    <a:pos x="48" y="212"/>
                  </a:cxn>
                  <a:cxn ang="0">
                    <a:pos x="1" y="192"/>
                  </a:cxn>
                  <a:cxn ang="0">
                    <a:pos x="0" y="172"/>
                  </a:cxn>
                  <a:cxn ang="0">
                    <a:pos x="9" y="133"/>
                  </a:cxn>
                  <a:cxn ang="0">
                    <a:pos x="74" y="0"/>
                  </a:cxn>
                  <a:cxn ang="0">
                    <a:pos x="137" y="27"/>
                  </a:cxn>
                  <a:cxn ang="0">
                    <a:pos x="85" y="166"/>
                  </a:cxn>
                </a:cxnLst>
                <a:rect l="0" t="0" r="r" b="b"/>
                <a:pathLst>
                  <a:path w="137" h="228">
                    <a:moveTo>
                      <a:pt x="85" y="166"/>
                    </a:moveTo>
                    <a:cubicBezTo>
                      <a:pt x="80" y="179"/>
                      <a:pt x="72" y="190"/>
                      <a:pt x="62" y="199"/>
                    </a:cubicBezTo>
                    <a:cubicBezTo>
                      <a:pt x="48" y="212"/>
                      <a:pt x="48" y="212"/>
                      <a:pt x="48" y="212"/>
                    </a:cubicBezTo>
                    <a:cubicBezTo>
                      <a:pt x="30" y="228"/>
                      <a:pt x="1" y="215"/>
                      <a:pt x="1" y="192"/>
                    </a:cubicBezTo>
                    <a:cubicBezTo>
                      <a:pt x="0" y="172"/>
                      <a:pt x="0" y="172"/>
                      <a:pt x="0" y="172"/>
                    </a:cubicBezTo>
                    <a:cubicBezTo>
                      <a:pt x="0" y="159"/>
                      <a:pt x="3" y="145"/>
                      <a:pt x="9" y="133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137" y="27"/>
                      <a:pt x="137" y="27"/>
                      <a:pt x="137" y="27"/>
                    </a:cubicBezTo>
                    <a:lnTo>
                      <a:pt x="85" y="166"/>
                    </a:ln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50000"/>
                    </a:schemeClr>
                  </a:gs>
                  <a:gs pos="50000">
                    <a:schemeClr val="bg1">
                      <a:lumMod val="75000"/>
                    </a:schemeClr>
                  </a:gs>
                  <a:gs pos="85000">
                    <a:schemeClr val="bg1">
                      <a:lumMod val="50000"/>
                    </a:schemeClr>
                  </a:gs>
                </a:gsLst>
                <a:lin ang="120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Freeform: Shape 49"/>
              <p:cNvSpPr>
                <a:spLocks/>
              </p:cNvSpPr>
              <p:nvPr/>
            </p:nvSpPr>
            <p:spPr bwMode="auto">
              <a:xfrm>
                <a:off x="7259638" y="1322388"/>
                <a:ext cx="282575" cy="511175"/>
              </a:xfrm>
              <a:custGeom>
                <a:avLst/>
                <a:gdLst/>
                <a:ahLst/>
                <a:cxnLst>
                  <a:cxn ang="0">
                    <a:pos x="124" y="53"/>
                  </a:cxn>
                  <a:cxn ang="0">
                    <a:pos x="123" y="49"/>
                  </a:cxn>
                  <a:cxn ang="0">
                    <a:pos x="120" y="39"/>
                  </a:cxn>
                  <a:cxn ang="0">
                    <a:pos x="112" y="25"/>
                  </a:cxn>
                  <a:cxn ang="0">
                    <a:pos x="96" y="15"/>
                  </a:cxn>
                  <a:cxn ang="0">
                    <a:pos x="48" y="22"/>
                  </a:cxn>
                  <a:cxn ang="0">
                    <a:pos x="16" y="68"/>
                  </a:cxn>
                  <a:cxn ang="0">
                    <a:pos x="13" y="97"/>
                  </a:cxn>
                  <a:cxn ang="0">
                    <a:pos x="16" y="126"/>
                  </a:cxn>
                  <a:cxn ang="0">
                    <a:pos x="22" y="153"/>
                  </a:cxn>
                  <a:cxn ang="0">
                    <a:pos x="31" y="177"/>
                  </a:cxn>
                  <a:cxn ang="0">
                    <a:pos x="47" y="212"/>
                  </a:cxn>
                  <a:cxn ang="0">
                    <a:pos x="53" y="225"/>
                  </a:cxn>
                  <a:cxn ang="0">
                    <a:pos x="45" y="213"/>
                  </a:cxn>
                  <a:cxn ang="0">
                    <a:pos x="35" y="199"/>
                  </a:cxn>
                  <a:cxn ang="0">
                    <a:pos x="24" y="180"/>
                  </a:cxn>
                  <a:cxn ang="0">
                    <a:pos x="13" y="157"/>
                  </a:cxn>
                  <a:cxn ang="0">
                    <a:pos x="4" y="129"/>
                  </a:cxn>
                  <a:cxn ang="0">
                    <a:pos x="0" y="98"/>
                  </a:cxn>
                  <a:cxn ang="0">
                    <a:pos x="3" y="65"/>
                  </a:cxn>
                  <a:cxn ang="0">
                    <a:pos x="18" y="34"/>
                  </a:cxn>
                  <a:cxn ang="0">
                    <a:pos x="42" y="12"/>
                  </a:cxn>
                  <a:cxn ang="0">
                    <a:pos x="99" y="8"/>
                  </a:cxn>
                  <a:cxn ang="0">
                    <a:pos x="116" y="22"/>
                  </a:cxn>
                  <a:cxn ang="0">
                    <a:pos x="123" y="38"/>
                  </a:cxn>
                  <a:cxn ang="0">
                    <a:pos x="124" y="49"/>
                  </a:cxn>
                  <a:cxn ang="0">
                    <a:pos x="124" y="53"/>
                  </a:cxn>
                </a:cxnLst>
                <a:rect l="0" t="0" r="r" b="b"/>
                <a:pathLst>
                  <a:path w="124" h="225">
                    <a:moveTo>
                      <a:pt x="124" y="53"/>
                    </a:moveTo>
                    <a:cubicBezTo>
                      <a:pt x="124" y="53"/>
                      <a:pt x="123" y="52"/>
                      <a:pt x="123" y="49"/>
                    </a:cubicBezTo>
                    <a:cubicBezTo>
                      <a:pt x="123" y="47"/>
                      <a:pt x="122" y="43"/>
                      <a:pt x="120" y="39"/>
                    </a:cubicBezTo>
                    <a:cubicBezTo>
                      <a:pt x="119" y="35"/>
                      <a:pt x="116" y="30"/>
                      <a:pt x="112" y="25"/>
                    </a:cubicBezTo>
                    <a:cubicBezTo>
                      <a:pt x="108" y="21"/>
                      <a:pt x="102" y="17"/>
                      <a:pt x="96" y="15"/>
                    </a:cubicBezTo>
                    <a:cubicBezTo>
                      <a:pt x="82" y="10"/>
                      <a:pt x="63" y="13"/>
                      <a:pt x="48" y="22"/>
                    </a:cubicBezTo>
                    <a:cubicBezTo>
                      <a:pt x="33" y="32"/>
                      <a:pt x="21" y="49"/>
                      <a:pt x="16" y="68"/>
                    </a:cubicBezTo>
                    <a:cubicBezTo>
                      <a:pt x="14" y="77"/>
                      <a:pt x="13" y="88"/>
                      <a:pt x="13" y="97"/>
                    </a:cubicBezTo>
                    <a:cubicBezTo>
                      <a:pt x="13" y="107"/>
                      <a:pt x="14" y="117"/>
                      <a:pt x="16" y="126"/>
                    </a:cubicBezTo>
                    <a:cubicBezTo>
                      <a:pt x="17" y="136"/>
                      <a:pt x="20" y="145"/>
                      <a:pt x="22" y="153"/>
                    </a:cubicBezTo>
                    <a:cubicBezTo>
                      <a:pt x="25" y="162"/>
                      <a:pt x="28" y="170"/>
                      <a:pt x="31" y="177"/>
                    </a:cubicBezTo>
                    <a:cubicBezTo>
                      <a:pt x="37" y="192"/>
                      <a:pt x="42" y="204"/>
                      <a:pt x="47" y="212"/>
                    </a:cubicBezTo>
                    <a:cubicBezTo>
                      <a:pt x="51" y="220"/>
                      <a:pt x="53" y="225"/>
                      <a:pt x="53" y="225"/>
                    </a:cubicBezTo>
                    <a:cubicBezTo>
                      <a:pt x="53" y="225"/>
                      <a:pt x="50" y="221"/>
                      <a:pt x="45" y="213"/>
                    </a:cubicBezTo>
                    <a:cubicBezTo>
                      <a:pt x="42" y="209"/>
                      <a:pt x="39" y="205"/>
                      <a:pt x="35" y="199"/>
                    </a:cubicBezTo>
                    <a:cubicBezTo>
                      <a:pt x="32" y="194"/>
                      <a:pt x="28" y="188"/>
                      <a:pt x="24" y="180"/>
                    </a:cubicBezTo>
                    <a:cubicBezTo>
                      <a:pt x="20" y="173"/>
                      <a:pt x="17" y="165"/>
                      <a:pt x="13" y="157"/>
                    </a:cubicBezTo>
                    <a:cubicBezTo>
                      <a:pt x="10" y="148"/>
                      <a:pt x="6" y="139"/>
                      <a:pt x="4" y="129"/>
                    </a:cubicBezTo>
                    <a:cubicBezTo>
                      <a:pt x="2" y="119"/>
                      <a:pt x="0" y="108"/>
                      <a:pt x="0" y="98"/>
                    </a:cubicBezTo>
                    <a:cubicBezTo>
                      <a:pt x="0" y="87"/>
                      <a:pt x="0" y="75"/>
                      <a:pt x="3" y="65"/>
                    </a:cubicBezTo>
                    <a:cubicBezTo>
                      <a:pt x="6" y="54"/>
                      <a:pt x="11" y="43"/>
                      <a:pt x="18" y="34"/>
                    </a:cubicBezTo>
                    <a:cubicBezTo>
                      <a:pt x="24" y="25"/>
                      <a:pt x="33" y="18"/>
                      <a:pt x="42" y="12"/>
                    </a:cubicBezTo>
                    <a:cubicBezTo>
                      <a:pt x="61" y="1"/>
                      <a:pt x="83" y="0"/>
                      <a:pt x="99" y="8"/>
                    </a:cubicBezTo>
                    <a:cubicBezTo>
                      <a:pt x="106" y="11"/>
                      <a:pt x="112" y="17"/>
                      <a:pt x="116" y="22"/>
                    </a:cubicBezTo>
                    <a:cubicBezTo>
                      <a:pt x="120" y="28"/>
                      <a:pt x="122" y="34"/>
                      <a:pt x="123" y="38"/>
                    </a:cubicBezTo>
                    <a:cubicBezTo>
                      <a:pt x="124" y="43"/>
                      <a:pt x="124" y="47"/>
                      <a:pt x="124" y="49"/>
                    </a:cubicBezTo>
                    <a:cubicBezTo>
                      <a:pt x="124" y="52"/>
                      <a:pt x="124" y="53"/>
                      <a:pt x="124" y="53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Freeform: Shape 50"/>
              <p:cNvSpPr>
                <a:spLocks/>
              </p:cNvSpPr>
              <p:nvPr/>
            </p:nvSpPr>
            <p:spPr bwMode="auto">
              <a:xfrm>
                <a:off x="7185025" y="1416050"/>
                <a:ext cx="430213" cy="819150"/>
              </a:xfrm>
              <a:custGeom>
                <a:avLst/>
                <a:gdLst/>
                <a:ahLst/>
                <a:cxnLst>
                  <a:cxn ang="0">
                    <a:pos x="187" y="15"/>
                  </a:cxn>
                  <a:cxn ang="0">
                    <a:pos x="187" y="15"/>
                  </a:cxn>
                  <a:cxn ang="0">
                    <a:pos x="178" y="3"/>
                  </a:cxn>
                  <a:cxn ang="0">
                    <a:pos x="162" y="4"/>
                  </a:cxn>
                  <a:cxn ang="0">
                    <a:pos x="3" y="319"/>
                  </a:cxn>
                  <a:cxn ang="0">
                    <a:pos x="28" y="349"/>
                  </a:cxn>
                  <a:cxn ang="0">
                    <a:pos x="66" y="346"/>
                  </a:cxn>
                  <a:cxn ang="0">
                    <a:pos x="187" y="15"/>
                  </a:cxn>
                </a:cxnLst>
                <a:rect l="0" t="0" r="r" b="b"/>
                <a:pathLst>
                  <a:path w="189" h="361">
                    <a:moveTo>
                      <a:pt x="187" y="15"/>
                    </a:moveTo>
                    <a:cubicBezTo>
                      <a:pt x="187" y="15"/>
                      <a:pt x="187" y="15"/>
                      <a:pt x="187" y="15"/>
                    </a:cubicBezTo>
                    <a:cubicBezTo>
                      <a:pt x="189" y="11"/>
                      <a:pt x="184" y="6"/>
                      <a:pt x="178" y="3"/>
                    </a:cubicBezTo>
                    <a:cubicBezTo>
                      <a:pt x="171" y="0"/>
                      <a:pt x="164" y="0"/>
                      <a:pt x="162" y="4"/>
                    </a:cubicBezTo>
                    <a:cubicBezTo>
                      <a:pt x="3" y="319"/>
                      <a:pt x="3" y="319"/>
                      <a:pt x="3" y="319"/>
                    </a:cubicBezTo>
                    <a:cubicBezTo>
                      <a:pt x="3" y="319"/>
                      <a:pt x="0" y="337"/>
                      <a:pt x="28" y="349"/>
                    </a:cubicBezTo>
                    <a:cubicBezTo>
                      <a:pt x="55" y="361"/>
                      <a:pt x="66" y="346"/>
                      <a:pt x="66" y="346"/>
                    </a:cubicBezTo>
                    <a:lnTo>
                      <a:pt x="187" y="15"/>
                    </a:lnTo>
                    <a:close/>
                  </a:path>
                </a:pathLst>
              </a:custGeom>
              <a:gradFill>
                <a:gsLst>
                  <a:gs pos="0">
                    <a:schemeClr val="tx1">
                      <a:lumMod val="65000"/>
                      <a:lumOff val="35000"/>
                    </a:schemeClr>
                  </a:gs>
                  <a:gs pos="50000">
                    <a:schemeClr val="bg1">
                      <a:lumMod val="75000"/>
                    </a:schemeClr>
                  </a:gs>
                  <a:gs pos="85000">
                    <a:schemeClr val="tx1">
                      <a:lumMod val="65000"/>
                      <a:lumOff val="35000"/>
                    </a:schemeClr>
                  </a:gs>
                </a:gsLst>
                <a:lin ang="120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Freeform: Shape 51"/>
              <p:cNvSpPr>
                <a:spLocks/>
              </p:cNvSpPr>
              <p:nvPr/>
            </p:nvSpPr>
            <p:spPr bwMode="auto">
              <a:xfrm>
                <a:off x="7415213" y="1433513"/>
                <a:ext cx="396875" cy="457200"/>
              </a:xfrm>
              <a:custGeom>
                <a:avLst/>
                <a:gdLst/>
                <a:ahLst/>
                <a:cxnLst>
                  <a:cxn ang="0">
                    <a:pos x="73" y="16"/>
                  </a:cxn>
                  <a:cxn ang="0">
                    <a:pos x="0" y="184"/>
                  </a:cxn>
                  <a:cxn ang="0">
                    <a:pos x="73" y="16"/>
                  </a:cxn>
                </a:cxnLst>
                <a:rect l="0" t="0" r="r" b="b"/>
                <a:pathLst>
                  <a:path w="175" h="201">
                    <a:moveTo>
                      <a:pt x="73" y="16"/>
                    </a:moveTo>
                    <a:cubicBezTo>
                      <a:pt x="175" y="0"/>
                      <a:pt x="115" y="201"/>
                      <a:pt x="0" y="184"/>
                    </a:cubicBezTo>
                    <a:lnTo>
                      <a:pt x="73" y="16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Freeform: Shape 52"/>
              <p:cNvSpPr>
                <a:spLocks/>
              </p:cNvSpPr>
              <p:nvPr/>
            </p:nvSpPr>
            <p:spPr bwMode="auto">
              <a:xfrm>
                <a:off x="7415213" y="1465263"/>
                <a:ext cx="296863" cy="393700"/>
              </a:xfrm>
              <a:custGeom>
                <a:avLst/>
                <a:gdLst/>
                <a:ahLst/>
                <a:cxnLst>
                  <a:cxn ang="0">
                    <a:pos x="73" y="2"/>
                  </a:cxn>
                  <a:cxn ang="0">
                    <a:pos x="76" y="1"/>
                  </a:cxn>
                  <a:cxn ang="0">
                    <a:pos x="85" y="0"/>
                  </a:cxn>
                  <a:cxn ang="0">
                    <a:pos x="99" y="1"/>
                  </a:cxn>
                  <a:cxn ang="0">
                    <a:pos x="116" y="10"/>
                  </a:cxn>
                  <a:cxn ang="0">
                    <a:pos x="128" y="30"/>
                  </a:cxn>
                  <a:cxn ang="0">
                    <a:pos x="131" y="54"/>
                  </a:cxn>
                  <a:cxn ang="0">
                    <a:pos x="117" y="106"/>
                  </a:cxn>
                  <a:cxn ang="0">
                    <a:pos x="102" y="128"/>
                  </a:cxn>
                  <a:cxn ang="0">
                    <a:pos x="84" y="147"/>
                  </a:cxn>
                  <a:cxn ang="0">
                    <a:pos x="64" y="161"/>
                  </a:cxn>
                  <a:cxn ang="0">
                    <a:pos x="44" y="170"/>
                  </a:cxn>
                  <a:cxn ang="0">
                    <a:pos x="26" y="173"/>
                  </a:cxn>
                  <a:cxn ang="0">
                    <a:pos x="12" y="172"/>
                  </a:cxn>
                  <a:cxn ang="0">
                    <a:pos x="3" y="171"/>
                  </a:cxn>
                  <a:cxn ang="0">
                    <a:pos x="0" y="170"/>
                  </a:cxn>
                  <a:cxn ang="0">
                    <a:pos x="12" y="170"/>
                  </a:cxn>
                  <a:cxn ang="0">
                    <a:pos x="25" y="168"/>
                  </a:cxn>
                  <a:cxn ang="0">
                    <a:pos x="41" y="162"/>
                  </a:cxn>
                  <a:cxn ang="0">
                    <a:pos x="59" y="153"/>
                  </a:cxn>
                  <a:cxn ang="0">
                    <a:pos x="76" y="139"/>
                  </a:cxn>
                  <a:cxn ang="0">
                    <a:pos x="105" y="99"/>
                  </a:cxn>
                  <a:cxn ang="0">
                    <a:pos x="119" y="54"/>
                  </a:cxn>
                  <a:cxn ang="0">
                    <a:pos x="118" y="32"/>
                  </a:cxn>
                  <a:cxn ang="0">
                    <a:pos x="111" y="15"/>
                  </a:cxn>
                  <a:cxn ang="0">
                    <a:pos x="98" y="6"/>
                  </a:cxn>
                  <a:cxn ang="0">
                    <a:pos x="85" y="3"/>
                  </a:cxn>
                  <a:cxn ang="0">
                    <a:pos x="77" y="2"/>
                  </a:cxn>
                  <a:cxn ang="0">
                    <a:pos x="73" y="2"/>
                  </a:cxn>
                </a:cxnLst>
                <a:rect l="0" t="0" r="r" b="b"/>
                <a:pathLst>
                  <a:path w="131" h="173">
                    <a:moveTo>
                      <a:pt x="73" y="2"/>
                    </a:moveTo>
                    <a:cubicBezTo>
                      <a:pt x="73" y="2"/>
                      <a:pt x="74" y="2"/>
                      <a:pt x="76" y="1"/>
                    </a:cubicBezTo>
                    <a:cubicBezTo>
                      <a:pt x="78" y="1"/>
                      <a:pt x="81" y="0"/>
                      <a:pt x="85" y="0"/>
                    </a:cubicBezTo>
                    <a:cubicBezTo>
                      <a:pt x="89" y="0"/>
                      <a:pt x="94" y="0"/>
                      <a:pt x="99" y="1"/>
                    </a:cubicBezTo>
                    <a:cubicBezTo>
                      <a:pt x="105" y="2"/>
                      <a:pt x="111" y="5"/>
                      <a:pt x="116" y="10"/>
                    </a:cubicBezTo>
                    <a:cubicBezTo>
                      <a:pt x="122" y="15"/>
                      <a:pt x="126" y="22"/>
                      <a:pt x="128" y="30"/>
                    </a:cubicBezTo>
                    <a:cubicBezTo>
                      <a:pt x="130" y="37"/>
                      <a:pt x="131" y="46"/>
                      <a:pt x="131" y="54"/>
                    </a:cubicBezTo>
                    <a:cubicBezTo>
                      <a:pt x="130" y="72"/>
                      <a:pt x="125" y="89"/>
                      <a:pt x="117" y="106"/>
                    </a:cubicBezTo>
                    <a:cubicBezTo>
                      <a:pt x="112" y="114"/>
                      <a:pt x="108" y="121"/>
                      <a:pt x="102" y="128"/>
                    </a:cubicBezTo>
                    <a:cubicBezTo>
                      <a:pt x="97" y="136"/>
                      <a:pt x="91" y="142"/>
                      <a:pt x="84" y="147"/>
                    </a:cubicBezTo>
                    <a:cubicBezTo>
                      <a:pt x="78" y="153"/>
                      <a:pt x="71" y="158"/>
                      <a:pt x="64" y="161"/>
                    </a:cubicBezTo>
                    <a:cubicBezTo>
                      <a:pt x="57" y="165"/>
                      <a:pt x="50" y="168"/>
                      <a:pt x="44" y="170"/>
                    </a:cubicBezTo>
                    <a:cubicBezTo>
                      <a:pt x="37" y="171"/>
                      <a:pt x="31" y="172"/>
                      <a:pt x="26" y="173"/>
                    </a:cubicBezTo>
                    <a:cubicBezTo>
                      <a:pt x="20" y="173"/>
                      <a:pt x="16" y="172"/>
                      <a:pt x="12" y="172"/>
                    </a:cubicBezTo>
                    <a:cubicBezTo>
                      <a:pt x="8" y="172"/>
                      <a:pt x="5" y="171"/>
                      <a:pt x="3" y="171"/>
                    </a:cubicBezTo>
                    <a:cubicBezTo>
                      <a:pt x="1" y="170"/>
                      <a:pt x="0" y="170"/>
                      <a:pt x="0" y="170"/>
                    </a:cubicBezTo>
                    <a:cubicBezTo>
                      <a:pt x="0" y="170"/>
                      <a:pt x="4" y="170"/>
                      <a:pt x="12" y="170"/>
                    </a:cubicBezTo>
                    <a:cubicBezTo>
                      <a:pt x="16" y="169"/>
                      <a:pt x="20" y="169"/>
                      <a:pt x="25" y="168"/>
                    </a:cubicBezTo>
                    <a:cubicBezTo>
                      <a:pt x="30" y="167"/>
                      <a:pt x="36" y="165"/>
                      <a:pt x="41" y="162"/>
                    </a:cubicBezTo>
                    <a:cubicBezTo>
                      <a:pt x="47" y="160"/>
                      <a:pt x="53" y="157"/>
                      <a:pt x="59" y="153"/>
                    </a:cubicBezTo>
                    <a:cubicBezTo>
                      <a:pt x="65" y="149"/>
                      <a:pt x="71" y="144"/>
                      <a:pt x="76" y="139"/>
                    </a:cubicBezTo>
                    <a:cubicBezTo>
                      <a:pt x="87" y="128"/>
                      <a:pt x="97" y="114"/>
                      <a:pt x="105" y="99"/>
                    </a:cubicBezTo>
                    <a:cubicBezTo>
                      <a:pt x="112" y="85"/>
                      <a:pt x="117" y="69"/>
                      <a:pt x="119" y="54"/>
                    </a:cubicBezTo>
                    <a:cubicBezTo>
                      <a:pt x="119" y="46"/>
                      <a:pt x="120" y="39"/>
                      <a:pt x="118" y="32"/>
                    </a:cubicBezTo>
                    <a:cubicBezTo>
                      <a:pt x="117" y="25"/>
                      <a:pt x="114" y="20"/>
                      <a:pt x="111" y="15"/>
                    </a:cubicBezTo>
                    <a:cubicBezTo>
                      <a:pt x="107" y="11"/>
                      <a:pt x="102" y="8"/>
                      <a:pt x="98" y="6"/>
                    </a:cubicBezTo>
                    <a:cubicBezTo>
                      <a:pt x="93" y="4"/>
                      <a:pt x="89" y="3"/>
                      <a:pt x="85" y="3"/>
                    </a:cubicBezTo>
                    <a:cubicBezTo>
                      <a:pt x="82" y="2"/>
                      <a:pt x="79" y="2"/>
                      <a:pt x="77" y="2"/>
                    </a:cubicBezTo>
                    <a:cubicBezTo>
                      <a:pt x="74" y="2"/>
                      <a:pt x="73" y="2"/>
                      <a:pt x="73" y="2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Freeform: Shape 53"/>
              <p:cNvSpPr>
                <a:spLocks/>
              </p:cNvSpPr>
              <p:nvPr/>
            </p:nvSpPr>
            <p:spPr bwMode="auto">
              <a:xfrm>
                <a:off x="7191375" y="2139950"/>
                <a:ext cx="144463" cy="8255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12"/>
                  </a:cxn>
                  <a:cxn ang="0">
                    <a:pos x="8" y="16"/>
                  </a:cxn>
                  <a:cxn ang="0">
                    <a:pos x="13" y="21"/>
                  </a:cxn>
                  <a:cxn ang="0">
                    <a:pos x="19" y="25"/>
                  </a:cxn>
                  <a:cxn ang="0">
                    <a:pos x="25" y="28"/>
                  </a:cxn>
                  <a:cxn ang="0">
                    <a:pos x="32" y="31"/>
                  </a:cxn>
                  <a:cxn ang="0">
                    <a:pos x="39" y="33"/>
                  </a:cxn>
                  <a:cxn ang="0">
                    <a:pos x="46" y="33"/>
                  </a:cxn>
                  <a:cxn ang="0">
                    <a:pos x="52" y="32"/>
                  </a:cxn>
                  <a:cxn ang="0">
                    <a:pos x="63" y="27"/>
                  </a:cxn>
                  <a:cxn ang="0">
                    <a:pos x="61" y="30"/>
                  </a:cxn>
                  <a:cxn ang="0">
                    <a:pos x="53" y="34"/>
                  </a:cxn>
                  <a:cxn ang="0">
                    <a:pos x="46" y="36"/>
                  </a:cxn>
                  <a:cxn ang="0">
                    <a:pos x="39" y="35"/>
                  </a:cxn>
                  <a:cxn ang="0">
                    <a:pos x="31" y="34"/>
                  </a:cxn>
                  <a:cxn ang="0">
                    <a:pos x="24" y="31"/>
                  </a:cxn>
                  <a:cxn ang="0">
                    <a:pos x="17" y="28"/>
                  </a:cxn>
                  <a:cxn ang="0">
                    <a:pos x="11" y="23"/>
                  </a:cxn>
                  <a:cxn ang="0">
                    <a:pos x="6" y="18"/>
                  </a:cxn>
                  <a:cxn ang="0">
                    <a:pos x="2" y="13"/>
                  </a:cxn>
                  <a:cxn ang="0">
                    <a:pos x="0" y="3"/>
                  </a:cxn>
                  <a:cxn ang="0">
                    <a:pos x="0" y="0"/>
                  </a:cxn>
                </a:cxnLst>
                <a:rect l="0" t="0" r="r" b="b"/>
                <a:pathLst>
                  <a:path w="63" h="36">
                    <a:moveTo>
                      <a:pt x="0" y="0"/>
                    </a:moveTo>
                    <a:cubicBezTo>
                      <a:pt x="0" y="0"/>
                      <a:pt x="0" y="5"/>
                      <a:pt x="4" y="12"/>
                    </a:cubicBezTo>
                    <a:cubicBezTo>
                      <a:pt x="5" y="13"/>
                      <a:pt x="6" y="15"/>
                      <a:pt x="8" y="16"/>
                    </a:cubicBezTo>
                    <a:cubicBezTo>
                      <a:pt x="9" y="18"/>
                      <a:pt x="11" y="20"/>
                      <a:pt x="13" y="21"/>
                    </a:cubicBezTo>
                    <a:cubicBezTo>
                      <a:pt x="14" y="22"/>
                      <a:pt x="16" y="24"/>
                      <a:pt x="19" y="25"/>
                    </a:cubicBezTo>
                    <a:cubicBezTo>
                      <a:pt x="21" y="26"/>
                      <a:pt x="23" y="27"/>
                      <a:pt x="25" y="28"/>
                    </a:cubicBezTo>
                    <a:cubicBezTo>
                      <a:pt x="28" y="29"/>
                      <a:pt x="30" y="30"/>
                      <a:pt x="32" y="31"/>
                    </a:cubicBezTo>
                    <a:cubicBezTo>
                      <a:pt x="35" y="32"/>
                      <a:pt x="37" y="32"/>
                      <a:pt x="39" y="33"/>
                    </a:cubicBezTo>
                    <a:cubicBezTo>
                      <a:pt x="42" y="33"/>
                      <a:pt x="44" y="33"/>
                      <a:pt x="46" y="33"/>
                    </a:cubicBezTo>
                    <a:cubicBezTo>
                      <a:pt x="48" y="33"/>
                      <a:pt x="50" y="33"/>
                      <a:pt x="52" y="32"/>
                    </a:cubicBezTo>
                    <a:cubicBezTo>
                      <a:pt x="60" y="31"/>
                      <a:pt x="63" y="27"/>
                      <a:pt x="63" y="27"/>
                    </a:cubicBezTo>
                    <a:cubicBezTo>
                      <a:pt x="63" y="27"/>
                      <a:pt x="63" y="28"/>
                      <a:pt x="61" y="30"/>
                    </a:cubicBezTo>
                    <a:cubicBezTo>
                      <a:pt x="59" y="31"/>
                      <a:pt x="56" y="33"/>
                      <a:pt x="53" y="34"/>
                    </a:cubicBezTo>
                    <a:cubicBezTo>
                      <a:pt x="51" y="35"/>
                      <a:pt x="49" y="36"/>
                      <a:pt x="46" y="36"/>
                    </a:cubicBezTo>
                    <a:cubicBezTo>
                      <a:pt x="44" y="36"/>
                      <a:pt x="41" y="36"/>
                      <a:pt x="39" y="35"/>
                    </a:cubicBezTo>
                    <a:cubicBezTo>
                      <a:pt x="36" y="35"/>
                      <a:pt x="34" y="35"/>
                      <a:pt x="31" y="34"/>
                    </a:cubicBezTo>
                    <a:cubicBezTo>
                      <a:pt x="29" y="33"/>
                      <a:pt x="26" y="32"/>
                      <a:pt x="24" y="31"/>
                    </a:cubicBezTo>
                    <a:cubicBezTo>
                      <a:pt x="22" y="30"/>
                      <a:pt x="19" y="29"/>
                      <a:pt x="17" y="28"/>
                    </a:cubicBezTo>
                    <a:cubicBezTo>
                      <a:pt x="15" y="27"/>
                      <a:pt x="13" y="25"/>
                      <a:pt x="11" y="23"/>
                    </a:cubicBezTo>
                    <a:cubicBezTo>
                      <a:pt x="9" y="22"/>
                      <a:pt x="7" y="20"/>
                      <a:pt x="6" y="18"/>
                    </a:cubicBezTo>
                    <a:cubicBezTo>
                      <a:pt x="4" y="16"/>
                      <a:pt x="3" y="14"/>
                      <a:pt x="2" y="13"/>
                    </a:cubicBezTo>
                    <a:cubicBezTo>
                      <a:pt x="0" y="9"/>
                      <a:pt x="0" y="6"/>
                      <a:pt x="0" y="3"/>
                    </a:cubicBezTo>
                    <a:cubicBezTo>
                      <a:pt x="0" y="1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43" name="组合 42"/>
          <p:cNvGrpSpPr/>
          <p:nvPr/>
        </p:nvGrpSpPr>
        <p:grpSpPr>
          <a:xfrm>
            <a:off x="3251241" y="1009575"/>
            <a:ext cx="9140455" cy="824696"/>
            <a:chOff x="548739" y="4170209"/>
            <a:chExt cx="4404200" cy="824696"/>
          </a:xfrm>
        </p:grpSpPr>
        <p:sp>
          <p:nvSpPr>
            <p:cNvPr id="44" name="矩形 43"/>
            <p:cNvSpPr/>
            <p:nvPr/>
          </p:nvSpPr>
          <p:spPr>
            <a:xfrm>
              <a:off x="548739" y="4594795"/>
              <a:ext cx="4404200" cy="40011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r>
                <a:rPr lang="zh-CN" altLang="en-US" sz="2000" dirty="0"/>
                <a:t>       在现实生活中，地理能够为学生提供解决问题的观点和视角：人地协调观！</a:t>
              </a:r>
            </a:p>
          </p:txBody>
        </p:sp>
        <p:sp>
          <p:nvSpPr>
            <p:cNvPr id="45" name="矩形 44"/>
            <p:cNvSpPr/>
            <p:nvPr/>
          </p:nvSpPr>
          <p:spPr>
            <a:xfrm>
              <a:off x="548739" y="4170209"/>
              <a:ext cx="3835182" cy="49731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2400" b="1" dirty="0"/>
                <a:t>1</a:t>
              </a:r>
              <a:r>
                <a:rPr lang="zh-CN" altLang="en-US" sz="2400" b="1" dirty="0"/>
                <a:t>、以人为中心，体现人地协调观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7194512" y="4466321"/>
            <a:ext cx="7420059" cy="1045512"/>
            <a:chOff x="2002010" y="4225091"/>
            <a:chExt cx="4444366" cy="1045512"/>
          </a:xfrm>
        </p:grpSpPr>
        <p:sp>
          <p:nvSpPr>
            <p:cNvPr id="47" name="矩形 46"/>
            <p:cNvSpPr/>
            <p:nvPr/>
          </p:nvSpPr>
          <p:spPr>
            <a:xfrm>
              <a:off x="2204906" y="4840742"/>
              <a:ext cx="3715168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000" dirty="0"/>
                <a:t>地理</a:t>
              </a:r>
              <a:r>
                <a:rPr lang="en-US" altLang="zh-CN" sz="2000" dirty="0"/>
                <a:t>2</a:t>
              </a:r>
              <a:r>
                <a:rPr lang="zh-CN" altLang="en-US" sz="2000" dirty="0"/>
                <a:t>中</a:t>
              </a:r>
              <a:r>
                <a:rPr lang="zh-CN" altLang="en-US" sz="2000"/>
                <a:t>的案例及教学示例</a:t>
              </a:r>
              <a:endParaRPr lang="zh-CN" altLang="en-US" sz="2000" dirty="0"/>
            </a:p>
          </p:txBody>
        </p:sp>
        <p:sp>
          <p:nvSpPr>
            <p:cNvPr id="48" name="矩形 47"/>
            <p:cNvSpPr/>
            <p:nvPr/>
          </p:nvSpPr>
          <p:spPr>
            <a:xfrm>
              <a:off x="2002010" y="4225091"/>
              <a:ext cx="4444366" cy="49731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2400" b="1" dirty="0"/>
                <a:t>3</a:t>
              </a:r>
              <a:r>
                <a:rPr lang="zh-CN" altLang="en-US" sz="2400" b="1" dirty="0"/>
                <a:t>、注重案例教学</a:t>
              </a:r>
              <a:endParaRPr lang="en-US" altLang="zh-CN" sz="2400" b="1" dirty="0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98585" y="4036884"/>
            <a:ext cx="7801372" cy="1824346"/>
            <a:chOff x="548738" y="4213143"/>
            <a:chExt cx="3889256" cy="1824346"/>
          </a:xfrm>
        </p:grpSpPr>
        <p:sp>
          <p:nvSpPr>
            <p:cNvPr id="50" name="矩形 49"/>
            <p:cNvSpPr/>
            <p:nvPr/>
          </p:nvSpPr>
          <p:spPr>
            <a:xfrm>
              <a:off x="674784" y="4824319"/>
              <a:ext cx="3261368" cy="116641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000" dirty="0"/>
                <a:t>人类活动违背自然规律，将受到大自然惩罚。</a:t>
              </a:r>
              <a:endParaRPr lang="en-US" altLang="zh-CN" sz="2000" dirty="0"/>
            </a:p>
            <a:p>
              <a:pPr>
                <a:lnSpc>
                  <a:spcPct val="120000"/>
                </a:lnSpc>
              </a:pPr>
              <a:r>
                <a:rPr lang="zh-CN" altLang="en-US" sz="2000" dirty="0"/>
                <a:t>人类可以利用、改造自然规律，但不能改变自然规律</a:t>
              </a:r>
            </a:p>
            <a:p>
              <a:pPr>
                <a:lnSpc>
                  <a:spcPct val="120000"/>
                </a:lnSpc>
              </a:pPr>
              <a:endParaRPr lang="zh-CN" altLang="en-US" sz="2000" dirty="0"/>
            </a:p>
          </p:txBody>
        </p:sp>
        <p:sp>
          <p:nvSpPr>
            <p:cNvPr id="51" name="矩形 50"/>
            <p:cNvSpPr/>
            <p:nvPr/>
          </p:nvSpPr>
          <p:spPr>
            <a:xfrm>
              <a:off x="548738" y="4213143"/>
              <a:ext cx="3889256" cy="182434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2400" b="1" dirty="0"/>
                <a:t>2</a:t>
              </a:r>
              <a:r>
                <a:rPr lang="zh-CN" altLang="en-US" sz="2400" b="1" dirty="0"/>
                <a:t>、辩证看待人类对地理环境的作用</a:t>
              </a:r>
            </a:p>
            <a:p>
              <a:pPr>
                <a:lnSpc>
                  <a:spcPct val="120000"/>
                </a:lnSpc>
              </a:pPr>
              <a:endParaRPr lang="zh-CN" altLang="en-US" sz="2400" b="1" dirty="0"/>
            </a:p>
            <a:p>
              <a:pPr>
                <a:lnSpc>
                  <a:spcPct val="120000"/>
                </a:lnSpc>
              </a:pPr>
              <a:endParaRPr lang="zh-CN" altLang="en-US" sz="2400" b="1" dirty="0"/>
            </a:p>
            <a:p>
              <a:pPr>
                <a:lnSpc>
                  <a:spcPct val="120000"/>
                </a:lnSpc>
              </a:pPr>
              <a:endParaRPr lang="zh-CN" altLang="en-US" sz="2400" b="1" dirty="0"/>
            </a:p>
          </p:txBody>
        </p:sp>
      </p:grpSp>
      <p:sp>
        <p:nvSpPr>
          <p:cNvPr id="59" name="矩形: 圆角 58"/>
          <p:cNvSpPr/>
          <p:nvPr/>
        </p:nvSpPr>
        <p:spPr>
          <a:xfrm rot="2700000">
            <a:off x="481528" y="324463"/>
            <a:ext cx="608141" cy="60814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60" name="直接连接符 59"/>
          <p:cNvCxnSpPr>
            <a:cxnSpLocks/>
          </p:cNvCxnSpPr>
          <p:nvPr/>
        </p:nvCxnSpPr>
        <p:spPr>
          <a:xfrm>
            <a:off x="1046328" y="1023585"/>
            <a:ext cx="1114567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文本框 60"/>
          <p:cNvSpPr txBox="1"/>
          <p:nvPr/>
        </p:nvSpPr>
        <p:spPr>
          <a:xfrm>
            <a:off x="1403349" y="366923"/>
            <a:ext cx="7160935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r>
              <a:rPr lang="zh-CN" altLang="en-US" sz="3200" b="1" dirty="0">
                <a:solidFill>
                  <a:schemeClr val="accent1"/>
                </a:solidFill>
              </a:rPr>
              <a:t>人类对地理环境的作用的课堂教学建议</a:t>
            </a:r>
          </a:p>
        </p:txBody>
      </p:sp>
      <p:sp>
        <p:nvSpPr>
          <p:cNvPr id="63" name="任意多边形: 形状 62"/>
          <p:cNvSpPr/>
          <p:nvPr/>
        </p:nvSpPr>
        <p:spPr>
          <a:xfrm rot="2700000">
            <a:off x="10236192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4" name="任意多边形: 形状 63"/>
          <p:cNvSpPr/>
          <p:nvPr/>
        </p:nvSpPr>
        <p:spPr>
          <a:xfrm rot="2700000">
            <a:off x="10688014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5" name="任意多边形: 形状 64"/>
          <p:cNvSpPr/>
          <p:nvPr/>
        </p:nvSpPr>
        <p:spPr>
          <a:xfrm rot="2700000">
            <a:off x="11139835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97427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1" name="组合 130"/>
          <p:cNvGrpSpPr/>
          <p:nvPr/>
        </p:nvGrpSpPr>
        <p:grpSpPr>
          <a:xfrm>
            <a:off x="215239" y="1054302"/>
            <a:ext cx="11761522" cy="2374698"/>
            <a:chOff x="1165407" y="3869707"/>
            <a:chExt cx="11761522" cy="2374698"/>
          </a:xfrm>
        </p:grpSpPr>
        <p:sp>
          <p:nvSpPr>
            <p:cNvPr id="132" name="矩形 131"/>
            <p:cNvSpPr/>
            <p:nvPr/>
          </p:nvSpPr>
          <p:spPr>
            <a:xfrm>
              <a:off x="7424745" y="3898635"/>
              <a:ext cx="5502184" cy="234577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000" dirty="0"/>
                <a:t>        当我们试题讲解完，让我们抛开功利性的观点（得分角度）</a:t>
              </a:r>
              <a:endParaRPr lang="en-US" altLang="zh-CN" sz="2000" dirty="0"/>
            </a:p>
            <a:p>
              <a:pPr>
                <a:lnSpc>
                  <a:spcPct val="150000"/>
                </a:lnSpc>
              </a:pPr>
              <a:r>
                <a:rPr lang="zh-CN" altLang="en-US" sz="2000" dirty="0"/>
                <a:t>无论赞成与否，</a:t>
              </a:r>
              <a:endParaRPr lang="en-US" altLang="zh-CN" sz="2000" dirty="0"/>
            </a:p>
            <a:p>
              <a:pPr>
                <a:lnSpc>
                  <a:spcPct val="150000"/>
                </a:lnSpc>
              </a:pPr>
              <a:r>
                <a:rPr lang="zh-CN" altLang="en-US" sz="2000" dirty="0"/>
                <a:t>        如果在今后的现实中，学生遇到类似问题，我们地理能够为学生提供什么样的观点和视角？</a:t>
              </a:r>
              <a:endParaRPr lang="zh-CN" altLang="en-US" sz="1600" dirty="0"/>
            </a:p>
          </p:txBody>
        </p:sp>
        <p:sp>
          <p:nvSpPr>
            <p:cNvPr id="133" name="矩形 132"/>
            <p:cNvSpPr/>
            <p:nvPr/>
          </p:nvSpPr>
          <p:spPr>
            <a:xfrm>
              <a:off x="1165407" y="3869707"/>
              <a:ext cx="5502186" cy="116641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000" b="1" dirty="0"/>
                <a:t>福建省厦门市</a:t>
              </a:r>
              <a:r>
                <a:rPr lang="en-US" altLang="zh-CN" sz="2000" b="1" dirty="0"/>
                <a:t>2016</a:t>
              </a:r>
              <a:r>
                <a:rPr lang="zh-CN" altLang="en-US" sz="2000" b="1" dirty="0"/>
                <a:t>届高三</a:t>
              </a:r>
              <a:r>
                <a:rPr lang="en-US" altLang="zh-CN" sz="2000" b="1" dirty="0"/>
                <a:t>3</a:t>
              </a:r>
              <a:r>
                <a:rPr lang="zh-CN" altLang="en-US" sz="2000" b="1" dirty="0"/>
                <a:t>月第一次质检地理试题</a:t>
              </a:r>
            </a:p>
            <a:p>
              <a:pPr>
                <a:lnSpc>
                  <a:spcPct val="120000"/>
                </a:lnSpc>
              </a:pPr>
              <a:endParaRPr lang="zh-CN" altLang="en-US" sz="2000" b="1" dirty="0"/>
            </a:p>
          </p:txBody>
        </p:sp>
      </p:grpSp>
      <p:sp>
        <p:nvSpPr>
          <p:cNvPr id="134" name="矩形: 圆角 133"/>
          <p:cNvSpPr/>
          <p:nvPr/>
        </p:nvSpPr>
        <p:spPr>
          <a:xfrm rot="2700000">
            <a:off x="481528" y="324463"/>
            <a:ext cx="608141" cy="60814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35" name="直接连接符 134"/>
          <p:cNvCxnSpPr>
            <a:cxnSpLocks/>
          </p:cNvCxnSpPr>
          <p:nvPr/>
        </p:nvCxnSpPr>
        <p:spPr>
          <a:xfrm>
            <a:off x="1046328" y="1023585"/>
            <a:ext cx="1114567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文本框 135"/>
          <p:cNvSpPr txBox="1"/>
          <p:nvPr/>
        </p:nvSpPr>
        <p:spPr>
          <a:xfrm>
            <a:off x="1403349" y="366923"/>
            <a:ext cx="4852610" cy="5648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pPr>
              <a:lnSpc>
                <a:spcPct val="120000"/>
              </a:lnSpc>
            </a:pPr>
            <a:r>
              <a:rPr lang="zh-CN" altLang="en-US" sz="2800" b="1" dirty="0"/>
              <a:t>以人为中心，体现人地协调观</a:t>
            </a:r>
          </a:p>
        </p:txBody>
      </p:sp>
      <p:sp>
        <p:nvSpPr>
          <p:cNvPr id="137" name="文本框 136"/>
          <p:cNvSpPr txBox="1"/>
          <p:nvPr/>
        </p:nvSpPr>
        <p:spPr>
          <a:xfrm>
            <a:off x="607504" y="400325"/>
            <a:ext cx="3561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1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8" name="任意多边形: 形状 137"/>
          <p:cNvSpPr/>
          <p:nvPr/>
        </p:nvSpPr>
        <p:spPr>
          <a:xfrm rot="2700000">
            <a:off x="10236192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9" name="任意多边形: 形状 138"/>
          <p:cNvSpPr/>
          <p:nvPr/>
        </p:nvSpPr>
        <p:spPr>
          <a:xfrm rot="2700000">
            <a:off x="10688014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40" name="任意多边形: 形状 139"/>
          <p:cNvSpPr/>
          <p:nvPr/>
        </p:nvSpPr>
        <p:spPr>
          <a:xfrm rot="2700000">
            <a:off x="11139835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pic>
        <p:nvPicPr>
          <p:cNvPr id="111" name="图片 110">
            <a:extLst>
              <a:ext uri="{FF2B5EF4-FFF2-40B4-BE49-F238E27FC236}">
                <a16:creationId xmlns:a16="http://schemas.microsoft.com/office/drawing/2014/main" id="{7DD6E680-F938-4CB6-8289-184C87EF15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84005"/>
            <a:ext cx="5694111" cy="5408946"/>
          </a:xfrm>
          <a:prstGeom prst="rect">
            <a:avLst/>
          </a:prstGeom>
        </p:spPr>
      </p:pic>
      <p:sp>
        <p:nvSpPr>
          <p:cNvPr id="112" name="矩形 111">
            <a:extLst>
              <a:ext uri="{FF2B5EF4-FFF2-40B4-BE49-F238E27FC236}">
                <a16:creationId xmlns:a16="http://schemas.microsoft.com/office/drawing/2014/main" id="{652CBD6A-0772-4A79-9E92-8C07AAAC42D8}"/>
              </a:ext>
            </a:extLst>
          </p:cNvPr>
          <p:cNvSpPr/>
          <p:nvPr/>
        </p:nvSpPr>
        <p:spPr>
          <a:xfrm>
            <a:off x="5894605" y="3976371"/>
            <a:ext cx="608215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>
              <a:spcAft>
                <a:spcPts val="0"/>
              </a:spcAft>
              <a:tabLst>
                <a:tab pos="2628900" algn="l"/>
              </a:tabLst>
            </a:pPr>
            <a:r>
              <a:rPr lang="zh-CN" altLang="zh-CN" sz="1600" kern="100" dirty="0">
                <a:solidFill>
                  <a:srgbClr val="0000FF"/>
                </a:solidFill>
                <a:latin typeface="Calibri" panose="020F0502020204030204" pitchFamily="34" charset="0"/>
                <a:ea typeface="宋体" panose="02010600030101010101" pitchFamily="2" charset="-122"/>
                <a:cs typeface="黑体" panose="02010609060101010101" pitchFamily="49" charset="-122"/>
              </a:rPr>
              <a:t>赞同。</a:t>
            </a:r>
            <a:endParaRPr lang="en-US" altLang="zh-CN" sz="1600" kern="100" dirty="0">
              <a:solidFill>
                <a:srgbClr val="0000FF"/>
              </a:solidFill>
              <a:latin typeface="Calibri" panose="020F0502020204030204" pitchFamily="34" charset="0"/>
              <a:ea typeface="宋体" panose="02010600030101010101" pitchFamily="2" charset="-122"/>
              <a:cs typeface="黑体" panose="02010609060101010101" pitchFamily="49" charset="-122"/>
            </a:endParaRPr>
          </a:p>
          <a:p>
            <a:pPr indent="266700" algn="just">
              <a:spcAft>
                <a:spcPts val="0"/>
              </a:spcAft>
              <a:tabLst>
                <a:tab pos="2628900" algn="l"/>
              </a:tabLst>
            </a:pPr>
            <a:r>
              <a:rPr lang="zh-CN" altLang="zh-CN" sz="1600" kern="100" dirty="0">
                <a:solidFill>
                  <a:srgbClr val="0000FF"/>
                </a:solidFill>
                <a:latin typeface="Calibri" panose="020F0502020204030204" pitchFamily="34" charset="0"/>
                <a:ea typeface="宋体" panose="02010600030101010101" pitchFamily="2" charset="-122"/>
                <a:cs typeface="黑体" panose="02010609060101010101" pitchFamily="49" charset="-122"/>
              </a:rPr>
              <a:t>理由：若水库继续拦截河水，会导致红碱淖进一步萎缩甚至消失，加剧土地荒漠化（</a:t>
            </a:r>
            <a:r>
              <a:rPr lang="en-US" altLang="zh-CN" sz="1600" kern="100" dirty="0">
                <a:solidFill>
                  <a:srgbClr val="0000FF"/>
                </a:solidFill>
                <a:latin typeface="Calibri" panose="020F0502020204030204" pitchFamily="34" charset="0"/>
                <a:ea typeface="宋体" panose="02010600030101010101" pitchFamily="2" charset="-122"/>
                <a:cs typeface="黑体" panose="02010609060101010101" pitchFamily="49" charset="-122"/>
              </a:rPr>
              <a:t>2</a:t>
            </a:r>
            <a:r>
              <a:rPr lang="zh-CN" altLang="zh-CN" sz="1600" kern="100" dirty="0">
                <a:solidFill>
                  <a:srgbClr val="0000FF"/>
                </a:solidFill>
                <a:latin typeface="Calibri" panose="020F0502020204030204" pitchFamily="34" charset="0"/>
                <a:ea typeface="宋体" panose="02010600030101010101" pitchFamily="2" charset="-122"/>
                <a:cs typeface="黑体" panose="02010609060101010101" pitchFamily="49" charset="-122"/>
              </a:rPr>
              <a:t>分）；</a:t>
            </a:r>
            <a:endParaRPr lang="en-US" altLang="zh-CN" sz="1600" kern="100" dirty="0">
              <a:solidFill>
                <a:srgbClr val="0000FF"/>
              </a:solidFill>
              <a:latin typeface="Calibri" panose="020F0502020204030204" pitchFamily="34" charset="0"/>
              <a:ea typeface="宋体" panose="02010600030101010101" pitchFamily="2" charset="-122"/>
              <a:cs typeface="黑体" panose="02010609060101010101" pitchFamily="49" charset="-122"/>
            </a:endParaRPr>
          </a:p>
          <a:p>
            <a:pPr indent="266700" algn="just">
              <a:spcAft>
                <a:spcPts val="0"/>
              </a:spcAft>
              <a:tabLst>
                <a:tab pos="2628900" algn="l"/>
              </a:tabLst>
            </a:pPr>
            <a:r>
              <a:rPr lang="zh-CN" altLang="zh-CN" sz="1600" kern="100" dirty="0">
                <a:solidFill>
                  <a:srgbClr val="0000FF"/>
                </a:solidFill>
                <a:latin typeface="Calibri" panose="020F0502020204030204" pitchFamily="34" charset="0"/>
                <a:ea typeface="宋体" panose="02010600030101010101" pitchFamily="2" charset="-122"/>
                <a:cs typeface="黑体" panose="02010609060101010101" pitchFamily="49" charset="-122"/>
              </a:rPr>
              <a:t>随着节水农业的发展，上游灌溉用水量减少，国家可给上游农业区提供一定的经济补偿，使拆坝成为可能。（</a:t>
            </a:r>
            <a:r>
              <a:rPr lang="en-US" altLang="zh-CN" sz="1600" kern="100" dirty="0">
                <a:solidFill>
                  <a:srgbClr val="0000FF"/>
                </a:solidFill>
                <a:latin typeface="Calibri" panose="020F0502020204030204" pitchFamily="34" charset="0"/>
                <a:ea typeface="宋体" panose="02010600030101010101" pitchFamily="2" charset="-122"/>
                <a:cs typeface="黑体" panose="02010609060101010101" pitchFamily="49" charset="-122"/>
              </a:rPr>
              <a:t>2</a:t>
            </a:r>
            <a:r>
              <a:rPr lang="zh-CN" altLang="zh-CN" sz="1600" kern="100" dirty="0">
                <a:solidFill>
                  <a:srgbClr val="0000FF"/>
                </a:solidFill>
                <a:latin typeface="Calibri" panose="020F0502020204030204" pitchFamily="34" charset="0"/>
                <a:ea typeface="宋体" panose="02010600030101010101" pitchFamily="2" charset="-122"/>
                <a:cs typeface="黑体" panose="02010609060101010101" pitchFamily="49" charset="-122"/>
              </a:rPr>
              <a:t>分）</a:t>
            </a:r>
            <a:endParaRPr lang="zh-CN" altLang="zh-CN" sz="1600" kern="100" dirty="0">
              <a:latin typeface="Calibri" panose="020F0502020204030204" pitchFamily="34" charset="0"/>
              <a:ea typeface="宋体" panose="02010600030101010101" pitchFamily="2" charset="-122"/>
              <a:cs typeface="黑体" panose="02010609060101010101" pitchFamily="49" charset="-122"/>
            </a:endParaRPr>
          </a:p>
          <a:p>
            <a:pPr indent="266700" algn="just">
              <a:spcAft>
                <a:spcPts val="0"/>
              </a:spcAft>
              <a:tabLst>
                <a:tab pos="2628900" algn="l"/>
              </a:tabLst>
            </a:pPr>
            <a:r>
              <a:rPr lang="zh-CN" altLang="zh-CN" sz="1600" kern="100" dirty="0">
                <a:solidFill>
                  <a:srgbClr val="0000FF"/>
                </a:solidFill>
                <a:latin typeface="Calibri" panose="020F0502020204030204" pitchFamily="34" charset="0"/>
                <a:ea typeface="宋体" panose="02010600030101010101" pitchFamily="2" charset="-122"/>
                <a:cs typeface="黑体" panose="02010609060101010101" pitchFamily="49" charset="-122"/>
              </a:rPr>
              <a:t>不赞同。</a:t>
            </a:r>
            <a:endParaRPr lang="en-US" altLang="zh-CN" sz="1600" kern="100" dirty="0">
              <a:solidFill>
                <a:srgbClr val="0000FF"/>
              </a:solidFill>
              <a:latin typeface="Calibri" panose="020F0502020204030204" pitchFamily="34" charset="0"/>
              <a:ea typeface="宋体" panose="02010600030101010101" pitchFamily="2" charset="-122"/>
              <a:cs typeface="黑体" panose="02010609060101010101" pitchFamily="49" charset="-122"/>
            </a:endParaRPr>
          </a:p>
          <a:p>
            <a:pPr indent="266700" algn="just">
              <a:spcAft>
                <a:spcPts val="0"/>
              </a:spcAft>
              <a:tabLst>
                <a:tab pos="2628900" algn="l"/>
              </a:tabLst>
            </a:pPr>
            <a:r>
              <a:rPr lang="zh-CN" altLang="zh-CN" sz="1600" kern="100" dirty="0">
                <a:solidFill>
                  <a:srgbClr val="0000FF"/>
                </a:solidFill>
                <a:latin typeface="Calibri" panose="020F0502020204030204" pitchFamily="34" charset="0"/>
                <a:ea typeface="宋体" panose="02010600030101010101" pitchFamily="2" charset="-122"/>
                <a:cs typeface="黑体" panose="02010609060101010101" pitchFamily="49" charset="-122"/>
              </a:rPr>
              <a:t>理由：废除水坝，导致上游的灌溉用水减少，影响农业发展，导致当地经济收入减少；（</a:t>
            </a:r>
            <a:r>
              <a:rPr lang="en-US" altLang="zh-CN" sz="1600" kern="100" dirty="0">
                <a:solidFill>
                  <a:srgbClr val="0000FF"/>
                </a:solidFill>
                <a:latin typeface="Calibri" panose="020F0502020204030204" pitchFamily="34" charset="0"/>
                <a:ea typeface="宋体" panose="02010600030101010101" pitchFamily="2" charset="-122"/>
                <a:cs typeface="黑体" panose="02010609060101010101" pitchFamily="49" charset="-122"/>
              </a:rPr>
              <a:t>2</a:t>
            </a:r>
            <a:r>
              <a:rPr lang="zh-CN" altLang="zh-CN" sz="1600" kern="100" dirty="0">
                <a:solidFill>
                  <a:srgbClr val="0000FF"/>
                </a:solidFill>
                <a:latin typeface="Calibri" panose="020F0502020204030204" pitchFamily="34" charset="0"/>
                <a:ea typeface="宋体" panose="02010600030101010101" pitchFamily="2" charset="-122"/>
                <a:cs typeface="黑体" panose="02010609060101010101" pitchFamily="49" charset="-122"/>
              </a:rPr>
              <a:t>分）</a:t>
            </a:r>
            <a:endParaRPr lang="en-US" altLang="zh-CN" sz="1600" kern="100" dirty="0">
              <a:solidFill>
                <a:srgbClr val="0000FF"/>
              </a:solidFill>
              <a:latin typeface="Calibri" panose="020F0502020204030204" pitchFamily="34" charset="0"/>
              <a:ea typeface="宋体" panose="02010600030101010101" pitchFamily="2" charset="-122"/>
              <a:cs typeface="黑体" panose="02010609060101010101" pitchFamily="49" charset="-122"/>
            </a:endParaRPr>
          </a:p>
          <a:p>
            <a:pPr indent="266700" algn="just">
              <a:spcAft>
                <a:spcPts val="0"/>
              </a:spcAft>
              <a:tabLst>
                <a:tab pos="2628900" algn="l"/>
              </a:tabLst>
            </a:pPr>
            <a:r>
              <a:rPr lang="zh-CN" altLang="zh-CN" sz="1600" kern="100" dirty="0">
                <a:solidFill>
                  <a:srgbClr val="0000FF"/>
                </a:solidFill>
                <a:latin typeface="Calibri" panose="020F0502020204030204" pitchFamily="34" charset="0"/>
                <a:ea typeface="宋体" panose="02010600030101010101" pitchFamily="2" charset="-122"/>
                <a:cs typeface="黑体" panose="02010609060101010101" pitchFamily="49" charset="-122"/>
              </a:rPr>
              <a:t>废除水坝需要投入资金且水库建设时间较短，可适当放水，兼顾两省区利益。（</a:t>
            </a:r>
            <a:r>
              <a:rPr lang="en-US" altLang="zh-CN" sz="1600" kern="100" dirty="0">
                <a:solidFill>
                  <a:srgbClr val="0000FF"/>
                </a:solidFill>
                <a:latin typeface="Calibri" panose="020F0502020204030204" pitchFamily="34" charset="0"/>
                <a:ea typeface="宋体" panose="02010600030101010101" pitchFamily="2" charset="-122"/>
                <a:cs typeface="黑体" panose="02010609060101010101" pitchFamily="49" charset="-122"/>
              </a:rPr>
              <a:t>2</a:t>
            </a:r>
            <a:r>
              <a:rPr lang="zh-CN" altLang="zh-CN" sz="1600" kern="100" dirty="0">
                <a:solidFill>
                  <a:srgbClr val="0000FF"/>
                </a:solidFill>
                <a:latin typeface="Calibri" panose="020F0502020204030204" pitchFamily="34" charset="0"/>
                <a:ea typeface="宋体" panose="02010600030101010101" pitchFamily="2" charset="-122"/>
                <a:cs typeface="黑体" panose="02010609060101010101" pitchFamily="49" charset="-122"/>
              </a:rPr>
              <a:t>分）</a:t>
            </a:r>
            <a:endParaRPr lang="zh-CN" altLang="zh-CN" sz="1600" kern="100" dirty="0">
              <a:latin typeface="Calibri" panose="020F0502020204030204" pitchFamily="34" charset="0"/>
              <a:ea typeface="宋体" panose="02010600030101010101" pitchFamily="2" charset="-122"/>
              <a:cs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169696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矩形: 圆角 133"/>
          <p:cNvSpPr/>
          <p:nvPr/>
        </p:nvSpPr>
        <p:spPr>
          <a:xfrm rot="2700000">
            <a:off x="481528" y="324463"/>
            <a:ext cx="608141" cy="60814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35" name="直接连接符 134"/>
          <p:cNvCxnSpPr>
            <a:cxnSpLocks/>
          </p:cNvCxnSpPr>
          <p:nvPr/>
        </p:nvCxnSpPr>
        <p:spPr>
          <a:xfrm>
            <a:off x="1046328" y="1023585"/>
            <a:ext cx="1114567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文本框 135"/>
          <p:cNvSpPr txBox="1"/>
          <p:nvPr/>
        </p:nvSpPr>
        <p:spPr>
          <a:xfrm>
            <a:off x="1403349" y="366923"/>
            <a:ext cx="4185761" cy="49731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pPr>
              <a:lnSpc>
                <a:spcPct val="120000"/>
              </a:lnSpc>
            </a:pPr>
            <a:r>
              <a: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以人为中心，体现人地协调观</a:t>
            </a:r>
          </a:p>
        </p:txBody>
      </p:sp>
      <p:sp>
        <p:nvSpPr>
          <p:cNvPr id="137" name="文本框 136"/>
          <p:cNvSpPr txBox="1"/>
          <p:nvPr/>
        </p:nvSpPr>
        <p:spPr>
          <a:xfrm>
            <a:off x="607504" y="400325"/>
            <a:ext cx="3561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1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8" name="任意多边形: 形状 137"/>
          <p:cNvSpPr/>
          <p:nvPr/>
        </p:nvSpPr>
        <p:spPr>
          <a:xfrm rot="2700000">
            <a:off x="10236192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9" name="任意多边形: 形状 138"/>
          <p:cNvSpPr/>
          <p:nvPr/>
        </p:nvSpPr>
        <p:spPr>
          <a:xfrm rot="2700000">
            <a:off x="10688014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40" name="任意多边形: 形状 139"/>
          <p:cNvSpPr/>
          <p:nvPr/>
        </p:nvSpPr>
        <p:spPr>
          <a:xfrm rot="2700000">
            <a:off x="11139835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pic>
        <p:nvPicPr>
          <p:cNvPr id="14" name="图片 13" descr="沙滩上有许多人&#10;&#10;描述已自动生成">
            <a:extLst>
              <a:ext uri="{FF2B5EF4-FFF2-40B4-BE49-F238E27FC236}">
                <a16:creationId xmlns:a16="http://schemas.microsoft.com/office/drawing/2014/main" id="{558DD903-A3FC-425B-8B18-B34A9CFDAD3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2096" r="1" b="1"/>
          <a:stretch/>
        </p:blipFill>
        <p:spPr>
          <a:xfrm>
            <a:off x="4166504" y="10"/>
            <a:ext cx="8025495" cy="3067040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215C8A59-A16C-49FC-9343-09542327DD5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9062" r="-2" b="14987"/>
          <a:stretch/>
        </p:blipFill>
        <p:spPr>
          <a:xfrm>
            <a:off x="20" y="3790950"/>
            <a:ext cx="8305780" cy="3067051"/>
          </a:xfrm>
          <a:prstGeom prst="rect">
            <a:avLst/>
          </a:prstGeom>
        </p:spPr>
      </p:pic>
      <p:sp>
        <p:nvSpPr>
          <p:cNvPr id="16" name="Freeform: Shape 10">
            <a:extLst>
              <a:ext uri="{FF2B5EF4-FFF2-40B4-BE49-F238E27FC236}">
                <a16:creationId xmlns:a16="http://schemas.microsoft.com/office/drawing/2014/main" id="{ADFF9BEE-F43F-4FBF-8CE7-44F65ED3B4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472"/>
            <a:ext cx="5155454" cy="4845530"/>
          </a:xfrm>
          <a:custGeom>
            <a:avLst/>
            <a:gdLst>
              <a:gd name="connsiteX0" fmla="*/ 0 w 5155454"/>
              <a:gd name="connsiteY0" fmla="*/ 0 h 4845530"/>
              <a:gd name="connsiteX1" fmla="*/ 4766270 w 5155454"/>
              <a:gd name="connsiteY1" fmla="*/ 0 h 4845530"/>
              <a:gd name="connsiteX2" fmla="*/ 4896671 w 5155454"/>
              <a:gd name="connsiteY2" fmla="*/ 270697 h 4845530"/>
              <a:gd name="connsiteX3" fmla="*/ 5155454 w 5155454"/>
              <a:gd name="connsiteY3" fmla="*/ 1552495 h 4845530"/>
              <a:gd name="connsiteX4" fmla="*/ 1862419 w 5155454"/>
              <a:gd name="connsiteY4" fmla="*/ 4845530 h 4845530"/>
              <a:gd name="connsiteX5" fmla="*/ 21252 w 5155454"/>
              <a:gd name="connsiteY5" fmla="*/ 4283132 h 4845530"/>
              <a:gd name="connsiteX6" fmla="*/ 0 w 5155454"/>
              <a:gd name="connsiteY6" fmla="*/ 4267240 h 48455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155454" h="4845530">
                <a:moveTo>
                  <a:pt x="0" y="0"/>
                </a:moveTo>
                <a:lnTo>
                  <a:pt x="4766270" y="0"/>
                </a:lnTo>
                <a:lnTo>
                  <a:pt x="4896671" y="270697"/>
                </a:lnTo>
                <a:cubicBezTo>
                  <a:pt x="5063308" y="664671"/>
                  <a:pt x="5155454" y="1097822"/>
                  <a:pt x="5155454" y="1552495"/>
                </a:cubicBezTo>
                <a:cubicBezTo>
                  <a:pt x="5155454" y="3371188"/>
                  <a:pt x="3681112" y="4845530"/>
                  <a:pt x="1862419" y="4845530"/>
                </a:cubicBezTo>
                <a:cubicBezTo>
                  <a:pt x="1180409" y="4845530"/>
                  <a:pt x="546824" y="4638201"/>
                  <a:pt x="21252" y="4283132"/>
                </a:cubicBezTo>
                <a:lnTo>
                  <a:pt x="0" y="426724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7" name="图片 16" descr="人在草地上骑马&#10;&#10;描述已自动生成">
            <a:extLst>
              <a:ext uri="{FF2B5EF4-FFF2-40B4-BE49-F238E27FC236}">
                <a16:creationId xmlns:a16="http://schemas.microsoft.com/office/drawing/2014/main" id="{5803C887-47CE-41A9-90F0-39D1BA47B84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6899" r="19408" b="2"/>
          <a:stretch/>
        </p:blipFill>
        <p:spPr>
          <a:xfrm>
            <a:off x="1" y="1"/>
            <a:ext cx="5017099" cy="4718647"/>
          </a:xfrm>
          <a:custGeom>
            <a:avLst/>
            <a:gdLst/>
            <a:ahLst/>
            <a:cxnLst/>
            <a:rect l="l" t="t" r="r" b="b"/>
            <a:pathLst>
              <a:path w="5017099" h="4718647">
                <a:moveTo>
                  <a:pt x="0" y="0"/>
                </a:moveTo>
                <a:lnTo>
                  <a:pt x="4599738" y="0"/>
                </a:lnTo>
                <a:lnTo>
                  <a:pt x="4636346" y="60259"/>
                </a:lnTo>
                <a:cubicBezTo>
                  <a:pt x="4879170" y="507256"/>
                  <a:pt x="5017099" y="1019504"/>
                  <a:pt x="5017099" y="1563967"/>
                </a:cubicBezTo>
                <a:cubicBezTo>
                  <a:pt x="5017099" y="3306249"/>
                  <a:pt x="3604701" y="4718647"/>
                  <a:pt x="1862419" y="4718647"/>
                </a:cubicBezTo>
                <a:cubicBezTo>
                  <a:pt x="1209063" y="4718647"/>
                  <a:pt x="602098" y="4520029"/>
                  <a:pt x="98607" y="4179877"/>
                </a:cubicBezTo>
                <a:lnTo>
                  <a:pt x="0" y="4106140"/>
                </a:lnTo>
                <a:close/>
              </a:path>
            </a:pathLst>
          </a:custGeom>
        </p:spPr>
      </p:pic>
      <p:sp>
        <p:nvSpPr>
          <p:cNvPr id="18" name="Freeform: Shape 12">
            <a:extLst>
              <a:ext uri="{FF2B5EF4-FFF2-40B4-BE49-F238E27FC236}">
                <a16:creationId xmlns:a16="http://schemas.microsoft.com/office/drawing/2014/main" id="{9ED3663C-DAFB-4F91-8DA7-E69BE261E0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48480" y="1563968"/>
            <a:ext cx="6043520" cy="5294033"/>
          </a:xfrm>
          <a:custGeom>
            <a:avLst/>
            <a:gdLst>
              <a:gd name="connsiteX0" fmla="*/ 3600823 w 6043520"/>
              <a:gd name="connsiteY0" fmla="*/ 0 h 5294033"/>
              <a:gd name="connsiteX1" fmla="*/ 5891281 w 6043520"/>
              <a:gd name="connsiteY1" fmla="*/ 822253 h 5294033"/>
              <a:gd name="connsiteX2" fmla="*/ 6043520 w 6043520"/>
              <a:gd name="connsiteY2" fmla="*/ 960617 h 5294033"/>
              <a:gd name="connsiteX3" fmla="*/ 6043520 w 6043520"/>
              <a:gd name="connsiteY3" fmla="*/ 5294033 h 5294033"/>
              <a:gd name="connsiteX4" fmla="*/ 423445 w 6043520"/>
              <a:gd name="connsiteY4" fmla="*/ 5294033 h 5294033"/>
              <a:gd name="connsiteX5" fmla="*/ 282971 w 6043520"/>
              <a:gd name="connsiteY5" fmla="*/ 5002426 h 5294033"/>
              <a:gd name="connsiteX6" fmla="*/ 0 w 6043520"/>
              <a:gd name="connsiteY6" fmla="*/ 3600823 h 5294033"/>
              <a:gd name="connsiteX7" fmla="*/ 3600823 w 6043520"/>
              <a:gd name="connsiteY7" fmla="*/ 0 h 5294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043520" h="5294033">
                <a:moveTo>
                  <a:pt x="3600823" y="0"/>
                </a:moveTo>
                <a:cubicBezTo>
                  <a:pt x="4470871" y="0"/>
                  <a:pt x="5268847" y="308574"/>
                  <a:pt x="5891281" y="822253"/>
                </a:cubicBezTo>
                <a:lnTo>
                  <a:pt x="6043520" y="960617"/>
                </a:lnTo>
                <a:lnTo>
                  <a:pt x="6043520" y="5294033"/>
                </a:lnTo>
                <a:lnTo>
                  <a:pt x="423445" y="5294033"/>
                </a:lnTo>
                <a:lnTo>
                  <a:pt x="282971" y="5002426"/>
                </a:lnTo>
                <a:cubicBezTo>
                  <a:pt x="100759" y="4571630"/>
                  <a:pt x="0" y="4097993"/>
                  <a:pt x="0" y="3600823"/>
                </a:cubicBezTo>
                <a:cubicBezTo>
                  <a:pt x="0" y="1612143"/>
                  <a:pt x="1612143" y="0"/>
                  <a:pt x="360082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图片 18">
            <a:extLst>
              <a:ext uri="{FF2B5EF4-FFF2-40B4-BE49-F238E27FC236}">
                <a16:creationId xmlns:a16="http://schemas.microsoft.com/office/drawing/2014/main" id="{5459B8A8-0194-45F9-8CE1-14A73B7D5EA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16646" r="-2" b="18304"/>
          <a:stretch/>
        </p:blipFill>
        <p:spPr>
          <a:xfrm>
            <a:off x="6283728" y="1699214"/>
            <a:ext cx="5908273" cy="5158786"/>
          </a:xfrm>
          <a:custGeom>
            <a:avLst/>
            <a:gdLst/>
            <a:ahLst/>
            <a:cxnLst/>
            <a:rect l="l" t="t" r="r" b="b"/>
            <a:pathLst>
              <a:path w="5908273" h="5158786">
                <a:moveTo>
                  <a:pt x="3465576" y="0"/>
                </a:moveTo>
                <a:cubicBezTo>
                  <a:pt x="4302945" y="0"/>
                  <a:pt x="5070948" y="296984"/>
                  <a:pt x="5670004" y="791369"/>
                </a:cubicBezTo>
                <a:lnTo>
                  <a:pt x="5908273" y="1007923"/>
                </a:lnTo>
                <a:lnTo>
                  <a:pt x="5908273" y="5158786"/>
                </a:lnTo>
                <a:lnTo>
                  <a:pt x="443374" y="5158786"/>
                </a:lnTo>
                <a:lnTo>
                  <a:pt x="418277" y="5117476"/>
                </a:lnTo>
                <a:cubicBezTo>
                  <a:pt x="151523" y="4626427"/>
                  <a:pt x="0" y="4063697"/>
                  <a:pt x="0" y="3465576"/>
                </a:cubicBezTo>
                <a:cubicBezTo>
                  <a:pt x="0" y="1551591"/>
                  <a:pt x="1551591" y="0"/>
                  <a:pt x="3465576" y="0"/>
                </a:cubicBezTo>
                <a:close/>
              </a:path>
            </a:pathLst>
          </a:custGeom>
        </p:spPr>
      </p:pic>
      <p:sp>
        <p:nvSpPr>
          <p:cNvPr id="20" name="Oval 14">
            <a:extLst>
              <a:ext uri="{FF2B5EF4-FFF2-40B4-BE49-F238E27FC236}">
                <a16:creationId xmlns:a16="http://schemas.microsoft.com/office/drawing/2014/main" id="{A89A0A0C-3848-4E86-9278-D098F129F6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50534" y="1716727"/>
            <a:ext cx="4572000" cy="457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1" name="图片 20">
            <a:extLst>
              <a:ext uri="{FF2B5EF4-FFF2-40B4-BE49-F238E27FC236}">
                <a16:creationId xmlns:a16="http://schemas.microsoft.com/office/drawing/2014/main" id="{F07F37F8-04EC-4230-8593-4D2C09A576E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22751" r="-3" b="-3"/>
          <a:stretch/>
        </p:blipFill>
        <p:spPr>
          <a:xfrm>
            <a:off x="3287694" y="1853886"/>
            <a:ext cx="4297680" cy="4297680"/>
          </a:xfrm>
          <a:custGeom>
            <a:avLst/>
            <a:gdLst/>
            <a:ahLst/>
            <a:cxnLst/>
            <a:rect l="l" t="t" r="r" b="b"/>
            <a:pathLst>
              <a:path w="4297680" h="4297680">
                <a:moveTo>
                  <a:pt x="2148840" y="0"/>
                </a:moveTo>
                <a:cubicBezTo>
                  <a:pt x="3335612" y="0"/>
                  <a:pt x="4297680" y="962068"/>
                  <a:pt x="4297680" y="2148840"/>
                </a:cubicBezTo>
                <a:cubicBezTo>
                  <a:pt x="4297680" y="3335612"/>
                  <a:pt x="3335612" y="4297680"/>
                  <a:pt x="2148840" y="4297680"/>
                </a:cubicBezTo>
                <a:cubicBezTo>
                  <a:pt x="962068" y="4297680"/>
                  <a:pt x="0" y="3335612"/>
                  <a:pt x="0" y="2148840"/>
                </a:cubicBezTo>
                <a:cubicBezTo>
                  <a:pt x="0" y="962068"/>
                  <a:pt x="962068" y="0"/>
                  <a:pt x="2148840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433943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矩形: 圆角 133"/>
          <p:cNvSpPr/>
          <p:nvPr/>
        </p:nvSpPr>
        <p:spPr>
          <a:xfrm rot="2700000">
            <a:off x="481528" y="324463"/>
            <a:ext cx="608141" cy="60814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35" name="直接连接符 134"/>
          <p:cNvCxnSpPr>
            <a:cxnSpLocks/>
          </p:cNvCxnSpPr>
          <p:nvPr/>
        </p:nvCxnSpPr>
        <p:spPr>
          <a:xfrm>
            <a:off x="1046328" y="1023585"/>
            <a:ext cx="1114567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文本框 135"/>
          <p:cNvSpPr txBox="1"/>
          <p:nvPr/>
        </p:nvSpPr>
        <p:spPr>
          <a:xfrm>
            <a:off x="1403349" y="366923"/>
            <a:ext cx="4852610" cy="5648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pPr>
              <a:lnSpc>
                <a:spcPct val="120000"/>
              </a:lnSpc>
            </a:pPr>
            <a:r>
              <a:rPr lang="zh-CN" altLang="en-US" sz="2800" b="1" dirty="0"/>
              <a:t>以人为中心，体现人地协调观</a:t>
            </a:r>
          </a:p>
        </p:txBody>
      </p:sp>
      <p:sp>
        <p:nvSpPr>
          <p:cNvPr id="137" name="文本框 136"/>
          <p:cNvSpPr txBox="1"/>
          <p:nvPr/>
        </p:nvSpPr>
        <p:spPr>
          <a:xfrm>
            <a:off x="607504" y="400325"/>
            <a:ext cx="3561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1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8" name="任意多边形: 形状 137"/>
          <p:cNvSpPr/>
          <p:nvPr/>
        </p:nvSpPr>
        <p:spPr>
          <a:xfrm rot="2700000">
            <a:off x="10236192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9" name="任意多边形: 形状 138"/>
          <p:cNvSpPr/>
          <p:nvPr/>
        </p:nvSpPr>
        <p:spPr>
          <a:xfrm rot="2700000">
            <a:off x="10688014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40" name="任意多边形: 形状 139"/>
          <p:cNvSpPr/>
          <p:nvPr/>
        </p:nvSpPr>
        <p:spPr>
          <a:xfrm rot="2700000">
            <a:off x="11139835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id="{94876FE7-4B72-47AF-AC59-666DFD6053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2829" y="1058555"/>
            <a:ext cx="9166107" cy="5730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37603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>
            <a:extLst>
              <a:ext uri="{FF2B5EF4-FFF2-40B4-BE49-F238E27FC236}">
                <a16:creationId xmlns:a16="http://schemas.microsoft.com/office/drawing/2014/main" id="{DE556ED3-77C5-44FF-8DE9-E3AFE9B993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82931"/>
            <a:ext cx="7200156" cy="3330072"/>
          </a:xfrm>
          <a:prstGeom prst="rect">
            <a:avLst/>
          </a:prstGeom>
        </p:spPr>
      </p:pic>
      <p:sp>
        <p:nvSpPr>
          <p:cNvPr id="134" name="矩形: 圆角 133"/>
          <p:cNvSpPr/>
          <p:nvPr/>
        </p:nvSpPr>
        <p:spPr>
          <a:xfrm rot="2700000">
            <a:off x="481528" y="324463"/>
            <a:ext cx="608141" cy="60814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35" name="直接连接符 134"/>
          <p:cNvCxnSpPr>
            <a:cxnSpLocks/>
          </p:cNvCxnSpPr>
          <p:nvPr/>
        </p:nvCxnSpPr>
        <p:spPr>
          <a:xfrm>
            <a:off x="1046328" y="1023585"/>
            <a:ext cx="1114567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文本框 135"/>
          <p:cNvSpPr txBox="1"/>
          <p:nvPr/>
        </p:nvSpPr>
        <p:spPr>
          <a:xfrm>
            <a:off x="1403349" y="366923"/>
            <a:ext cx="4852610" cy="5648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pPr>
              <a:lnSpc>
                <a:spcPct val="120000"/>
              </a:lnSpc>
            </a:pPr>
            <a:r>
              <a:rPr lang="zh-CN" altLang="en-US" sz="2800" b="1" dirty="0"/>
              <a:t>以人为中心，体现人地协调观</a:t>
            </a:r>
          </a:p>
        </p:txBody>
      </p:sp>
      <p:sp>
        <p:nvSpPr>
          <p:cNvPr id="137" name="文本框 136"/>
          <p:cNvSpPr txBox="1"/>
          <p:nvPr/>
        </p:nvSpPr>
        <p:spPr>
          <a:xfrm>
            <a:off x="607504" y="400325"/>
            <a:ext cx="3561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1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8" name="任意多边形: 形状 137"/>
          <p:cNvSpPr/>
          <p:nvPr/>
        </p:nvSpPr>
        <p:spPr>
          <a:xfrm rot="2700000">
            <a:off x="10236192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9" name="任意多边形: 形状 138"/>
          <p:cNvSpPr/>
          <p:nvPr/>
        </p:nvSpPr>
        <p:spPr>
          <a:xfrm rot="2700000">
            <a:off x="10688014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40" name="任意多边形: 形状 139"/>
          <p:cNvSpPr/>
          <p:nvPr/>
        </p:nvSpPr>
        <p:spPr>
          <a:xfrm rot="2700000">
            <a:off x="11139835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pic>
        <p:nvPicPr>
          <p:cNvPr id="21" name="图片 20">
            <a:extLst>
              <a:ext uri="{FF2B5EF4-FFF2-40B4-BE49-F238E27FC236}">
                <a16:creationId xmlns:a16="http://schemas.microsoft.com/office/drawing/2014/main" id="{0E96909D-BE6B-4BAC-BDEA-5652D3E15E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8838" y="1144768"/>
            <a:ext cx="5197356" cy="5719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6006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1" name="组合 130"/>
          <p:cNvGrpSpPr/>
          <p:nvPr/>
        </p:nvGrpSpPr>
        <p:grpSpPr>
          <a:xfrm>
            <a:off x="215239" y="1054302"/>
            <a:ext cx="11761522" cy="5137344"/>
            <a:chOff x="1165407" y="3869707"/>
            <a:chExt cx="11761522" cy="5137344"/>
          </a:xfrm>
        </p:grpSpPr>
        <p:sp>
          <p:nvSpPr>
            <p:cNvPr id="132" name="矩形 131"/>
            <p:cNvSpPr/>
            <p:nvPr/>
          </p:nvSpPr>
          <p:spPr>
            <a:xfrm>
              <a:off x="7206127" y="4145207"/>
              <a:ext cx="5720802" cy="486184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000" dirty="0"/>
                <a:t>当我们试题讲解完，让我们抛开功利性的观点（得分角度）</a:t>
              </a:r>
              <a:endParaRPr lang="en-US" altLang="zh-CN" sz="2000" dirty="0"/>
            </a:p>
            <a:p>
              <a:pPr>
                <a:lnSpc>
                  <a:spcPct val="120000"/>
                </a:lnSpc>
              </a:pPr>
              <a:r>
                <a:rPr lang="zh-CN" altLang="en-US" sz="2000" dirty="0"/>
                <a:t>无论赞成与否，</a:t>
              </a:r>
              <a:endParaRPr lang="en-US" altLang="zh-CN" sz="2000" dirty="0"/>
            </a:p>
            <a:p>
              <a:pPr>
                <a:lnSpc>
                  <a:spcPct val="120000"/>
                </a:lnSpc>
              </a:pPr>
              <a:r>
                <a:rPr lang="zh-CN" altLang="en-US" sz="2000" dirty="0"/>
                <a:t>如果在今后的现实中，学生遇到类似问题，我们地理能够为学生提供什么样的观点和视角？</a:t>
              </a:r>
              <a:endParaRPr lang="en-US" altLang="zh-CN" sz="2000" dirty="0"/>
            </a:p>
            <a:p>
              <a:pPr>
                <a:lnSpc>
                  <a:spcPct val="120000"/>
                </a:lnSpc>
              </a:pPr>
              <a:endParaRPr lang="en-US" altLang="zh-CN" sz="2000" dirty="0"/>
            </a:p>
            <a:p>
              <a:pPr>
                <a:lnSpc>
                  <a:spcPct val="120000"/>
                </a:lnSpc>
              </a:pPr>
              <a:r>
                <a:rPr lang="zh-CN" altLang="en-US" sz="2000" dirty="0"/>
                <a:t>从解决措施角度看，没有提到拆除水坝的问题，</a:t>
              </a:r>
              <a:endParaRPr lang="en-US" altLang="zh-CN" sz="2000" dirty="0"/>
            </a:p>
            <a:p>
              <a:pPr>
                <a:lnSpc>
                  <a:spcPct val="120000"/>
                </a:lnSpc>
              </a:pPr>
              <a:r>
                <a:rPr lang="zh-CN" altLang="en-US" sz="2000" dirty="0"/>
                <a:t>是不是不现实的问题，跨省？浪费？缺少超前的规划？</a:t>
              </a:r>
              <a:endParaRPr lang="en-US" altLang="zh-CN" sz="2000" dirty="0"/>
            </a:p>
            <a:p>
              <a:pPr>
                <a:lnSpc>
                  <a:spcPct val="120000"/>
                </a:lnSpc>
              </a:pPr>
              <a:r>
                <a:rPr lang="zh-CN" altLang="en-US" sz="2000" dirty="0"/>
                <a:t>现实生活中的重复建设问题，</a:t>
              </a:r>
              <a:endParaRPr lang="en-US" altLang="zh-CN" sz="2000" dirty="0"/>
            </a:p>
            <a:p>
              <a:pPr>
                <a:lnSpc>
                  <a:spcPct val="120000"/>
                </a:lnSpc>
              </a:pPr>
              <a:r>
                <a:rPr lang="zh-CN" altLang="en-US" sz="2000" dirty="0"/>
                <a:t>对于我们现在培养的学生，今后很可能走上领导岗位，当他在进行区域发展决策的时候，他能否秉持人类与地理环境的正确关系，人地协调观。</a:t>
              </a:r>
            </a:p>
          </p:txBody>
        </p:sp>
        <p:sp>
          <p:nvSpPr>
            <p:cNvPr id="133" name="矩形 132"/>
            <p:cNvSpPr/>
            <p:nvPr/>
          </p:nvSpPr>
          <p:spPr>
            <a:xfrm>
              <a:off x="1165407" y="3869707"/>
              <a:ext cx="5502186" cy="116641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000" b="1" dirty="0"/>
                <a:t>福建省厦门市</a:t>
              </a:r>
              <a:r>
                <a:rPr lang="en-US" altLang="zh-CN" sz="2000" b="1" dirty="0"/>
                <a:t>2016</a:t>
              </a:r>
              <a:r>
                <a:rPr lang="zh-CN" altLang="en-US" sz="2000" b="1" dirty="0"/>
                <a:t>届高三</a:t>
              </a:r>
              <a:r>
                <a:rPr lang="en-US" altLang="zh-CN" sz="2000" b="1" dirty="0"/>
                <a:t>3</a:t>
              </a:r>
              <a:r>
                <a:rPr lang="zh-CN" altLang="en-US" sz="2000" b="1" dirty="0"/>
                <a:t>月第一次质检地理试题</a:t>
              </a:r>
            </a:p>
            <a:p>
              <a:pPr>
                <a:lnSpc>
                  <a:spcPct val="120000"/>
                </a:lnSpc>
              </a:pPr>
              <a:endParaRPr lang="zh-CN" altLang="en-US" sz="2000" b="1" dirty="0"/>
            </a:p>
          </p:txBody>
        </p:sp>
      </p:grpSp>
      <p:sp>
        <p:nvSpPr>
          <p:cNvPr id="134" name="矩形: 圆角 133"/>
          <p:cNvSpPr/>
          <p:nvPr/>
        </p:nvSpPr>
        <p:spPr>
          <a:xfrm rot="2700000">
            <a:off x="481528" y="324463"/>
            <a:ext cx="608141" cy="60814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35" name="直接连接符 134"/>
          <p:cNvCxnSpPr>
            <a:cxnSpLocks/>
          </p:cNvCxnSpPr>
          <p:nvPr/>
        </p:nvCxnSpPr>
        <p:spPr>
          <a:xfrm>
            <a:off x="1046328" y="1023585"/>
            <a:ext cx="1114567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文本框 135"/>
          <p:cNvSpPr txBox="1"/>
          <p:nvPr/>
        </p:nvSpPr>
        <p:spPr>
          <a:xfrm>
            <a:off x="1403349" y="366923"/>
            <a:ext cx="4852610" cy="5648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pPr>
              <a:lnSpc>
                <a:spcPct val="120000"/>
              </a:lnSpc>
            </a:pPr>
            <a:r>
              <a:rPr lang="zh-CN" altLang="en-US" sz="2800" b="1" dirty="0"/>
              <a:t>以人为中心，体现人地协调观</a:t>
            </a:r>
          </a:p>
        </p:txBody>
      </p:sp>
      <p:sp>
        <p:nvSpPr>
          <p:cNvPr id="137" name="文本框 136"/>
          <p:cNvSpPr txBox="1"/>
          <p:nvPr/>
        </p:nvSpPr>
        <p:spPr>
          <a:xfrm>
            <a:off x="607504" y="400325"/>
            <a:ext cx="3561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1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8" name="任意多边形: 形状 137"/>
          <p:cNvSpPr/>
          <p:nvPr/>
        </p:nvSpPr>
        <p:spPr>
          <a:xfrm rot="2700000">
            <a:off x="10236192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9" name="任意多边形: 形状 138"/>
          <p:cNvSpPr/>
          <p:nvPr/>
        </p:nvSpPr>
        <p:spPr>
          <a:xfrm rot="2700000">
            <a:off x="10688014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40" name="任意多边形: 形状 139"/>
          <p:cNvSpPr/>
          <p:nvPr/>
        </p:nvSpPr>
        <p:spPr>
          <a:xfrm rot="2700000">
            <a:off x="11139835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pic>
        <p:nvPicPr>
          <p:cNvPr id="111" name="图片 110">
            <a:extLst>
              <a:ext uri="{FF2B5EF4-FFF2-40B4-BE49-F238E27FC236}">
                <a16:creationId xmlns:a16="http://schemas.microsoft.com/office/drawing/2014/main" id="{7DD6E680-F938-4CB6-8289-184C87EF15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84005"/>
            <a:ext cx="5694111" cy="5408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2865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矩形: 圆角 133"/>
          <p:cNvSpPr/>
          <p:nvPr/>
        </p:nvSpPr>
        <p:spPr>
          <a:xfrm rot="2700000">
            <a:off x="481528" y="324463"/>
            <a:ext cx="608141" cy="60814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35" name="直接连接符 134"/>
          <p:cNvCxnSpPr>
            <a:cxnSpLocks/>
          </p:cNvCxnSpPr>
          <p:nvPr/>
        </p:nvCxnSpPr>
        <p:spPr>
          <a:xfrm>
            <a:off x="1046328" y="1023585"/>
            <a:ext cx="1114567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文本框 135"/>
          <p:cNvSpPr txBox="1"/>
          <p:nvPr/>
        </p:nvSpPr>
        <p:spPr>
          <a:xfrm>
            <a:off x="1403349" y="366923"/>
            <a:ext cx="5211683" cy="5648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pPr>
              <a:lnSpc>
                <a:spcPct val="120000"/>
              </a:lnSpc>
            </a:pPr>
            <a:r>
              <a:rPr lang="zh-CN" altLang="en-US" sz="2800" b="1" dirty="0"/>
              <a:t>辩证看待人类对地理环境的作用</a:t>
            </a:r>
          </a:p>
        </p:txBody>
      </p:sp>
      <p:sp>
        <p:nvSpPr>
          <p:cNvPr id="137" name="文本框 136"/>
          <p:cNvSpPr txBox="1"/>
          <p:nvPr/>
        </p:nvSpPr>
        <p:spPr>
          <a:xfrm>
            <a:off x="607504" y="400325"/>
            <a:ext cx="3561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2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8" name="任意多边形: 形状 137"/>
          <p:cNvSpPr/>
          <p:nvPr/>
        </p:nvSpPr>
        <p:spPr>
          <a:xfrm rot="2700000">
            <a:off x="10236192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9" name="任意多边形: 形状 138"/>
          <p:cNvSpPr/>
          <p:nvPr/>
        </p:nvSpPr>
        <p:spPr>
          <a:xfrm rot="2700000">
            <a:off x="10688014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40" name="任意多边形: 形状 139"/>
          <p:cNvSpPr/>
          <p:nvPr/>
        </p:nvSpPr>
        <p:spPr>
          <a:xfrm rot="2700000">
            <a:off x="11139835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C5170028-6A54-4F85-97BB-705F372B867B}"/>
              </a:ext>
            </a:extLst>
          </p:cNvPr>
          <p:cNvSpPr/>
          <p:nvPr/>
        </p:nvSpPr>
        <p:spPr>
          <a:xfrm>
            <a:off x="1403349" y="1223241"/>
            <a:ext cx="7127272" cy="42986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pPr>
              <a:lnSpc>
                <a:spcPct val="120000"/>
              </a:lnSpc>
            </a:pPr>
            <a:r>
              <a:rPr lang="en-US" altLang="zh-CN" sz="2000" b="1" dirty="0"/>
              <a:t>1</a:t>
            </a:r>
            <a:r>
              <a:rPr lang="zh-CN" altLang="en-US" sz="2000" b="1" dirty="0"/>
              <a:t>、</a:t>
            </a:r>
            <a:r>
              <a:rPr lang="zh-CN" altLang="en-US" sz="2000" dirty="0"/>
              <a:t>人类可以利用、改造自然规律，但不能改变自然规律。</a:t>
            </a:r>
            <a:endParaRPr lang="zh-CN" altLang="en-US" sz="2000" b="1" dirty="0"/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A6A02BC6-13CA-42B6-AE90-ACD098B913D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720" r="3904"/>
          <a:stretch/>
        </p:blipFill>
        <p:spPr>
          <a:xfrm>
            <a:off x="0" y="2378446"/>
            <a:ext cx="6884672" cy="3019948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0C5EDA91-B821-41C7-9D92-DC5BCFE6DD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17402" y="2343477"/>
            <a:ext cx="5674598" cy="4315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6001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矩形: 圆角 133"/>
          <p:cNvSpPr/>
          <p:nvPr/>
        </p:nvSpPr>
        <p:spPr>
          <a:xfrm rot="2700000">
            <a:off x="481528" y="324463"/>
            <a:ext cx="608141" cy="60814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35" name="直接连接符 134"/>
          <p:cNvCxnSpPr>
            <a:cxnSpLocks/>
          </p:cNvCxnSpPr>
          <p:nvPr/>
        </p:nvCxnSpPr>
        <p:spPr>
          <a:xfrm>
            <a:off x="1046328" y="1023585"/>
            <a:ext cx="1114567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文本框 135"/>
          <p:cNvSpPr txBox="1"/>
          <p:nvPr/>
        </p:nvSpPr>
        <p:spPr>
          <a:xfrm>
            <a:off x="1403349" y="366923"/>
            <a:ext cx="5211683" cy="5648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pPr>
              <a:lnSpc>
                <a:spcPct val="120000"/>
              </a:lnSpc>
            </a:pPr>
            <a:r>
              <a:rPr lang="zh-CN" altLang="en-US" sz="2800" b="1" dirty="0"/>
              <a:t>辩证看待人类对地理环境的作用</a:t>
            </a:r>
          </a:p>
        </p:txBody>
      </p:sp>
      <p:sp>
        <p:nvSpPr>
          <p:cNvPr id="137" name="文本框 136"/>
          <p:cNvSpPr txBox="1"/>
          <p:nvPr/>
        </p:nvSpPr>
        <p:spPr>
          <a:xfrm>
            <a:off x="607504" y="400325"/>
            <a:ext cx="3561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2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8" name="任意多边形: 形状 137"/>
          <p:cNvSpPr/>
          <p:nvPr/>
        </p:nvSpPr>
        <p:spPr>
          <a:xfrm rot="2700000">
            <a:off x="10236192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9" name="任意多边形: 形状 138"/>
          <p:cNvSpPr/>
          <p:nvPr/>
        </p:nvSpPr>
        <p:spPr>
          <a:xfrm rot="2700000">
            <a:off x="10688014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40" name="任意多边形: 形状 139"/>
          <p:cNvSpPr/>
          <p:nvPr/>
        </p:nvSpPr>
        <p:spPr>
          <a:xfrm rot="2700000">
            <a:off x="11139835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C5170028-6A54-4F85-97BB-705F372B867B}"/>
              </a:ext>
            </a:extLst>
          </p:cNvPr>
          <p:cNvSpPr/>
          <p:nvPr/>
        </p:nvSpPr>
        <p:spPr>
          <a:xfrm>
            <a:off x="1433063" y="1049466"/>
            <a:ext cx="7127272" cy="42986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pPr>
              <a:lnSpc>
                <a:spcPct val="120000"/>
              </a:lnSpc>
            </a:pPr>
            <a:r>
              <a:rPr lang="en-US" altLang="zh-CN" sz="2000" b="1" dirty="0"/>
              <a:t>2</a:t>
            </a:r>
            <a:r>
              <a:rPr lang="zh-CN" altLang="en-US" sz="2000" b="1" dirty="0"/>
              <a:t>、</a:t>
            </a:r>
            <a:r>
              <a:rPr lang="zh-CN" altLang="en-US" sz="2000" dirty="0"/>
              <a:t>人类活动违背自然规律，将受到大自然惩罚。</a:t>
            </a:r>
            <a:endParaRPr lang="zh-CN" altLang="en-US" sz="2000" b="1" dirty="0"/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id="{0A34714F-D327-4C59-A72F-E47CFC7EB9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9954" y="1951774"/>
            <a:ext cx="6832614" cy="4595387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FFF95E7B-F43D-4B4E-9CAF-D7CAE13B76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4744" y="1984529"/>
            <a:ext cx="6037695" cy="4812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3628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1" name="组合 130"/>
          <p:cNvGrpSpPr/>
          <p:nvPr/>
        </p:nvGrpSpPr>
        <p:grpSpPr>
          <a:xfrm>
            <a:off x="6812917" y="2283980"/>
            <a:ext cx="5878323" cy="2565604"/>
            <a:chOff x="1088299" y="4213143"/>
            <a:chExt cx="5041512" cy="2565604"/>
          </a:xfrm>
        </p:grpSpPr>
        <p:sp>
          <p:nvSpPr>
            <p:cNvPr id="132" name="矩形 131"/>
            <p:cNvSpPr/>
            <p:nvPr/>
          </p:nvSpPr>
          <p:spPr>
            <a:xfrm>
              <a:off x="1088299" y="4658295"/>
              <a:ext cx="5041512" cy="212045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 algn="just">
                <a:lnSpc>
                  <a:spcPct val="150000"/>
                </a:lnSpc>
              </a:pPr>
              <a:r>
                <a:rPr lang="en-US" altLang="zh-CN" dirty="0"/>
                <a:t>1</a:t>
              </a:r>
              <a:r>
                <a:rPr lang="zh-CN" altLang="en-US" dirty="0"/>
                <a:t>、自然规律：天然植被为草原或荒漠植被</a:t>
              </a:r>
              <a:endParaRPr lang="en-US" altLang="zh-CN" dirty="0"/>
            </a:p>
            <a:p>
              <a:pPr algn="just">
                <a:lnSpc>
                  <a:spcPct val="150000"/>
                </a:lnSpc>
              </a:pPr>
              <a:r>
                <a:rPr lang="zh-CN" altLang="en-US" dirty="0"/>
                <a:t>干旱地区：降水量远远大于蒸发量</a:t>
              </a:r>
              <a:endParaRPr lang="en-US" altLang="zh-CN" dirty="0"/>
            </a:p>
            <a:p>
              <a:pPr algn="just">
                <a:lnSpc>
                  <a:spcPct val="150000"/>
                </a:lnSpc>
              </a:pPr>
              <a:r>
                <a:rPr lang="en-US" altLang="zh-CN" dirty="0"/>
                <a:t>2</a:t>
              </a:r>
              <a:r>
                <a:rPr lang="zh-CN" altLang="en-US" dirty="0"/>
                <a:t>、人类违背自然规律，大规模植树造林</a:t>
              </a:r>
              <a:endParaRPr lang="en-US" altLang="zh-CN" dirty="0"/>
            </a:p>
            <a:p>
              <a:pPr algn="just">
                <a:lnSpc>
                  <a:spcPct val="150000"/>
                </a:lnSpc>
              </a:pPr>
              <a:r>
                <a:rPr lang="zh-CN" altLang="en-US" dirty="0"/>
                <a:t>区域自然环境发生恶化，进而威胁到人类的生存和发展</a:t>
              </a:r>
              <a:endParaRPr lang="en-US" altLang="zh-CN" dirty="0"/>
            </a:p>
            <a:p>
              <a:pPr algn="just">
                <a:lnSpc>
                  <a:spcPct val="150000"/>
                </a:lnSpc>
              </a:pPr>
              <a:r>
                <a:rPr lang="en-US" altLang="zh-CN" dirty="0"/>
                <a:t>3</a:t>
              </a:r>
              <a:r>
                <a:rPr lang="zh-CN" altLang="en-US" dirty="0"/>
                <a:t>、遵循自然规律，保护自然环境</a:t>
              </a:r>
            </a:p>
          </p:txBody>
        </p:sp>
        <p:sp>
          <p:nvSpPr>
            <p:cNvPr id="133" name="矩形 132"/>
            <p:cNvSpPr/>
            <p:nvPr/>
          </p:nvSpPr>
          <p:spPr>
            <a:xfrm>
              <a:off x="1088299" y="4213143"/>
              <a:ext cx="4479892" cy="83099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r>
                <a:rPr lang="zh-CN" altLang="en-US" sz="2400" b="1" dirty="0"/>
                <a:t>西北干旱地区不适宜大规模植树造林</a:t>
              </a:r>
            </a:p>
          </p:txBody>
        </p:sp>
      </p:grpSp>
      <p:sp>
        <p:nvSpPr>
          <p:cNvPr id="134" name="矩形: 圆角 133"/>
          <p:cNvSpPr/>
          <p:nvPr/>
        </p:nvSpPr>
        <p:spPr>
          <a:xfrm rot="2700000">
            <a:off x="481528" y="324463"/>
            <a:ext cx="608141" cy="60814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35" name="直接连接符 134"/>
          <p:cNvCxnSpPr>
            <a:cxnSpLocks/>
          </p:cNvCxnSpPr>
          <p:nvPr/>
        </p:nvCxnSpPr>
        <p:spPr>
          <a:xfrm>
            <a:off x="1046328" y="1023585"/>
            <a:ext cx="1114567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文本框 135"/>
          <p:cNvSpPr txBox="1"/>
          <p:nvPr/>
        </p:nvSpPr>
        <p:spPr>
          <a:xfrm>
            <a:off x="1403349" y="366923"/>
            <a:ext cx="5211683" cy="5648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pPr>
              <a:lnSpc>
                <a:spcPct val="120000"/>
              </a:lnSpc>
            </a:pPr>
            <a:r>
              <a:rPr lang="zh-CN" altLang="en-US" sz="2800" b="1" dirty="0"/>
              <a:t>辩证看待人类对地理环境的作用</a:t>
            </a:r>
          </a:p>
        </p:txBody>
      </p:sp>
      <p:sp>
        <p:nvSpPr>
          <p:cNvPr id="137" name="文本框 136"/>
          <p:cNvSpPr txBox="1"/>
          <p:nvPr/>
        </p:nvSpPr>
        <p:spPr>
          <a:xfrm>
            <a:off x="607504" y="400325"/>
            <a:ext cx="3561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2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8" name="任意多边形: 形状 137"/>
          <p:cNvSpPr/>
          <p:nvPr/>
        </p:nvSpPr>
        <p:spPr>
          <a:xfrm rot="2700000">
            <a:off x="10236192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9" name="任意多边形: 形状 138"/>
          <p:cNvSpPr/>
          <p:nvPr/>
        </p:nvSpPr>
        <p:spPr>
          <a:xfrm rot="2700000">
            <a:off x="10688014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40" name="任意多边形: 形状 139"/>
          <p:cNvSpPr/>
          <p:nvPr/>
        </p:nvSpPr>
        <p:spPr>
          <a:xfrm rot="2700000">
            <a:off x="11139835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C5170028-6A54-4F85-97BB-705F372B867B}"/>
              </a:ext>
            </a:extLst>
          </p:cNvPr>
          <p:cNvSpPr/>
          <p:nvPr/>
        </p:nvSpPr>
        <p:spPr>
          <a:xfrm>
            <a:off x="1403349" y="1223241"/>
            <a:ext cx="7127272" cy="42986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pPr>
              <a:lnSpc>
                <a:spcPct val="120000"/>
              </a:lnSpc>
            </a:pPr>
            <a:r>
              <a:rPr lang="en-US" altLang="zh-CN" sz="2000" b="1" dirty="0"/>
              <a:t>2</a:t>
            </a:r>
            <a:r>
              <a:rPr lang="zh-CN" altLang="en-US" sz="2000" b="1" dirty="0"/>
              <a:t>、</a:t>
            </a:r>
            <a:r>
              <a:rPr lang="zh-CN" altLang="en-US" sz="2000" dirty="0"/>
              <a:t>人类活动违背自然规律，将受到大自然惩罚。</a:t>
            </a:r>
            <a:endParaRPr lang="zh-CN" altLang="en-US" sz="2000" b="1" dirty="0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979CC9F2-D7FB-42FC-894D-19948FA514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222321"/>
            <a:ext cx="6812918" cy="3650224"/>
          </a:xfrm>
          <a:prstGeom prst="rect">
            <a:avLst/>
          </a:prstGeom>
        </p:spPr>
      </p:pic>
      <p:grpSp>
        <p:nvGrpSpPr>
          <p:cNvPr id="15" name="组合 14">
            <a:extLst>
              <a:ext uri="{FF2B5EF4-FFF2-40B4-BE49-F238E27FC236}">
                <a16:creationId xmlns:a16="http://schemas.microsoft.com/office/drawing/2014/main" id="{8F165213-1AD5-4B17-A611-012C9C1C5536}"/>
              </a:ext>
            </a:extLst>
          </p:cNvPr>
          <p:cNvGrpSpPr/>
          <p:nvPr/>
        </p:nvGrpSpPr>
        <p:grpSpPr>
          <a:xfrm>
            <a:off x="6473621" y="5318297"/>
            <a:ext cx="5041513" cy="773703"/>
            <a:chOff x="1088298" y="4213143"/>
            <a:chExt cx="5041513" cy="773703"/>
          </a:xfrm>
        </p:grpSpPr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CE597C90-F372-4C4E-B003-3E3C0F5C21DB}"/>
                </a:ext>
              </a:extLst>
            </p:cNvPr>
            <p:cNvSpPr/>
            <p:nvPr/>
          </p:nvSpPr>
          <p:spPr>
            <a:xfrm>
              <a:off x="1088299" y="4658295"/>
              <a:ext cx="5041512" cy="32855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</a:rPr>
                <a:t>用户可以</a:t>
              </a:r>
            </a:p>
          </p:txBody>
        </p:sp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28F8BFEB-601A-4AB1-8A3F-890DC1406D38}"/>
                </a:ext>
              </a:extLst>
            </p:cNvPr>
            <p:cNvSpPr/>
            <p:nvPr/>
          </p:nvSpPr>
          <p:spPr>
            <a:xfrm>
              <a:off x="1088298" y="4213143"/>
              <a:ext cx="5041511" cy="3693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r>
                <a:rPr lang="zh-CN" altLang="en-US" b="1" dirty="0">
                  <a:solidFill>
                    <a:srgbClr val="FF0000"/>
                  </a:solidFill>
                </a:rPr>
                <a:t>人类活动要遵循自然规律，不能改变自然规律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809059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矩形: 圆角 133"/>
          <p:cNvSpPr/>
          <p:nvPr/>
        </p:nvSpPr>
        <p:spPr>
          <a:xfrm rot="2700000">
            <a:off x="481528" y="324463"/>
            <a:ext cx="608141" cy="60814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35" name="直接连接符 134"/>
          <p:cNvCxnSpPr>
            <a:cxnSpLocks/>
          </p:cNvCxnSpPr>
          <p:nvPr/>
        </p:nvCxnSpPr>
        <p:spPr>
          <a:xfrm>
            <a:off x="1046328" y="1023585"/>
            <a:ext cx="1114567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文本框 135"/>
          <p:cNvSpPr txBox="1"/>
          <p:nvPr/>
        </p:nvSpPr>
        <p:spPr>
          <a:xfrm>
            <a:off x="1403349" y="366923"/>
            <a:ext cx="2339102" cy="5648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pPr>
              <a:lnSpc>
                <a:spcPct val="120000"/>
              </a:lnSpc>
            </a:pPr>
            <a:r>
              <a:rPr lang="zh-CN" altLang="en-US" sz="2800" b="1" dirty="0"/>
              <a:t>注重案例教学</a:t>
            </a:r>
          </a:p>
        </p:txBody>
      </p:sp>
      <p:sp>
        <p:nvSpPr>
          <p:cNvPr id="137" name="文本框 136"/>
          <p:cNvSpPr txBox="1"/>
          <p:nvPr/>
        </p:nvSpPr>
        <p:spPr>
          <a:xfrm>
            <a:off x="607504" y="400325"/>
            <a:ext cx="3561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3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8" name="任意多边形: 形状 137"/>
          <p:cNvSpPr/>
          <p:nvPr/>
        </p:nvSpPr>
        <p:spPr>
          <a:xfrm rot="2700000">
            <a:off x="10236192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9" name="任意多边形: 形状 138"/>
          <p:cNvSpPr/>
          <p:nvPr/>
        </p:nvSpPr>
        <p:spPr>
          <a:xfrm rot="2700000">
            <a:off x="10688014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40" name="任意多边形: 形状 139"/>
          <p:cNvSpPr/>
          <p:nvPr/>
        </p:nvSpPr>
        <p:spPr>
          <a:xfrm rot="2700000">
            <a:off x="11139835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BF25C12C-2879-471B-ACA9-92DAF81886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597" y="1707852"/>
            <a:ext cx="3676420" cy="4951636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:a16="http://schemas.microsoft.com/office/drawing/2014/main" id="{EE006613-1C64-41A1-B0A9-6CBCBDBF815E}"/>
              </a:ext>
            </a:extLst>
          </p:cNvPr>
          <p:cNvSpPr/>
          <p:nvPr/>
        </p:nvSpPr>
        <p:spPr>
          <a:xfrm>
            <a:off x="5539883" y="2331135"/>
            <a:ext cx="5436497" cy="10978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pPr>
              <a:lnSpc>
                <a:spcPct val="120000"/>
              </a:lnSpc>
            </a:pPr>
            <a:r>
              <a:rPr lang="zh-CN" altLang="en-US" b="1" dirty="0"/>
              <a:t>基于人地协调观的视角：</a:t>
            </a:r>
            <a:endParaRPr lang="en-US" altLang="zh-CN" b="1" dirty="0"/>
          </a:p>
          <a:p>
            <a:pPr>
              <a:lnSpc>
                <a:spcPct val="120000"/>
              </a:lnSpc>
            </a:pPr>
            <a:r>
              <a:rPr lang="zh-CN" altLang="en-US" b="1" dirty="0"/>
              <a:t>地理</a:t>
            </a:r>
            <a:r>
              <a:rPr lang="en-US" altLang="zh-CN" b="1" dirty="0"/>
              <a:t>2</a:t>
            </a:r>
            <a:r>
              <a:rPr lang="zh-CN" altLang="en-US" b="1" dirty="0"/>
              <a:t>主要说明</a:t>
            </a:r>
            <a:r>
              <a:rPr lang="zh-CN" altLang="en-US" sz="2000" b="1" dirty="0">
                <a:solidFill>
                  <a:srgbClr val="FF0000"/>
                </a:solidFill>
              </a:rPr>
              <a:t>人类活动及其</a:t>
            </a:r>
            <a:r>
              <a:rPr lang="zh-CN" altLang="en-US" b="1" dirty="0">
                <a:solidFill>
                  <a:srgbClr val="FF0000"/>
                </a:solidFill>
              </a:rPr>
              <a:t>对地理环境的影响</a:t>
            </a:r>
            <a:endParaRPr lang="en-US" altLang="zh-CN" b="1" dirty="0">
              <a:solidFill>
                <a:srgbClr val="FF0000"/>
              </a:solidFill>
            </a:endParaRPr>
          </a:p>
          <a:p>
            <a:pPr>
              <a:lnSpc>
                <a:spcPct val="120000"/>
              </a:lnSpc>
            </a:pPr>
            <a:r>
              <a:rPr lang="zh-CN" altLang="zh-CN" dirty="0"/>
              <a:t>（即“人”对“地”的影响）</a:t>
            </a:r>
            <a:endParaRPr lang="zh-CN" altLang="en-US" b="1" dirty="0"/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id="{33EF5279-878A-4F29-8027-56938AD49F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3249" y="1068993"/>
            <a:ext cx="6384862" cy="1134051"/>
          </a:xfrm>
          <a:prstGeom prst="rect">
            <a:avLst/>
          </a:prstGeom>
        </p:spPr>
      </p:pic>
      <p:grpSp>
        <p:nvGrpSpPr>
          <p:cNvPr id="15" name="组合 14">
            <a:extLst>
              <a:ext uri="{FF2B5EF4-FFF2-40B4-BE49-F238E27FC236}">
                <a16:creationId xmlns:a16="http://schemas.microsoft.com/office/drawing/2014/main" id="{A837B326-C509-4ADB-AA49-AFCCF52FA471}"/>
              </a:ext>
            </a:extLst>
          </p:cNvPr>
          <p:cNvGrpSpPr/>
          <p:nvPr/>
        </p:nvGrpSpPr>
        <p:grpSpPr>
          <a:xfrm>
            <a:off x="5576195" y="3674778"/>
            <a:ext cx="5634564" cy="2535951"/>
            <a:chOff x="595481" y="4193531"/>
            <a:chExt cx="6277486" cy="2535951"/>
          </a:xfrm>
        </p:grpSpPr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5FC9397A-1E2B-4E1D-A893-73560F264019}"/>
                </a:ext>
              </a:extLst>
            </p:cNvPr>
            <p:cNvSpPr/>
            <p:nvPr/>
          </p:nvSpPr>
          <p:spPr>
            <a:xfrm>
              <a:off x="636526" y="4193531"/>
              <a:ext cx="6236441" cy="253595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dirty="0"/>
                <a:t>地理</a:t>
              </a:r>
              <a:r>
                <a:rPr lang="en-US" altLang="zh-CN" dirty="0"/>
                <a:t>2</a:t>
              </a:r>
              <a:r>
                <a:rPr lang="zh-CN" altLang="en-US" dirty="0"/>
                <a:t>知识</a:t>
              </a:r>
              <a:r>
                <a:rPr lang="zh-CN" altLang="zh-CN" dirty="0"/>
                <a:t>之间是有内在联系的，</a:t>
              </a:r>
              <a:endParaRPr lang="en-US" altLang="zh-CN" dirty="0"/>
            </a:p>
            <a:p>
              <a:pPr>
                <a:lnSpc>
                  <a:spcPct val="150000"/>
                </a:lnSpc>
              </a:pPr>
              <a:r>
                <a:rPr lang="zh-CN" altLang="zh-CN" dirty="0"/>
                <a:t>人口问题是一切人文地理学习内容的核心，</a:t>
              </a:r>
              <a:endParaRPr lang="en-US" altLang="zh-CN" dirty="0"/>
            </a:p>
            <a:p>
              <a:pPr>
                <a:lnSpc>
                  <a:spcPct val="150000"/>
                </a:lnSpc>
              </a:pPr>
              <a:r>
                <a:rPr lang="zh-CN" altLang="zh-CN" dirty="0"/>
                <a:t>城市的发展与人口发展、人类居住地形态和人口迁移都有直接关系。</a:t>
              </a:r>
              <a:endParaRPr lang="en-US" altLang="zh-CN" dirty="0"/>
            </a:p>
            <a:p>
              <a:pPr>
                <a:lnSpc>
                  <a:spcPct val="150000"/>
                </a:lnSpc>
              </a:pPr>
              <a:r>
                <a:rPr lang="zh-CN" altLang="zh-CN" dirty="0"/>
                <a:t>产业活动，不论是工业、农业、商业还是交通，也都与人类居住地有关，</a:t>
              </a:r>
              <a:endParaRPr lang="zh-CN" altLang="en-US" dirty="0"/>
            </a:p>
          </p:txBody>
        </p:sp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ABD08858-8D6C-4103-8730-DDBF5DC21D6F}"/>
                </a:ext>
              </a:extLst>
            </p:cNvPr>
            <p:cNvSpPr/>
            <p:nvPr/>
          </p:nvSpPr>
          <p:spPr>
            <a:xfrm>
              <a:off x="595481" y="4193531"/>
              <a:ext cx="6194042" cy="39421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endParaRPr lang="zh-CN" altLang="en-US" b="1" dirty="0"/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:a16="http://schemas.microsoft.com/office/drawing/2014/main" id="{167F7E8F-30B7-4595-B2BD-D3115015D6B5}"/>
              </a:ext>
            </a:extLst>
          </p:cNvPr>
          <p:cNvSpPr/>
          <p:nvPr/>
        </p:nvSpPr>
        <p:spPr>
          <a:xfrm>
            <a:off x="1403349" y="1081144"/>
            <a:ext cx="5436497" cy="49731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pPr>
              <a:lnSpc>
                <a:spcPct val="120000"/>
              </a:lnSpc>
            </a:pPr>
            <a:r>
              <a:rPr lang="zh-CN" altLang="en-US" sz="2400" b="1" dirty="0"/>
              <a:t>地理</a:t>
            </a:r>
            <a:r>
              <a:rPr lang="en-US" altLang="zh-CN" sz="2400" b="1" dirty="0"/>
              <a:t>2</a:t>
            </a:r>
            <a:r>
              <a:rPr lang="zh-CN" altLang="en-US" sz="2400" b="1" dirty="0"/>
              <a:t>教材中的案例</a:t>
            </a:r>
          </a:p>
        </p:txBody>
      </p:sp>
    </p:spTree>
    <p:extLst>
      <p:ext uri="{BB962C8B-B14F-4D97-AF65-F5344CB8AC3E}">
        <p14:creationId xmlns:p14="http://schemas.microsoft.com/office/powerpoint/2010/main" val="27518673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矩形: 圆角 133"/>
          <p:cNvSpPr/>
          <p:nvPr/>
        </p:nvSpPr>
        <p:spPr>
          <a:xfrm rot="2700000">
            <a:off x="481528" y="324463"/>
            <a:ext cx="608141" cy="60814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35" name="直接连接符 134"/>
          <p:cNvCxnSpPr>
            <a:cxnSpLocks/>
          </p:cNvCxnSpPr>
          <p:nvPr/>
        </p:nvCxnSpPr>
        <p:spPr>
          <a:xfrm>
            <a:off x="1046328" y="1023585"/>
            <a:ext cx="1114567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文本框 135"/>
          <p:cNvSpPr txBox="1"/>
          <p:nvPr/>
        </p:nvSpPr>
        <p:spPr>
          <a:xfrm>
            <a:off x="1403349" y="366923"/>
            <a:ext cx="2339102" cy="5648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pPr>
              <a:lnSpc>
                <a:spcPct val="120000"/>
              </a:lnSpc>
            </a:pPr>
            <a:r>
              <a:rPr lang="zh-CN" altLang="en-US" sz="2800" b="1" dirty="0"/>
              <a:t>注重案例教学</a:t>
            </a:r>
          </a:p>
        </p:txBody>
      </p:sp>
      <p:sp>
        <p:nvSpPr>
          <p:cNvPr id="137" name="文本框 136"/>
          <p:cNvSpPr txBox="1"/>
          <p:nvPr/>
        </p:nvSpPr>
        <p:spPr>
          <a:xfrm>
            <a:off x="607504" y="400325"/>
            <a:ext cx="3561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3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8" name="任意多边形: 形状 137"/>
          <p:cNvSpPr/>
          <p:nvPr/>
        </p:nvSpPr>
        <p:spPr>
          <a:xfrm rot="2700000">
            <a:off x="10236192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9" name="任意多边形: 形状 138"/>
          <p:cNvSpPr/>
          <p:nvPr/>
        </p:nvSpPr>
        <p:spPr>
          <a:xfrm rot="2700000">
            <a:off x="10688014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40" name="任意多边形: 形状 139"/>
          <p:cNvSpPr/>
          <p:nvPr/>
        </p:nvSpPr>
        <p:spPr>
          <a:xfrm rot="2700000">
            <a:off x="11139835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graphicFrame>
        <p:nvGraphicFramePr>
          <p:cNvPr id="22" name="表格 21">
            <a:extLst>
              <a:ext uri="{FF2B5EF4-FFF2-40B4-BE49-F238E27FC236}">
                <a16:creationId xmlns:a16="http://schemas.microsoft.com/office/drawing/2014/main" id="{2C1B491A-57BD-47CD-9DB5-DCFC07DDFF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9454351"/>
              </p:ext>
            </p:extLst>
          </p:nvPr>
        </p:nvGraphicFramePr>
        <p:xfrm>
          <a:off x="178316" y="1566774"/>
          <a:ext cx="11828806" cy="5092703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2781126">
                  <a:extLst>
                    <a:ext uri="{9D8B030D-6E8A-4147-A177-3AD203B41FA5}">
                      <a16:colId xmlns:a16="http://schemas.microsoft.com/office/drawing/2014/main" val="4214422942"/>
                    </a:ext>
                  </a:extLst>
                </a:gridCol>
                <a:gridCol w="1678508">
                  <a:extLst>
                    <a:ext uri="{9D8B030D-6E8A-4147-A177-3AD203B41FA5}">
                      <a16:colId xmlns:a16="http://schemas.microsoft.com/office/drawing/2014/main" val="2006380591"/>
                    </a:ext>
                  </a:extLst>
                </a:gridCol>
                <a:gridCol w="3604265">
                  <a:extLst>
                    <a:ext uri="{9D8B030D-6E8A-4147-A177-3AD203B41FA5}">
                      <a16:colId xmlns:a16="http://schemas.microsoft.com/office/drawing/2014/main" val="684078576"/>
                    </a:ext>
                  </a:extLst>
                </a:gridCol>
                <a:gridCol w="2836507">
                  <a:extLst>
                    <a:ext uri="{9D8B030D-6E8A-4147-A177-3AD203B41FA5}">
                      <a16:colId xmlns:a16="http://schemas.microsoft.com/office/drawing/2014/main" val="1777762564"/>
                    </a:ext>
                  </a:extLst>
                </a:gridCol>
                <a:gridCol w="928400">
                  <a:extLst>
                    <a:ext uri="{9D8B030D-6E8A-4147-A177-3AD203B41FA5}">
                      <a16:colId xmlns:a16="http://schemas.microsoft.com/office/drawing/2014/main" val="289772008"/>
                    </a:ext>
                  </a:extLst>
                </a:gridCol>
              </a:tblGrid>
              <a:tr h="350417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u="none" strike="noStrike">
                          <a:effectLst/>
                        </a:rPr>
                        <a:t>课程标准</a:t>
                      </a:r>
                      <a:endParaRPr lang="zh-CN" altLang="en-US" sz="1400" b="0" i="0" u="none" strike="noStrike">
                        <a:solidFill>
                          <a:srgbClr val="000000"/>
                        </a:solidFill>
                        <a:effectLst/>
                        <a:latin typeface="仿宋" panose="02010609060101010101" pitchFamily="49" charset="-122"/>
                        <a:ea typeface="仿宋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u="none" strike="noStrike">
                          <a:effectLst/>
                        </a:rPr>
                        <a:t>教材章节</a:t>
                      </a:r>
                      <a:endParaRPr lang="zh-CN" altLang="en-US" sz="16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u="none" strike="noStrike" dirty="0">
                          <a:effectLst/>
                        </a:rPr>
                        <a:t>教材案例</a:t>
                      </a:r>
                      <a:endParaRPr lang="zh-CN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u="none" strike="noStrike">
                          <a:effectLst/>
                        </a:rPr>
                        <a:t>人地协调观体现</a:t>
                      </a:r>
                      <a:endParaRPr lang="zh-CN" altLang="en-US" sz="16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u="none" strike="noStrike">
                          <a:effectLst/>
                        </a:rPr>
                        <a:t>水平划分</a:t>
                      </a:r>
                      <a:endParaRPr lang="zh-CN" altLang="en-US" sz="16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00576530"/>
                  </a:ext>
                </a:extLst>
              </a:tr>
              <a:tr h="592762">
                <a:tc rowSpan="2">
                  <a:txBody>
                    <a:bodyPr/>
                    <a:lstStyle/>
                    <a:p>
                      <a:pPr algn="l" fontAlgn="ctr"/>
                      <a:r>
                        <a:rPr lang="zh-CN" altLang="en-US" sz="1400" u="none" strike="noStrike" dirty="0">
                          <a:effectLst/>
                        </a:rPr>
                        <a:t>分析不同人口增长模式的主要特点及地区分布。</a:t>
                      </a:r>
                      <a:endParaRPr lang="zh-CN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仿宋" panose="02010609060101010101" pitchFamily="49" charset="-122"/>
                        <a:ea typeface="仿宋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CN" altLang="en-US" sz="1600" u="none" strike="noStrike" dirty="0">
                          <a:effectLst/>
                        </a:rPr>
                        <a:t>第一章</a:t>
                      </a:r>
                      <a:r>
                        <a:rPr lang="en-US" altLang="zh-CN" sz="1600" u="none" strike="noStrike" dirty="0">
                          <a:effectLst/>
                        </a:rPr>
                        <a:t>-</a:t>
                      </a:r>
                      <a:r>
                        <a:rPr lang="zh-CN" altLang="en-US" sz="1600" u="none" strike="noStrike" dirty="0">
                          <a:effectLst/>
                        </a:rPr>
                        <a:t>第一节</a:t>
                      </a:r>
                      <a:endParaRPr lang="zh-CN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u="none" strike="noStrike" dirty="0">
                          <a:effectLst/>
                        </a:rPr>
                        <a:t>日本政府在全国范围大力推广鼓励生育政策</a:t>
                      </a:r>
                      <a:endParaRPr lang="zh-CN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u="none" strike="noStrike">
                          <a:effectLst/>
                        </a:rPr>
                        <a:t>人→地的影响</a:t>
                      </a:r>
                      <a:endParaRPr lang="zh-CN" altLang="en-US" sz="16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u="none" strike="noStrike">
                          <a:effectLst/>
                        </a:rPr>
                        <a:t>水平二</a:t>
                      </a:r>
                      <a:endParaRPr lang="zh-CN" altLang="en-US" sz="16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07118638"/>
                  </a:ext>
                </a:extLst>
              </a:tr>
              <a:tr h="350417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u="none" strike="noStrike">
                          <a:effectLst/>
                        </a:rPr>
                        <a:t>芬兰人口增长模式的转变</a:t>
                      </a:r>
                      <a:endParaRPr lang="zh-CN" altLang="en-US" sz="16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u="none" strike="noStrike">
                          <a:effectLst/>
                        </a:rPr>
                        <a:t>人→地的影响</a:t>
                      </a:r>
                      <a:endParaRPr lang="zh-CN" altLang="en-US" sz="16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u="none" strike="noStrike">
                          <a:effectLst/>
                        </a:rPr>
                        <a:t>水平一</a:t>
                      </a:r>
                      <a:endParaRPr lang="zh-CN" altLang="en-US" sz="16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62335990"/>
                  </a:ext>
                </a:extLst>
              </a:tr>
              <a:tr h="350417">
                <a:tc rowSpan="2">
                  <a:txBody>
                    <a:bodyPr/>
                    <a:lstStyle/>
                    <a:p>
                      <a:pPr algn="l" fontAlgn="ctr"/>
                      <a:r>
                        <a:rPr lang="zh-CN" altLang="en-US" sz="1400" u="none" strike="noStrike" dirty="0">
                          <a:effectLst/>
                        </a:rPr>
                        <a:t>举例说明人口迁移的主要原因。</a:t>
                      </a:r>
                      <a:endParaRPr lang="zh-CN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仿宋" panose="02010609060101010101" pitchFamily="49" charset="-122"/>
                        <a:ea typeface="仿宋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u="none" strike="noStrike" dirty="0">
                          <a:effectLst/>
                        </a:rPr>
                        <a:t>第一章</a:t>
                      </a:r>
                      <a:r>
                        <a:rPr lang="en-US" altLang="zh-CN" sz="1600" u="none" strike="noStrike" dirty="0">
                          <a:effectLst/>
                        </a:rPr>
                        <a:t>-</a:t>
                      </a:r>
                      <a:r>
                        <a:rPr lang="zh-CN" altLang="en-US" sz="1600" u="none" strike="noStrike" dirty="0">
                          <a:effectLst/>
                        </a:rPr>
                        <a:t>第二节</a:t>
                      </a:r>
                      <a:endParaRPr lang="zh-CN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u="none" strike="noStrike">
                          <a:effectLst/>
                        </a:rPr>
                        <a:t>美国的人口迁移</a:t>
                      </a:r>
                      <a:endParaRPr lang="zh-CN" altLang="en-US" sz="16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u="none" strike="noStrike">
                          <a:effectLst/>
                        </a:rPr>
                        <a:t>人→地的影响</a:t>
                      </a:r>
                      <a:endParaRPr lang="zh-CN" altLang="en-US" sz="16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u="none" strike="noStrike">
                          <a:effectLst/>
                        </a:rPr>
                        <a:t>水平一</a:t>
                      </a:r>
                      <a:endParaRPr lang="zh-CN" altLang="en-US" sz="16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90304444"/>
                  </a:ext>
                </a:extLst>
              </a:tr>
              <a:tr h="66763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u="none" strike="noStrike" dirty="0">
                          <a:effectLst/>
                        </a:rPr>
                        <a:t>第一章</a:t>
                      </a:r>
                      <a:r>
                        <a:rPr lang="en-US" altLang="zh-CN" sz="1600" u="none" strike="noStrike" dirty="0">
                          <a:effectLst/>
                        </a:rPr>
                        <a:t>-</a:t>
                      </a:r>
                      <a:r>
                        <a:rPr lang="zh-CN" altLang="en-US" sz="1600" u="none" strike="noStrike" dirty="0">
                          <a:effectLst/>
                        </a:rPr>
                        <a:t>问题探究</a:t>
                      </a:r>
                      <a:endParaRPr lang="zh-CN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u="none" strike="noStrike">
                          <a:effectLst/>
                        </a:rPr>
                        <a:t>如何看待农民工</a:t>
                      </a:r>
                      <a:endParaRPr lang="zh-CN" altLang="en-US" sz="16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u="none" strike="noStrike">
                          <a:effectLst/>
                        </a:rPr>
                        <a:t>人→地的影响、协调人地关系</a:t>
                      </a:r>
                      <a:endParaRPr lang="zh-CN" altLang="en-US" sz="16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u="none" strike="noStrike">
                          <a:effectLst/>
                        </a:rPr>
                        <a:t>水平四</a:t>
                      </a:r>
                      <a:endParaRPr lang="zh-CN" altLang="en-US" sz="16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85042822"/>
                  </a:ext>
                </a:extLst>
              </a:tr>
              <a:tr h="638129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u="none" strike="noStrike" dirty="0">
                          <a:effectLst/>
                        </a:rPr>
                        <a:t>运用实例，分析城市的空间结构，解释其形成原因。</a:t>
                      </a:r>
                      <a:endParaRPr lang="zh-CN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仿宋" panose="02010609060101010101" pitchFamily="49" charset="-122"/>
                        <a:ea typeface="仿宋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u="none" strike="noStrike" dirty="0">
                          <a:effectLst/>
                        </a:rPr>
                        <a:t>第二章</a:t>
                      </a:r>
                      <a:r>
                        <a:rPr lang="en-US" altLang="zh-CN" sz="1600" u="none" strike="noStrike" dirty="0">
                          <a:effectLst/>
                        </a:rPr>
                        <a:t>-</a:t>
                      </a:r>
                      <a:r>
                        <a:rPr lang="zh-CN" altLang="en-US" sz="1600" u="none" strike="noStrike" dirty="0">
                          <a:effectLst/>
                        </a:rPr>
                        <a:t>第一节</a:t>
                      </a:r>
                      <a:endParaRPr lang="zh-CN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u="none" strike="noStrike">
                          <a:effectLst/>
                        </a:rPr>
                        <a:t>纽约市的少数民族区</a:t>
                      </a:r>
                      <a:endParaRPr lang="zh-CN" altLang="en-US" sz="16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u="none" strike="noStrike">
                          <a:effectLst/>
                        </a:rPr>
                        <a:t>人→地的影响</a:t>
                      </a:r>
                      <a:endParaRPr lang="zh-CN" altLang="en-US" sz="16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u="none" strike="noStrike">
                          <a:effectLst/>
                        </a:rPr>
                        <a:t>水平一</a:t>
                      </a:r>
                      <a:endParaRPr lang="zh-CN" altLang="en-US" sz="16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24027090"/>
                  </a:ext>
                </a:extLst>
              </a:tr>
              <a:tr h="350417">
                <a:tc rowSpan="2">
                  <a:txBody>
                    <a:bodyPr/>
                    <a:lstStyle/>
                    <a:p>
                      <a:pPr algn="l" fontAlgn="ctr"/>
                      <a:r>
                        <a:rPr lang="zh-CN" altLang="en-US" sz="1400" u="none" strike="noStrike" dirty="0">
                          <a:effectLst/>
                        </a:rPr>
                        <a:t> 联系城市地域结构的有关理论，说明不同规模城市服务功能的差异。</a:t>
                      </a:r>
                      <a:endParaRPr lang="zh-CN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仿宋" panose="02010609060101010101" pitchFamily="49" charset="-122"/>
                        <a:ea typeface="仿宋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CN" altLang="en-US" sz="1600" u="none" strike="noStrike" dirty="0">
                          <a:effectLst/>
                        </a:rPr>
                        <a:t>第二章</a:t>
                      </a:r>
                      <a:r>
                        <a:rPr lang="en-US" altLang="zh-CN" sz="1600" u="none" strike="noStrike" dirty="0">
                          <a:effectLst/>
                        </a:rPr>
                        <a:t>-</a:t>
                      </a:r>
                      <a:r>
                        <a:rPr lang="zh-CN" altLang="en-US" sz="1600" u="none" strike="noStrike" dirty="0">
                          <a:effectLst/>
                        </a:rPr>
                        <a:t>第二节</a:t>
                      </a:r>
                      <a:endParaRPr lang="zh-CN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u="none" strike="noStrike">
                          <a:effectLst/>
                        </a:rPr>
                        <a:t>上海市城市等级的变化</a:t>
                      </a:r>
                      <a:endParaRPr lang="zh-CN" altLang="en-US" sz="16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u="none" strike="noStrike" dirty="0">
                          <a:effectLst/>
                        </a:rPr>
                        <a:t>人→地的影响</a:t>
                      </a:r>
                      <a:endParaRPr lang="zh-CN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u="none" strike="noStrike">
                          <a:effectLst/>
                        </a:rPr>
                        <a:t>水平一</a:t>
                      </a:r>
                      <a:endParaRPr lang="zh-CN" altLang="en-US" sz="16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96896953"/>
                  </a:ext>
                </a:extLst>
              </a:tr>
              <a:tr h="350417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u="none" strike="noStrike" dirty="0">
                          <a:effectLst/>
                        </a:rPr>
                        <a:t>荷兰圩田居民点的设置</a:t>
                      </a:r>
                      <a:endParaRPr lang="zh-CN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u="none" strike="noStrike">
                          <a:effectLst/>
                        </a:rPr>
                        <a:t>人→地的影响、协调人地关系</a:t>
                      </a:r>
                      <a:endParaRPr lang="zh-CN" altLang="en-US" sz="16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u="none" strike="noStrike">
                          <a:effectLst/>
                        </a:rPr>
                        <a:t>水平四</a:t>
                      </a:r>
                      <a:endParaRPr lang="zh-CN" altLang="en-US" sz="16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62123252"/>
                  </a:ext>
                </a:extLst>
              </a:tr>
              <a:tr h="350417">
                <a:tc rowSpan="2">
                  <a:txBody>
                    <a:bodyPr/>
                    <a:lstStyle/>
                    <a:p>
                      <a:pPr algn="l" fontAlgn="ctr"/>
                      <a:r>
                        <a:rPr lang="zh-CN" altLang="en-US" sz="1400" u="none" strike="noStrike" dirty="0">
                          <a:effectLst/>
                        </a:rPr>
                        <a:t>运用有关资料，概括城市化的过程和特点，并解释城市化对地理环境的影响。</a:t>
                      </a:r>
                      <a:endParaRPr lang="zh-CN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仿宋" panose="02010609060101010101" pitchFamily="49" charset="-122"/>
                        <a:ea typeface="仿宋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CN" altLang="en-US" sz="1600" u="none" strike="noStrike" dirty="0">
                          <a:effectLst/>
                        </a:rPr>
                        <a:t>第二章</a:t>
                      </a:r>
                      <a:r>
                        <a:rPr lang="en-US" altLang="zh-CN" sz="1600" u="none" strike="noStrike" dirty="0">
                          <a:effectLst/>
                        </a:rPr>
                        <a:t>-</a:t>
                      </a:r>
                      <a:r>
                        <a:rPr lang="zh-CN" altLang="en-US" sz="1600" u="none" strike="noStrike" dirty="0">
                          <a:effectLst/>
                        </a:rPr>
                        <a:t>第三节</a:t>
                      </a:r>
                      <a:endParaRPr lang="zh-CN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u="none" strike="noStrike">
                          <a:effectLst/>
                        </a:rPr>
                        <a:t>英国的城市化进程</a:t>
                      </a:r>
                      <a:endParaRPr lang="zh-CN" altLang="en-US" sz="16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u="none" strike="noStrike">
                          <a:effectLst/>
                        </a:rPr>
                        <a:t>人→地的影响、协调人地关系</a:t>
                      </a:r>
                      <a:endParaRPr lang="zh-CN" altLang="en-US" sz="16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u="none" strike="noStrike">
                          <a:effectLst/>
                        </a:rPr>
                        <a:t>水平四</a:t>
                      </a:r>
                      <a:endParaRPr lang="zh-CN" altLang="en-US" sz="16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20649073"/>
                  </a:ext>
                </a:extLst>
              </a:tr>
              <a:tr h="424034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u="none" strike="noStrike">
                          <a:effectLst/>
                        </a:rPr>
                        <a:t>合肥市环城公园</a:t>
                      </a:r>
                      <a:endParaRPr lang="zh-CN" altLang="en-US" sz="16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u="none" strike="noStrike">
                          <a:effectLst/>
                        </a:rPr>
                        <a:t>人→地的影响、协调人地关系</a:t>
                      </a:r>
                      <a:endParaRPr lang="zh-CN" altLang="en-US" sz="16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u="none" strike="noStrike">
                          <a:effectLst/>
                        </a:rPr>
                        <a:t>水平四</a:t>
                      </a:r>
                      <a:endParaRPr lang="zh-CN" altLang="en-US" sz="16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162470777"/>
                  </a:ext>
                </a:extLst>
              </a:tr>
              <a:tr h="66763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u="none" strike="noStrike" dirty="0">
                          <a:effectLst/>
                        </a:rPr>
                        <a:t>运用实例，分析城市的空间结构，解释其形成原因。</a:t>
                      </a:r>
                      <a:endParaRPr lang="zh-CN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仿宋" panose="02010609060101010101" pitchFamily="49" charset="-122"/>
                        <a:ea typeface="仿宋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u="none" strike="noStrike" dirty="0">
                          <a:effectLst/>
                        </a:rPr>
                        <a:t>第二章</a:t>
                      </a:r>
                      <a:r>
                        <a:rPr lang="en-US" altLang="zh-CN" sz="1600" u="none" strike="noStrike" dirty="0">
                          <a:effectLst/>
                        </a:rPr>
                        <a:t>-</a:t>
                      </a:r>
                      <a:r>
                        <a:rPr lang="zh-CN" altLang="en-US" sz="1600" u="none" strike="noStrike" dirty="0">
                          <a:effectLst/>
                        </a:rPr>
                        <a:t>问题探究</a:t>
                      </a:r>
                      <a:endParaRPr lang="zh-CN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u="none" strike="noStrike">
                          <a:effectLst/>
                        </a:rPr>
                        <a:t>从市区到郊区，你选择住哪里</a:t>
                      </a:r>
                      <a:endParaRPr lang="zh-CN" altLang="en-US" sz="16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u="none" strike="noStrike">
                          <a:effectLst/>
                        </a:rPr>
                        <a:t>人→地的影响、协调人地关系</a:t>
                      </a:r>
                      <a:endParaRPr lang="zh-CN" altLang="en-US" sz="16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u="none" strike="noStrike" dirty="0">
                          <a:effectLst/>
                        </a:rPr>
                        <a:t>水平四</a:t>
                      </a:r>
                      <a:endParaRPr lang="zh-CN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99764346"/>
                  </a:ext>
                </a:extLst>
              </a:tr>
            </a:tbl>
          </a:graphicData>
        </a:graphic>
      </p:graphicFrame>
      <p:sp>
        <p:nvSpPr>
          <p:cNvPr id="11" name="矩形 10">
            <a:extLst>
              <a:ext uri="{FF2B5EF4-FFF2-40B4-BE49-F238E27FC236}">
                <a16:creationId xmlns:a16="http://schemas.microsoft.com/office/drawing/2014/main" id="{D9AB3744-F697-4643-92C7-DA47F3567895}"/>
              </a:ext>
            </a:extLst>
          </p:cNvPr>
          <p:cNvSpPr/>
          <p:nvPr/>
        </p:nvSpPr>
        <p:spPr>
          <a:xfrm>
            <a:off x="1403349" y="1081144"/>
            <a:ext cx="5436497" cy="49731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pPr>
              <a:lnSpc>
                <a:spcPct val="120000"/>
              </a:lnSpc>
            </a:pPr>
            <a:r>
              <a:rPr lang="zh-CN" altLang="en-US" sz="2400" b="1" dirty="0"/>
              <a:t>地理</a:t>
            </a:r>
            <a:r>
              <a:rPr lang="en-US" altLang="zh-CN" sz="2400" b="1" dirty="0"/>
              <a:t>2</a:t>
            </a:r>
            <a:r>
              <a:rPr lang="zh-CN" altLang="en-US" sz="2400" b="1" dirty="0"/>
              <a:t>教材中的案例</a:t>
            </a:r>
          </a:p>
        </p:txBody>
      </p:sp>
    </p:spTree>
    <p:extLst>
      <p:ext uri="{BB962C8B-B14F-4D97-AF65-F5344CB8AC3E}">
        <p14:creationId xmlns:p14="http://schemas.microsoft.com/office/powerpoint/2010/main" val="31839380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矩形: 圆角 133"/>
          <p:cNvSpPr/>
          <p:nvPr/>
        </p:nvSpPr>
        <p:spPr>
          <a:xfrm rot="2700000">
            <a:off x="481528" y="324463"/>
            <a:ext cx="608141" cy="60814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35" name="直接连接符 134"/>
          <p:cNvCxnSpPr>
            <a:cxnSpLocks/>
          </p:cNvCxnSpPr>
          <p:nvPr/>
        </p:nvCxnSpPr>
        <p:spPr>
          <a:xfrm>
            <a:off x="1046328" y="1023585"/>
            <a:ext cx="1114567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文本框 135"/>
          <p:cNvSpPr txBox="1"/>
          <p:nvPr/>
        </p:nvSpPr>
        <p:spPr>
          <a:xfrm>
            <a:off x="1403349" y="366923"/>
            <a:ext cx="2339102" cy="5648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pPr>
              <a:lnSpc>
                <a:spcPct val="120000"/>
              </a:lnSpc>
            </a:pPr>
            <a:r>
              <a:rPr lang="zh-CN" altLang="en-US" sz="2800" b="1" dirty="0"/>
              <a:t>注重案例教学</a:t>
            </a:r>
          </a:p>
        </p:txBody>
      </p:sp>
      <p:sp>
        <p:nvSpPr>
          <p:cNvPr id="137" name="文本框 136"/>
          <p:cNvSpPr txBox="1"/>
          <p:nvPr/>
        </p:nvSpPr>
        <p:spPr>
          <a:xfrm>
            <a:off x="607504" y="400325"/>
            <a:ext cx="3561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3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8" name="任意多边形: 形状 137"/>
          <p:cNvSpPr/>
          <p:nvPr/>
        </p:nvSpPr>
        <p:spPr>
          <a:xfrm rot="2700000">
            <a:off x="10236192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9" name="任意多边形: 形状 138"/>
          <p:cNvSpPr/>
          <p:nvPr/>
        </p:nvSpPr>
        <p:spPr>
          <a:xfrm rot="2700000">
            <a:off x="10688014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40" name="任意多边形: 形状 139"/>
          <p:cNvSpPr/>
          <p:nvPr/>
        </p:nvSpPr>
        <p:spPr>
          <a:xfrm rot="2700000">
            <a:off x="11139835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id="{687A2F26-6EFF-4085-8F72-D5CA1D13E69F}"/>
              </a:ext>
            </a:extLst>
          </p:cNvPr>
          <p:cNvGrpSpPr/>
          <p:nvPr/>
        </p:nvGrpSpPr>
        <p:grpSpPr>
          <a:xfrm>
            <a:off x="1634319" y="1923954"/>
            <a:ext cx="4880381" cy="4138706"/>
            <a:chOff x="548738" y="4213143"/>
            <a:chExt cx="3131404" cy="4138706"/>
          </a:xfrm>
        </p:grpSpPr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E9D78906-FBAE-433B-91C4-C35BB9F847AD}"/>
                </a:ext>
              </a:extLst>
            </p:cNvPr>
            <p:cNvSpPr/>
            <p:nvPr/>
          </p:nvSpPr>
          <p:spPr>
            <a:xfrm>
              <a:off x="548738" y="4594795"/>
              <a:ext cx="3131404" cy="375705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dirty="0"/>
                <a:t>1</a:t>
              </a:r>
              <a:r>
                <a:rPr lang="zh-CN" altLang="en-US" dirty="0"/>
                <a:t>、鞍钢的区位选择：</a:t>
              </a:r>
              <a:endParaRPr lang="en-US" altLang="zh-CN" dirty="0"/>
            </a:p>
            <a:p>
              <a:pPr>
                <a:lnSpc>
                  <a:spcPct val="120000"/>
                </a:lnSpc>
              </a:pPr>
              <a:r>
                <a:rPr lang="zh-CN" altLang="en-US" dirty="0"/>
                <a:t>煤、铁等</a:t>
              </a:r>
              <a:r>
                <a:rPr lang="zh-CN" altLang="zh-CN" dirty="0"/>
                <a:t>矿产资源的分布</a:t>
              </a:r>
              <a:r>
                <a:rPr lang="zh-CN" altLang="en-US" dirty="0"/>
                <a:t>、</a:t>
              </a:r>
              <a:r>
                <a:rPr lang="zh-CN" altLang="zh-CN" dirty="0"/>
                <a:t>数量、质量和组合状况是影响</a:t>
              </a:r>
              <a:r>
                <a:rPr lang="zh-CN" altLang="en-US" dirty="0"/>
                <a:t>鞍钢</a:t>
              </a:r>
              <a:r>
                <a:rPr lang="zh-CN" altLang="zh-CN" dirty="0"/>
                <a:t>布局的重要条件</a:t>
              </a:r>
              <a:r>
                <a:rPr lang="zh-CN" altLang="en-US" dirty="0"/>
                <a:t>。</a:t>
              </a:r>
              <a:endParaRPr lang="en-US" altLang="zh-CN" dirty="0"/>
            </a:p>
            <a:p>
              <a:pPr>
                <a:lnSpc>
                  <a:spcPct val="120000"/>
                </a:lnSpc>
              </a:pPr>
              <a:r>
                <a:rPr lang="zh-CN" altLang="en-US" b="1" dirty="0"/>
                <a:t>地理环境对人类活动的影响</a:t>
              </a:r>
              <a:endParaRPr lang="en-US" altLang="zh-CN" b="1" dirty="0"/>
            </a:p>
            <a:p>
              <a:pPr>
                <a:lnSpc>
                  <a:spcPct val="120000"/>
                </a:lnSpc>
              </a:pPr>
              <a:r>
                <a:rPr lang="zh-CN" altLang="zh-CN" sz="2000" dirty="0"/>
                <a:t>自然环境是人类社会发展的外部条件</a:t>
              </a:r>
              <a:endParaRPr lang="en-US" altLang="zh-CN" sz="1600" dirty="0"/>
            </a:p>
            <a:p>
              <a:pPr>
                <a:lnSpc>
                  <a:spcPct val="120000"/>
                </a:lnSpc>
              </a:pPr>
              <a:r>
                <a:rPr lang="en-US" altLang="zh-CN" dirty="0"/>
                <a:t>2</a:t>
              </a:r>
              <a:r>
                <a:rPr lang="zh-CN" altLang="en-US" dirty="0"/>
                <a:t>、宝钢的区位选择：</a:t>
              </a:r>
              <a:endParaRPr lang="en-US" altLang="zh-CN" dirty="0"/>
            </a:p>
            <a:p>
              <a:pPr>
                <a:lnSpc>
                  <a:spcPct val="120000"/>
                </a:lnSpc>
              </a:pPr>
              <a:r>
                <a:rPr lang="zh-CN" altLang="zh-CN" dirty="0"/>
                <a:t>借助优越的地理位置和发达的海运，摆脱了矿产资源的地域限制</a:t>
              </a:r>
              <a:endParaRPr lang="en-US" altLang="zh-CN" dirty="0"/>
            </a:p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rgbClr val="FF0000"/>
                  </a:solidFill>
                </a:rPr>
                <a:t>人类活动对地理环境的影响</a:t>
              </a:r>
              <a:endParaRPr lang="en-US" altLang="zh-CN" b="1" dirty="0">
                <a:solidFill>
                  <a:srgbClr val="FF0000"/>
                </a:solidFill>
              </a:endParaRPr>
            </a:p>
            <a:p>
              <a:pPr>
                <a:lnSpc>
                  <a:spcPct val="120000"/>
                </a:lnSpc>
              </a:pPr>
              <a:r>
                <a:rPr lang="en-US" altLang="zh-CN" dirty="0"/>
                <a:t>3</a:t>
              </a:r>
              <a:r>
                <a:rPr lang="zh-CN" altLang="en-US" dirty="0"/>
                <a:t>、宝钢搬迁</a:t>
              </a:r>
              <a:r>
                <a:rPr lang="en-US" altLang="zh-CN" dirty="0"/>
                <a:t>——</a:t>
              </a:r>
              <a:r>
                <a:rPr lang="zh-CN" altLang="en-US" dirty="0"/>
                <a:t>能否继续探究</a:t>
              </a:r>
              <a:endParaRPr lang="en-US" altLang="zh-CN" dirty="0"/>
            </a:p>
            <a:p>
              <a:pPr>
                <a:lnSpc>
                  <a:spcPct val="120000"/>
                </a:lnSpc>
              </a:pPr>
              <a:r>
                <a:rPr lang="zh-CN" altLang="en-US" dirty="0"/>
                <a:t>人类与地理环境协调发展</a:t>
              </a:r>
            </a:p>
          </p:txBody>
        </p: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F33111C4-EE39-4A90-9EBF-F90B05F60C34}"/>
                </a:ext>
              </a:extLst>
            </p:cNvPr>
            <p:cNvSpPr/>
            <p:nvPr/>
          </p:nvSpPr>
          <p:spPr>
            <a:xfrm>
              <a:off x="548738" y="4213143"/>
              <a:ext cx="2876325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000" b="1" dirty="0"/>
                <a:t>鞍钢与宝钢的区位选择</a:t>
              </a:r>
            </a:p>
          </p:txBody>
        </p:sp>
      </p:grpSp>
      <p:pic>
        <p:nvPicPr>
          <p:cNvPr id="12" name="图片 11">
            <a:extLst>
              <a:ext uri="{FF2B5EF4-FFF2-40B4-BE49-F238E27FC236}">
                <a16:creationId xmlns:a16="http://schemas.microsoft.com/office/drawing/2014/main" id="{D7C617EE-0EF0-4759-B602-2EE98DE514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3398" y="988616"/>
            <a:ext cx="3877796" cy="3570208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4BC712CD-CD5F-413C-948D-8CED7473DD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33398" y="4507754"/>
            <a:ext cx="3844411" cy="2653322"/>
          </a:xfrm>
          <a:prstGeom prst="rect">
            <a:avLst/>
          </a:prstGeom>
        </p:spPr>
      </p:pic>
      <p:sp>
        <p:nvSpPr>
          <p:cNvPr id="17" name="矩形 16">
            <a:extLst>
              <a:ext uri="{FF2B5EF4-FFF2-40B4-BE49-F238E27FC236}">
                <a16:creationId xmlns:a16="http://schemas.microsoft.com/office/drawing/2014/main" id="{A48505CA-6462-47FC-A352-AE6B105108D0}"/>
              </a:ext>
            </a:extLst>
          </p:cNvPr>
          <p:cNvSpPr/>
          <p:nvPr/>
        </p:nvSpPr>
        <p:spPr>
          <a:xfrm>
            <a:off x="1403349" y="1081144"/>
            <a:ext cx="5436497" cy="49731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pPr>
              <a:lnSpc>
                <a:spcPct val="120000"/>
              </a:lnSpc>
            </a:pPr>
            <a:r>
              <a:rPr lang="zh-CN" altLang="en-US" sz="2400" b="1" dirty="0"/>
              <a:t>地理</a:t>
            </a:r>
            <a:r>
              <a:rPr lang="en-US" altLang="zh-CN" sz="2400" b="1" dirty="0"/>
              <a:t>2</a:t>
            </a:r>
            <a:r>
              <a:rPr lang="zh-CN" altLang="en-US" sz="2400" b="1" dirty="0"/>
              <a:t>教材中的案例</a:t>
            </a:r>
          </a:p>
        </p:txBody>
      </p:sp>
    </p:spTree>
    <p:extLst>
      <p:ext uri="{BB962C8B-B14F-4D97-AF65-F5344CB8AC3E}">
        <p14:creationId xmlns:p14="http://schemas.microsoft.com/office/powerpoint/2010/main" val="37679473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49E7C46F-FAA0-4A9E-9D55-C35189AB522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18"/>
          <a:stretch/>
        </p:blipFill>
        <p:spPr>
          <a:xfrm>
            <a:off x="667302" y="1260368"/>
            <a:ext cx="10995278" cy="3973473"/>
          </a:xfrm>
          <a:prstGeom prst="rect">
            <a:avLst/>
          </a:prstGeom>
        </p:spPr>
      </p:pic>
      <p:sp>
        <p:nvSpPr>
          <p:cNvPr id="134" name="矩形: 圆角 133"/>
          <p:cNvSpPr/>
          <p:nvPr/>
        </p:nvSpPr>
        <p:spPr>
          <a:xfrm rot="2700000">
            <a:off x="481528" y="324463"/>
            <a:ext cx="608141" cy="60814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35" name="直接连接符 134"/>
          <p:cNvCxnSpPr>
            <a:cxnSpLocks/>
          </p:cNvCxnSpPr>
          <p:nvPr/>
        </p:nvCxnSpPr>
        <p:spPr>
          <a:xfrm>
            <a:off x="1046328" y="1023585"/>
            <a:ext cx="1114567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文本框 135"/>
          <p:cNvSpPr txBox="1"/>
          <p:nvPr/>
        </p:nvSpPr>
        <p:spPr>
          <a:xfrm>
            <a:off x="1403349" y="366923"/>
            <a:ext cx="2339102" cy="5648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pPr>
              <a:lnSpc>
                <a:spcPct val="120000"/>
              </a:lnSpc>
            </a:pPr>
            <a:r>
              <a:rPr lang="zh-CN" altLang="en-US" sz="2800" b="1" dirty="0"/>
              <a:t>注重案例教学</a:t>
            </a:r>
          </a:p>
        </p:txBody>
      </p:sp>
      <p:sp>
        <p:nvSpPr>
          <p:cNvPr id="137" name="文本框 136"/>
          <p:cNvSpPr txBox="1"/>
          <p:nvPr/>
        </p:nvSpPr>
        <p:spPr>
          <a:xfrm>
            <a:off x="607504" y="400325"/>
            <a:ext cx="3561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3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8" name="任意多边形: 形状 137"/>
          <p:cNvSpPr/>
          <p:nvPr/>
        </p:nvSpPr>
        <p:spPr>
          <a:xfrm rot="2700000">
            <a:off x="10236192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9" name="任意多边形: 形状 138"/>
          <p:cNvSpPr/>
          <p:nvPr/>
        </p:nvSpPr>
        <p:spPr>
          <a:xfrm rot="2700000">
            <a:off x="10688014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40" name="任意多边形: 形状 139"/>
          <p:cNvSpPr/>
          <p:nvPr/>
        </p:nvSpPr>
        <p:spPr>
          <a:xfrm rot="2700000">
            <a:off x="11139835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709508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矩形: 圆角 133"/>
          <p:cNvSpPr/>
          <p:nvPr/>
        </p:nvSpPr>
        <p:spPr>
          <a:xfrm rot="2700000">
            <a:off x="481528" y="324463"/>
            <a:ext cx="608141" cy="60814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35" name="直接连接符 134"/>
          <p:cNvCxnSpPr>
            <a:cxnSpLocks/>
          </p:cNvCxnSpPr>
          <p:nvPr/>
        </p:nvCxnSpPr>
        <p:spPr>
          <a:xfrm>
            <a:off x="1046328" y="1023585"/>
            <a:ext cx="1114567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文本框 135"/>
          <p:cNvSpPr txBox="1"/>
          <p:nvPr/>
        </p:nvSpPr>
        <p:spPr>
          <a:xfrm>
            <a:off x="1403349" y="366923"/>
            <a:ext cx="2339102" cy="5648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pPr>
              <a:lnSpc>
                <a:spcPct val="120000"/>
              </a:lnSpc>
            </a:pPr>
            <a:r>
              <a:rPr lang="zh-CN" altLang="en-US" sz="2800" b="1" dirty="0"/>
              <a:t>注重案例教学</a:t>
            </a:r>
          </a:p>
        </p:txBody>
      </p:sp>
      <p:sp>
        <p:nvSpPr>
          <p:cNvPr id="137" name="文本框 136"/>
          <p:cNvSpPr txBox="1"/>
          <p:nvPr/>
        </p:nvSpPr>
        <p:spPr>
          <a:xfrm>
            <a:off x="607504" y="400325"/>
            <a:ext cx="3561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3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8" name="任意多边形: 形状 137"/>
          <p:cNvSpPr/>
          <p:nvPr/>
        </p:nvSpPr>
        <p:spPr>
          <a:xfrm rot="2700000">
            <a:off x="10236192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9" name="任意多边形: 形状 138"/>
          <p:cNvSpPr/>
          <p:nvPr/>
        </p:nvSpPr>
        <p:spPr>
          <a:xfrm rot="2700000">
            <a:off x="10688014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40" name="任意多边形: 形状 139"/>
          <p:cNvSpPr/>
          <p:nvPr/>
        </p:nvSpPr>
        <p:spPr>
          <a:xfrm rot="2700000">
            <a:off x="11139835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id="{687A2F26-6EFF-4085-8F72-D5CA1D13E69F}"/>
              </a:ext>
            </a:extLst>
          </p:cNvPr>
          <p:cNvGrpSpPr/>
          <p:nvPr/>
        </p:nvGrpSpPr>
        <p:grpSpPr>
          <a:xfrm>
            <a:off x="1215620" y="1083058"/>
            <a:ext cx="11492990" cy="5866593"/>
            <a:chOff x="272510" y="4294483"/>
            <a:chExt cx="4331375" cy="5866593"/>
          </a:xfrm>
        </p:grpSpPr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E9D78906-FBAE-433B-91C4-C35BB9F847AD}"/>
                </a:ext>
              </a:extLst>
            </p:cNvPr>
            <p:cNvSpPr/>
            <p:nvPr/>
          </p:nvSpPr>
          <p:spPr>
            <a:xfrm>
              <a:off x="428607" y="4743952"/>
              <a:ext cx="3665655" cy="541712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b="1" dirty="0"/>
                <a:t>1</a:t>
              </a:r>
              <a:r>
                <a:rPr lang="zh-CN" altLang="en-US" b="1" dirty="0"/>
                <a:t>、课标分析：</a:t>
              </a:r>
              <a:endParaRPr lang="en-US" altLang="zh-CN" b="1" dirty="0"/>
            </a:p>
            <a:p>
              <a:pPr>
                <a:lnSpc>
                  <a:spcPct val="120000"/>
                </a:lnSpc>
              </a:pPr>
              <a:r>
                <a:rPr lang="en-US" altLang="zh-CN" sz="1600" dirty="0"/>
                <a:t>      </a:t>
              </a:r>
              <a:r>
                <a:rPr lang="zh-CN" altLang="zh-CN" sz="1600" dirty="0"/>
                <a:t>农业生产与工业生产性质不同，与学生日常生活的联系也不同，农业生产的“天然性”使农业生产地域类型显得相对简单些，而工业生产不论从部门来说，还是从布局来说，都更复杂些。</a:t>
              </a:r>
              <a:endParaRPr lang="en-US" altLang="zh-CN" sz="1600" dirty="0"/>
            </a:p>
            <a:p>
              <a:pPr>
                <a:lnSpc>
                  <a:spcPct val="120000"/>
                </a:lnSpc>
              </a:pPr>
              <a:r>
                <a:rPr lang="en-US" altLang="zh-CN" b="1" dirty="0"/>
                <a:t>2</a:t>
              </a:r>
              <a:r>
                <a:rPr lang="zh-CN" altLang="en-US" b="1" dirty="0"/>
                <a:t>、学情分析：</a:t>
              </a:r>
              <a:endParaRPr lang="en-US" altLang="zh-CN" b="1" dirty="0"/>
            </a:p>
            <a:p>
              <a:pPr>
                <a:lnSpc>
                  <a:spcPct val="120000"/>
                </a:lnSpc>
              </a:pPr>
              <a:r>
                <a:rPr lang="zh-CN" altLang="en-US" sz="1600" dirty="0"/>
                <a:t>    由于前面已经学过了“农业的区位选择”，学生对区位因素和区位选择有了一定的认识，许多同学由于种种原因对某些工业生产活动有一定的了解，学生较易理解和掌握。但因涉及到理论联系实际的案例分析，学生要通过探究地理过程、总结地理原理等活动实现地理思维的发展。</a:t>
              </a:r>
              <a:endParaRPr lang="en-US" altLang="zh-CN" sz="1600" dirty="0"/>
            </a:p>
            <a:p>
              <a:pPr>
                <a:lnSpc>
                  <a:spcPct val="120000"/>
                </a:lnSpc>
              </a:pPr>
              <a:r>
                <a:rPr lang="en-US" altLang="zh-CN" b="1" dirty="0"/>
                <a:t>3</a:t>
              </a:r>
              <a:r>
                <a:rPr lang="zh-CN" altLang="en-US" b="1" dirty="0"/>
                <a:t>、教材分析：</a:t>
              </a:r>
              <a:endParaRPr lang="en-US" altLang="zh-CN" b="1" dirty="0"/>
            </a:p>
            <a:p>
              <a:pPr>
                <a:lnSpc>
                  <a:spcPct val="120000"/>
                </a:lnSpc>
              </a:pPr>
              <a:endParaRPr lang="en-US" altLang="zh-CN" dirty="0"/>
            </a:p>
            <a:p>
              <a:pPr>
                <a:lnSpc>
                  <a:spcPct val="120000"/>
                </a:lnSpc>
              </a:pPr>
              <a:endParaRPr lang="en-US" altLang="zh-CN" dirty="0"/>
            </a:p>
            <a:p>
              <a:pPr>
                <a:lnSpc>
                  <a:spcPct val="120000"/>
                </a:lnSpc>
              </a:pPr>
              <a:endParaRPr lang="en-US" altLang="zh-CN" dirty="0"/>
            </a:p>
            <a:p>
              <a:pPr>
                <a:lnSpc>
                  <a:spcPct val="120000"/>
                </a:lnSpc>
              </a:pPr>
              <a:endParaRPr lang="en-US" altLang="zh-CN" dirty="0"/>
            </a:p>
            <a:p>
              <a:pPr>
                <a:lnSpc>
                  <a:spcPct val="120000"/>
                </a:lnSpc>
              </a:pPr>
              <a:r>
                <a:rPr lang="en-US" altLang="zh-CN" b="1" dirty="0"/>
                <a:t>4</a:t>
              </a:r>
              <a:r>
                <a:rPr lang="zh-CN" altLang="en-US" b="1" dirty="0"/>
                <a:t>、学习目标：</a:t>
              </a:r>
              <a:endParaRPr lang="en-US" altLang="zh-CN" b="1" dirty="0"/>
            </a:p>
            <a:p>
              <a:pPr>
                <a:lnSpc>
                  <a:spcPct val="120000"/>
                </a:lnSpc>
              </a:pPr>
              <a:r>
                <a:rPr lang="en-US" altLang="zh-CN" sz="1600" dirty="0"/>
                <a:t>      1.</a:t>
              </a:r>
              <a:r>
                <a:rPr lang="zh-CN" altLang="en-US" sz="1600" dirty="0"/>
                <a:t>结合案例，分析影响工业区位的主要因素； </a:t>
              </a:r>
              <a:endParaRPr lang="en-US" altLang="zh-CN" sz="1600" dirty="0"/>
            </a:p>
            <a:p>
              <a:pPr>
                <a:lnSpc>
                  <a:spcPct val="120000"/>
                </a:lnSpc>
              </a:pPr>
              <a:r>
                <a:rPr lang="en-US" altLang="zh-CN" sz="1600" dirty="0"/>
                <a:t>      2.</a:t>
              </a:r>
              <a:r>
                <a:rPr lang="zh-CN" altLang="en-US" sz="1600" dirty="0"/>
                <a:t>结合实例，分析不同工业的主导区位因素；</a:t>
              </a:r>
              <a:endParaRPr lang="en-US" altLang="zh-CN" sz="1600" dirty="0"/>
            </a:p>
            <a:p>
              <a:pPr>
                <a:lnSpc>
                  <a:spcPct val="120000"/>
                </a:lnSpc>
              </a:pPr>
              <a:r>
                <a:rPr lang="zh-CN" altLang="en-US" sz="1600" dirty="0"/>
                <a:t>      </a:t>
              </a:r>
              <a:r>
                <a:rPr lang="en-US" altLang="zh-CN" sz="1600" dirty="0"/>
                <a:t>3.</a:t>
              </a:r>
              <a:r>
                <a:rPr lang="zh-CN" altLang="en-US" sz="1600" dirty="0"/>
                <a:t>联系实际说明工业区位因素的发展变化及对工业的区位选择的影响。</a:t>
              </a:r>
              <a:endParaRPr lang="en-US" altLang="zh-CN" sz="1600" dirty="0"/>
            </a:p>
            <a:p>
              <a:pPr>
                <a:lnSpc>
                  <a:spcPct val="120000"/>
                </a:lnSpc>
              </a:pPr>
              <a:endParaRPr lang="zh-CN" altLang="en-US" dirty="0"/>
            </a:p>
          </p:txBody>
        </p: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F33111C4-EE39-4A90-9EBF-F90B05F60C34}"/>
                </a:ext>
              </a:extLst>
            </p:cNvPr>
            <p:cNvSpPr/>
            <p:nvPr/>
          </p:nvSpPr>
          <p:spPr>
            <a:xfrm>
              <a:off x="272510" y="4294483"/>
              <a:ext cx="4331375" cy="43037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000" b="1" dirty="0"/>
                <a:t>课程标准：</a:t>
              </a:r>
              <a:r>
                <a:rPr lang="zh-CN" altLang="zh-CN" dirty="0"/>
                <a:t>分析工业区位因素。</a:t>
              </a:r>
              <a:endParaRPr lang="zh-CN" altLang="en-US" sz="2000" b="1" dirty="0"/>
            </a:p>
          </p:txBody>
        </p:sp>
      </p:grpSp>
      <p:pic>
        <p:nvPicPr>
          <p:cNvPr id="3" name="图片 2">
            <a:extLst>
              <a:ext uri="{FF2B5EF4-FFF2-40B4-BE49-F238E27FC236}">
                <a16:creationId xmlns:a16="http://schemas.microsoft.com/office/drawing/2014/main" id="{CAC6EBDA-184E-4F0C-BDA3-364DC300BA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1344" y="3696658"/>
            <a:ext cx="3847294" cy="1942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3553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矩形: 圆角 133"/>
          <p:cNvSpPr/>
          <p:nvPr/>
        </p:nvSpPr>
        <p:spPr>
          <a:xfrm rot="2700000">
            <a:off x="481528" y="324463"/>
            <a:ext cx="608141" cy="60814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35" name="直接连接符 134"/>
          <p:cNvCxnSpPr>
            <a:cxnSpLocks/>
          </p:cNvCxnSpPr>
          <p:nvPr/>
        </p:nvCxnSpPr>
        <p:spPr>
          <a:xfrm>
            <a:off x="1046328" y="1023585"/>
            <a:ext cx="1114567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文本框 135"/>
          <p:cNvSpPr txBox="1"/>
          <p:nvPr/>
        </p:nvSpPr>
        <p:spPr>
          <a:xfrm>
            <a:off x="1403349" y="366923"/>
            <a:ext cx="2339102" cy="5648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pPr>
              <a:lnSpc>
                <a:spcPct val="120000"/>
              </a:lnSpc>
            </a:pPr>
            <a:r>
              <a:rPr lang="zh-CN" altLang="en-US" sz="2800" b="1" dirty="0"/>
              <a:t>注重案例教学</a:t>
            </a:r>
          </a:p>
        </p:txBody>
      </p:sp>
      <p:sp>
        <p:nvSpPr>
          <p:cNvPr id="137" name="文本框 136"/>
          <p:cNvSpPr txBox="1"/>
          <p:nvPr/>
        </p:nvSpPr>
        <p:spPr>
          <a:xfrm>
            <a:off x="607504" y="400325"/>
            <a:ext cx="3561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3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8" name="任意多边形: 形状 137"/>
          <p:cNvSpPr/>
          <p:nvPr/>
        </p:nvSpPr>
        <p:spPr>
          <a:xfrm rot="2700000">
            <a:off x="10236192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9" name="任意多边形: 形状 138"/>
          <p:cNvSpPr/>
          <p:nvPr/>
        </p:nvSpPr>
        <p:spPr>
          <a:xfrm rot="2700000">
            <a:off x="10688014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40" name="任意多边形: 形状 139"/>
          <p:cNvSpPr/>
          <p:nvPr/>
        </p:nvSpPr>
        <p:spPr>
          <a:xfrm rot="2700000">
            <a:off x="11139835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E9D78906-FBAE-433B-91C4-C35BB9F847AD}"/>
              </a:ext>
            </a:extLst>
          </p:cNvPr>
          <p:cNvSpPr/>
          <p:nvPr/>
        </p:nvSpPr>
        <p:spPr>
          <a:xfrm>
            <a:off x="6330378" y="1449497"/>
            <a:ext cx="4880381" cy="438491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pPr>
              <a:lnSpc>
                <a:spcPct val="120000"/>
              </a:lnSpc>
            </a:pPr>
            <a:r>
              <a:rPr lang="en-US" altLang="zh-CN" dirty="0"/>
              <a:t>      </a:t>
            </a:r>
            <a:r>
              <a:rPr lang="zh-CN" altLang="zh-CN" dirty="0"/>
              <a:t>利用情境导人新课，从生活实际出发，为学生提供熟悉的情境，提高学习的内部动机，激发其学习兴趣，为深度教学的实现奠定良</a:t>
            </a:r>
            <a:r>
              <a:rPr lang="zh-CN" altLang="en-US" dirty="0"/>
              <a:t>好基础。</a:t>
            </a:r>
            <a:endParaRPr lang="zh-CN" altLang="zh-CN" dirty="0"/>
          </a:p>
          <a:p>
            <a:pPr>
              <a:lnSpc>
                <a:spcPct val="120000"/>
              </a:lnSpc>
            </a:pPr>
            <a:r>
              <a:rPr lang="zh-CN" altLang="en-US" dirty="0"/>
              <a:t>石化工厂：人类对地理环境影响的结果</a:t>
            </a:r>
            <a:endParaRPr lang="en-US" altLang="zh-CN" dirty="0"/>
          </a:p>
          <a:p>
            <a:pPr>
              <a:lnSpc>
                <a:spcPct val="120000"/>
              </a:lnSpc>
            </a:pPr>
            <a:endParaRPr lang="en-US" altLang="zh-CN" dirty="0"/>
          </a:p>
          <a:p>
            <a:pPr>
              <a:lnSpc>
                <a:spcPct val="120000"/>
              </a:lnSpc>
            </a:pPr>
            <a:endParaRPr lang="en-US" altLang="zh-CN" dirty="0"/>
          </a:p>
          <a:p>
            <a:pPr>
              <a:lnSpc>
                <a:spcPct val="120000"/>
              </a:lnSpc>
            </a:pPr>
            <a:r>
              <a:rPr lang="zh-CN" altLang="en-US" b="1" dirty="0"/>
              <a:t>探究活动一</a:t>
            </a:r>
            <a:r>
              <a:rPr lang="zh-CN" altLang="en-US" dirty="0"/>
              <a:t>：</a:t>
            </a:r>
            <a:endParaRPr lang="en-US" altLang="zh-CN" dirty="0"/>
          </a:p>
          <a:p>
            <a:pPr>
              <a:lnSpc>
                <a:spcPct val="120000"/>
              </a:lnSpc>
            </a:pPr>
            <a:r>
              <a:rPr lang="en-US" altLang="zh-CN" dirty="0"/>
              <a:t>        </a:t>
            </a:r>
            <a:r>
              <a:rPr lang="zh-CN" altLang="zh-CN" dirty="0"/>
              <a:t>利用实际情境提出问题，以小组讨论的形式的课堂教学。教师讲解帮助学生掌握本节内容逻辑关系，培养其逻辑思维。</a:t>
            </a:r>
          </a:p>
          <a:p>
            <a:pPr>
              <a:lnSpc>
                <a:spcPct val="120000"/>
              </a:lnSpc>
            </a:pPr>
            <a:endParaRPr lang="en-US" altLang="zh-CN" dirty="0"/>
          </a:p>
          <a:p>
            <a:pPr>
              <a:lnSpc>
                <a:spcPct val="120000"/>
              </a:lnSpc>
            </a:pPr>
            <a:r>
              <a:rPr lang="zh-CN" altLang="en-US" dirty="0"/>
              <a:t>工厂的区位选择：地理环境对人类活动的影响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9A9FA9E6-E9B7-4E91-85DC-F2B452330E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57911"/>
          <a:stretch/>
        </p:blipFill>
        <p:spPr>
          <a:xfrm>
            <a:off x="1086890" y="1189698"/>
            <a:ext cx="4594171" cy="860044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9242F9F6-0C68-48A0-9319-3CA2480B54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6328" y="2132323"/>
            <a:ext cx="4249807" cy="4740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7917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矩形: 圆角 133"/>
          <p:cNvSpPr/>
          <p:nvPr/>
        </p:nvSpPr>
        <p:spPr>
          <a:xfrm rot="2700000">
            <a:off x="481528" y="324463"/>
            <a:ext cx="608141" cy="60814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35" name="直接连接符 134"/>
          <p:cNvCxnSpPr>
            <a:cxnSpLocks/>
          </p:cNvCxnSpPr>
          <p:nvPr/>
        </p:nvCxnSpPr>
        <p:spPr>
          <a:xfrm>
            <a:off x="1046328" y="1023585"/>
            <a:ext cx="1114567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文本框 135"/>
          <p:cNvSpPr txBox="1"/>
          <p:nvPr/>
        </p:nvSpPr>
        <p:spPr>
          <a:xfrm>
            <a:off x="1403349" y="366923"/>
            <a:ext cx="2339102" cy="5648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pPr>
              <a:lnSpc>
                <a:spcPct val="120000"/>
              </a:lnSpc>
            </a:pPr>
            <a:r>
              <a:rPr lang="zh-CN" altLang="en-US" sz="2800" b="1" dirty="0"/>
              <a:t>注重案例教学</a:t>
            </a:r>
          </a:p>
        </p:txBody>
      </p:sp>
      <p:sp>
        <p:nvSpPr>
          <p:cNvPr id="137" name="文本框 136"/>
          <p:cNvSpPr txBox="1"/>
          <p:nvPr/>
        </p:nvSpPr>
        <p:spPr>
          <a:xfrm>
            <a:off x="607504" y="400325"/>
            <a:ext cx="3561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3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8" name="任意多边形: 形状 137"/>
          <p:cNvSpPr/>
          <p:nvPr/>
        </p:nvSpPr>
        <p:spPr>
          <a:xfrm rot="2700000">
            <a:off x="10236192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9" name="任意多边形: 形状 138"/>
          <p:cNvSpPr/>
          <p:nvPr/>
        </p:nvSpPr>
        <p:spPr>
          <a:xfrm rot="2700000">
            <a:off x="10688014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40" name="任意多边形: 形状 139"/>
          <p:cNvSpPr/>
          <p:nvPr/>
        </p:nvSpPr>
        <p:spPr>
          <a:xfrm rot="2700000">
            <a:off x="11139835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55626EF5-9325-40D1-A38F-AB4D2E6C1A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5620" y="1193444"/>
            <a:ext cx="4638286" cy="1565242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1CB948D9-DF49-4B62-9FFB-2CECA75F6F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3349" y="2792495"/>
            <a:ext cx="4098604" cy="2350898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8A616CD7-F5F4-45C3-A07B-0D3B13EE82B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21829" y="5329601"/>
            <a:ext cx="4632077" cy="1161476"/>
          </a:xfrm>
          <a:prstGeom prst="rect">
            <a:avLst/>
          </a:prstGeom>
        </p:spPr>
      </p:pic>
      <p:sp>
        <p:nvSpPr>
          <p:cNvPr id="17" name="矩形 16">
            <a:extLst>
              <a:ext uri="{FF2B5EF4-FFF2-40B4-BE49-F238E27FC236}">
                <a16:creationId xmlns:a16="http://schemas.microsoft.com/office/drawing/2014/main" id="{E4E565D6-8E7D-4D59-952A-1771E1BF2101}"/>
              </a:ext>
            </a:extLst>
          </p:cNvPr>
          <p:cNvSpPr/>
          <p:nvPr/>
        </p:nvSpPr>
        <p:spPr>
          <a:xfrm>
            <a:off x="6330378" y="1193444"/>
            <a:ext cx="5496861" cy="216700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r>
              <a:rPr lang="zh-CN" altLang="en-US" b="1" dirty="0"/>
              <a:t>探究活动二：</a:t>
            </a:r>
            <a:endParaRPr lang="en-US" altLang="zh-CN" b="1" dirty="0"/>
          </a:p>
          <a:p>
            <a:r>
              <a:rPr lang="en-US" altLang="zh-CN" dirty="0"/>
              <a:t>    </a:t>
            </a:r>
            <a:r>
              <a:rPr lang="zh-CN" altLang="zh-CN" dirty="0"/>
              <a:t>引导学生理解工业类型的划分依据是其主导因素；通过不同的颜色、图片等吸引学生的注意力，激发其学习兴趣。</a:t>
            </a:r>
          </a:p>
          <a:p>
            <a:pPr>
              <a:lnSpc>
                <a:spcPct val="120000"/>
              </a:lnSpc>
            </a:pPr>
            <a:endParaRPr lang="en-US" altLang="zh-CN" dirty="0"/>
          </a:p>
          <a:p>
            <a:pPr>
              <a:lnSpc>
                <a:spcPct val="120000"/>
              </a:lnSpc>
            </a:pPr>
            <a:r>
              <a:rPr lang="zh-CN" altLang="en-US" dirty="0"/>
              <a:t>工厂的区位选择：地理环境对人类活动的影响</a:t>
            </a:r>
          </a:p>
          <a:p>
            <a:pPr>
              <a:lnSpc>
                <a:spcPct val="120000"/>
              </a:lnSpc>
            </a:pPr>
            <a:endParaRPr lang="en-US" altLang="zh-CN" dirty="0"/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5F575830-F214-4309-81A2-FD829E819D12}"/>
              </a:ext>
            </a:extLst>
          </p:cNvPr>
          <p:cNvGrpSpPr/>
          <p:nvPr/>
        </p:nvGrpSpPr>
        <p:grpSpPr>
          <a:xfrm>
            <a:off x="6338096" y="4946924"/>
            <a:ext cx="4880381" cy="1774982"/>
            <a:chOff x="548738" y="4213143"/>
            <a:chExt cx="3131404" cy="1774982"/>
          </a:xfrm>
        </p:grpSpPr>
        <p:sp>
          <p:nvSpPr>
            <p:cNvPr id="19" name="矩形 18">
              <a:extLst>
                <a:ext uri="{FF2B5EF4-FFF2-40B4-BE49-F238E27FC236}">
                  <a16:creationId xmlns:a16="http://schemas.microsoft.com/office/drawing/2014/main" id="{1A2A8CE3-7A73-4CC7-9E31-DCC82681AB83}"/>
                </a:ext>
              </a:extLst>
            </p:cNvPr>
            <p:cNvSpPr/>
            <p:nvPr/>
          </p:nvSpPr>
          <p:spPr>
            <a:xfrm>
              <a:off x="548738" y="4594795"/>
              <a:ext cx="3131404" cy="13933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dirty="0"/>
                <a:t>1</a:t>
              </a:r>
              <a:r>
                <a:rPr lang="zh-CN" altLang="en-US" dirty="0"/>
                <a:t>、鞍钢的区位选择：</a:t>
              </a:r>
              <a:endParaRPr lang="en-US" altLang="zh-CN" dirty="0"/>
            </a:p>
            <a:p>
              <a:pPr>
                <a:lnSpc>
                  <a:spcPct val="120000"/>
                </a:lnSpc>
              </a:pPr>
              <a:r>
                <a:rPr lang="zh-CN" altLang="en-US" b="1" dirty="0"/>
                <a:t>地理环境对人类活动的影响</a:t>
              </a:r>
              <a:endParaRPr lang="en-US" altLang="zh-CN" b="1" dirty="0"/>
            </a:p>
            <a:p>
              <a:pPr>
                <a:lnSpc>
                  <a:spcPct val="120000"/>
                </a:lnSpc>
              </a:pPr>
              <a:r>
                <a:rPr lang="en-US" altLang="zh-CN" dirty="0"/>
                <a:t>2</a:t>
              </a:r>
              <a:r>
                <a:rPr lang="zh-CN" altLang="en-US" dirty="0"/>
                <a:t>、宝钢的区位选择：</a:t>
              </a:r>
              <a:endParaRPr lang="en-US" altLang="zh-CN" dirty="0"/>
            </a:p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rgbClr val="FF0000"/>
                  </a:solidFill>
                </a:rPr>
                <a:t>人类活动对地理环境的影响</a:t>
              </a:r>
              <a:endParaRPr lang="zh-CN" altLang="en-US" dirty="0"/>
            </a:p>
          </p:txBody>
        </p:sp>
        <p:sp>
          <p:nvSpPr>
            <p:cNvPr id="20" name="矩形 19">
              <a:extLst>
                <a:ext uri="{FF2B5EF4-FFF2-40B4-BE49-F238E27FC236}">
                  <a16:creationId xmlns:a16="http://schemas.microsoft.com/office/drawing/2014/main" id="{AAF73123-8709-4042-9F2B-F40D42245943}"/>
                </a:ext>
              </a:extLst>
            </p:cNvPr>
            <p:cNvSpPr/>
            <p:nvPr/>
          </p:nvSpPr>
          <p:spPr>
            <a:xfrm>
              <a:off x="548738" y="4213143"/>
              <a:ext cx="2876325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000" b="1" dirty="0"/>
                <a:t>鞍钢与宝钢的区位选择</a:t>
              </a:r>
            </a:p>
          </p:txBody>
        </p:sp>
      </p:grpSp>
      <p:sp>
        <p:nvSpPr>
          <p:cNvPr id="21" name="矩形 20">
            <a:extLst>
              <a:ext uri="{FF2B5EF4-FFF2-40B4-BE49-F238E27FC236}">
                <a16:creationId xmlns:a16="http://schemas.microsoft.com/office/drawing/2014/main" id="{36C6B933-802E-430B-969F-EFA454292BB2}"/>
              </a:ext>
            </a:extLst>
          </p:cNvPr>
          <p:cNvSpPr/>
          <p:nvPr/>
        </p:nvSpPr>
        <p:spPr>
          <a:xfrm>
            <a:off x="6330378" y="3259150"/>
            <a:ext cx="5687918" cy="17257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pPr>
              <a:lnSpc>
                <a:spcPct val="120000"/>
              </a:lnSpc>
            </a:pPr>
            <a:r>
              <a:rPr lang="zh-CN" altLang="en-US" b="1" dirty="0"/>
              <a:t>探究活动三：</a:t>
            </a:r>
            <a:endParaRPr lang="en-US" altLang="zh-CN" b="1" dirty="0"/>
          </a:p>
          <a:p>
            <a:pPr>
              <a:lnSpc>
                <a:spcPct val="120000"/>
              </a:lnSpc>
            </a:pPr>
            <a:r>
              <a:rPr lang="en-US" altLang="zh-CN" dirty="0"/>
              <a:t>     </a:t>
            </a:r>
            <a:r>
              <a:rPr lang="zh-CN" altLang="zh-CN" dirty="0"/>
              <a:t>教材中的</a:t>
            </a:r>
            <a:r>
              <a:rPr lang="en-US" altLang="zh-CN" dirty="0"/>
              <a:t>“</a:t>
            </a:r>
            <a:r>
              <a:rPr lang="zh-CN" altLang="zh-CN" dirty="0"/>
              <a:t>活动</a:t>
            </a:r>
            <a:r>
              <a:rPr lang="en-US" altLang="zh-CN" dirty="0"/>
              <a:t>”</a:t>
            </a:r>
            <a:r>
              <a:rPr lang="zh-CN" altLang="zh-CN" dirty="0"/>
              <a:t>栏目，其问题的设计由表及里，逐层深人，形成了一个完整问题链，学生通过解答问题，进行探究式学习，有助于培养其主动学习的习惯和良好的逻辑思维能力。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10815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矩形: 圆角 133"/>
          <p:cNvSpPr/>
          <p:nvPr/>
        </p:nvSpPr>
        <p:spPr>
          <a:xfrm rot="2700000">
            <a:off x="481528" y="324463"/>
            <a:ext cx="608141" cy="60814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35" name="直接连接符 134"/>
          <p:cNvCxnSpPr>
            <a:cxnSpLocks/>
          </p:cNvCxnSpPr>
          <p:nvPr/>
        </p:nvCxnSpPr>
        <p:spPr>
          <a:xfrm>
            <a:off x="1046328" y="1023585"/>
            <a:ext cx="1114567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文本框 135"/>
          <p:cNvSpPr txBox="1"/>
          <p:nvPr/>
        </p:nvSpPr>
        <p:spPr>
          <a:xfrm>
            <a:off x="1403349" y="366923"/>
            <a:ext cx="2339102" cy="5648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pPr>
              <a:lnSpc>
                <a:spcPct val="120000"/>
              </a:lnSpc>
            </a:pPr>
            <a:r>
              <a:rPr lang="zh-CN" altLang="en-US" sz="2800" b="1" dirty="0"/>
              <a:t>注重案例教学</a:t>
            </a:r>
          </a:p>
        </p:txBody>
      </p:sp>
      <p:sp>
        <p:nvSpPr>
          <p:cNvPr id="137" name="文本框 136"/>
          <p:cNvSpPr txBox="1"/>
          <p:nvPr/>
        </p:nvSpPr>
        <p:spPr>
          <a:xfrm>
            <a:off x="607504" y="400325"/>
            <a:ext cx="3561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3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8" name="任意多边形: 形状 137"/>
          <p:cNvSpPr/>
          <p:nvPr/>
        </p:nvSpPr>
        <p:spPr>
          <a:xfrm rot="2700000">
            <a:off x="10236192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9" name="任意多边形: 形状 138"/>
          <p:cNvSpPr/>
          <p:nvPr/>
        </p:nvSpPr>
        <p:spPr>
          <a:xfrm rot="2700000">
            <a:off x="10688014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40" name="任意多边形: 形状 139"/>
          <p:cNvSpPr/>
          <p:nvPr/>
        </p:nvSpPr>
        <p:spPr>
          <a:xfrm rot="2700000">
            <a:off x="11139835" y="807057"/>
            <a:ext cx="433056" cy="433056"/>
          </a:xfrm>
          <a:custGeom>
            <a:avLst/>
            <a:gdLst>
              <a:gd name="connsiteX0" fmla="*/ 29688 w 542085"/>
              <a:gd name="connsiteY0" fmla="*/ 29687 h 542085"/>
              <a:gd name="connsiteX1" fmla="*/ 101359 w 542085"/>
              <a:gd name="connsiteY1" fmla="*/ 0 h 542085"/>
              <a:gd name="connsiteX2" fmla="*/ 506782 w 542085"/>
              <a:gd name="connsiteY2" fmla="*/ 0 h 542085"/>
              <a:gd name="connsiteX3" fmla="*/ 542085 w 542085"/>
              <a:gd name="connsiteY3" fmla="*/ 7127 h 542085"/>
              <a:gd name="connsiteX4" fmla="*/ 7127 w 542085"/>
              <a:gd name="connsiteY4" fmla="*/ 542085 h 542085"/>
              <a:gd name="connsiteX5" fmla="*/ 0 w 542085"/>
              <a:gd name="connsiteY5" fmla="*/ 506782 h 542085"/>
              <a:gd name="connsiteX6" fmla="*/ 0 w 542085"/>
              <a:gd name="connsiteY6" fmla="*/ 101359 h 542085"/>
              <a:gd name="connsiteX7" fmla="*/ 29688 w 542085"/>
              <a:gd name="connsiteY7" fmla="*/ 29687 h 54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2085" h="542085">
                <a:moveTo>
                  <a:pt x="29688" y="29687"/>
                </a:moveTo>
                <a:cubicBezTo>
                  <a:pt x="48030" y="11345"/>
                  <a:pt x="73370" y="0"/>
                  <a:pt x="101359" y="0"/>
                </a:cubicBezTo>
                <a:lnTo>
                  <a:pt x="506782" y="0"/>
                </a:lnTo>
                <a:lnTo>
                  <a:pt x="542085" y="7127"/>
                </a:lnTo>
                <a:lnTo>
                  <a:pt x="7127" y="542085"/>
                </a:lnTo>
                <a:lnTo>
                  <a:pt x="0" y="506782"/>
                </a:lnTo>
                <a:lnTo>
                  <a:pt x="0" y="101359"/>
                </a:lnTo>
                <a:cubicBezTo>
                  <a:pt x="0" y="73369"/>
                  <a:pt x="11345" y="48029"/>
                  <a:pt x="29688" y="29687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E9D78906-FBAE-433B-91C4-C35BB9F847AD}"/>
              </a:ext>
            </a:extLst>
          </p:cNvPr>
          <p:cNvSpPr/>
          <p:nvPr/>
        </p:nvSpPr>
        <p:spPr>
          <a:xfrm>
            <a:off x="6475982" y="1636019"/>
            <a:ext cx="4880381" cy="205812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pPr>
              <a:lnSpc>
                <a:spcPct val="120000"/>
              </a:lnSpc>
            </a:pPr>
            <a:r>
              <a:rPr lang="zh-CN" altLang="en-US" b="1" dirty="0"/>
              <a:t>探究活动四：</a:t>
            </a:r>
            <a:endParaRPr lang="en-US" altLang="zh-CN" b="1" dirty="0"/>
          </a:p>
          <a:p>
            <a:pPr>
              <a:lnSpc>
                <a:spcPct val="120000"/>
              </a:lnSpc>
            </a:pPr>
            <a:r>
              <a:rPr lang="en-US" altLang="zh-CN" dirty="0"/>
              <a:t>    </a:t>
            </a:r>
            <a:r>
              <a:rPr lang="zh-CN" altLang="zh-CN" dirty="0"/>
              <a:t>通过展示工业排污量大、冲击力强的图片，激发学生的环境保护意识，为后面的环境教育奠定情感基调。同时，通过污染严重工业的区位选择教学，可以</a:t>
            </a:r>
            <a:r>
              <a:rPr lang="zh-CN" altLang="zh-CN" dirty="0">
                <a:solidFill>
                  <a:srgbClr val="FF0000"/>
                </a:solidFill>
              </a:rPr>
              <a:t>强化学生的人地协调观念</a:t>
            </a:r>
            <a:r>
              <a:rPr lang="zh-CN" altLang="zh-CN" dirty="0"/>
              <a:t>，使其树立可持续发展观念。</a:t>
            </a:r>
            <a:endParaRPr lang="zh-CN" altLang="en-US" dirty="0"/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21B13E1E-BFAD-4ACC-92CD-5EB476FA61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3115" y="1327097"/>
            <a:ext cx="4770537" cy="1528166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6FC8384B-7AC3-4513-B8C3-B705388796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5620" y="2887235"/>
            <a:ext cx="4375711" cy="3485305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7077F889-ED2C-47E1-B9BD-903FF09F769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53877" y="4629887"/>
            <a:ext cx="5005060" cy="1689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2684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: 形状 15"/>
          <p:cNvSpPr/>
          <p:nvPr/>
        </p:nvSpPr>
        <p:spPr>
          <a:xfrm rot="2700000">
            <a:off x="4021881" y="3484071"/>
            <a:ext cx="6764267" cy="6764267"/>
          </a:xfrm>
          <a:custGeom>
            <a:avLst/>
            <a:gdLst>
              <a:gd name="connsiteX0" fmla="*/ 210727 w 6764267"/>
              <a:gd name="connsiteY0" fmla="*/ 210726 h 6764267"/>
              <a:gd name="connsiteX1" fmla="*/ 719464 w 6764267"/>
              <a:gd name="connsiteY1" fmla="*/ 0 h 6764267"/>
              <a:gd name="connsiteX2" fmla="*/ 6764267 w 6764267"/>
              <a:gd name="connsiteY2" fmla="*/ 0 h 6764267"/>
              <a:gd name="connsiteX3" fmla="*/ 0 w 6764267"/>
              <a:gd name="connsiteY3" fmla="*/ 6764267 h 6764267"/>
              <a:gd name="connsiteX4" fmla="*/ 0 w 6764267"/>
              <a:gd name="connsiteY4" fmla="*/ 719463 h 6764267"/>
              <a:gd name="connsiteX5" fmla="*/ 210727 w 6764267"/>
              <a:gd name="connsiteY5" fmla="*/ 210726 h 6764267"/>
              <a:gd name="connsiteX0" fmla="*/ 210727 w 6764267"/>
              <a:gd name="connsiteY0" fmla="*/ 210726 h 6764267"/>
              <a:gd name="connsiteX1" fmla="*/ 719464 w 6764267"/>
              <a:gd name="connsiteY1" fmla="*/ 0 h 6764267"/>
              <a:gd name="connsiteX2" fmla="*/ 6764267 w 6764267"/>
              <a:gd name="connsiteY2" fmla="*/ 0 h 6764267"/>
              <a:gd name="connsiteX3" fmla="*/ 3308399 w 6764267"/>
              <a:gd name="connsiteY3" fmla="*/ 3454528 h 6764267"/>
              <a:gd name="connsiteX4" fmla="*/ 0 w 6764267"/>
              <a:gd name="connsiteY4" fmla="*/ 6764267 h 6764267"/>
              <a:gd name="connsiteX5" fmla="*/ 0 w 6764267"/>
              <a:gd name="connsiteY5" fmla="*/ 719463 h 6764267"/>
              <a:gd name="connsiteX6" fmla="*/ 210727 w 6764267"/>
              <a:gd name="connsiteY6" fmla="*/ 210726 h 6764267"/>
              <a:gd name="connsiteX0" fmla="*/ 3308399 w 6764267"/>
              <a:gd name="connsiteY0" fmla="*/ 3454528 h 6764267"/>
              <a:gd name="connsiteX1" fmla="*/ 0 w 6764267"/>
              <a:gd name="connsiteY1" fmla="*/ 6764267 h 6764267"/>
              <a:gd name="connsiteX2" fmla="*/ 0 w 6764267"/>
              <a:gd name="connsiteY2" fmla="*/ 719463 h 6764267"/>
              <a:gd name="connsiteX3" fmla="*/ 210727 w 6764267"/>
              <a:gd name="connsiteY3" fmla="*/ 210726 h 6764267"/>
              <a:gd name="connsiteX4" fmla="*/ 719464 w 6764267"/>
              <a:gd name="connsiteY4" fmla="*/ 0 h 6764267"/>
              <a:gd name="connsiteX5" fmla="*/ 6764267 w 6764267"/>
              <a:gd name="connsiteY5" fmla="*/ 0 h 6764267"/>
              <a:gd name="connsiteX6" fmla="*/ 3399839 w 6764267"/>
              <a:gd name="connsiteY6" fmla="*/ 3545968 h 6764267"/>
              <a:gd name="connsiteX0" fmla="*/ 3308399 w 6764267"/>
              <a:gd name="connsiteY0" fmla="*/ 3454528 h 6764267"/>
              <a:gd name="connsiteX1" fmla="*/ 0 w 6764267"/>
              <a:gd name="connsiteY1" fmla="*/ 6764267 h 6764267"/>
              <a:gd name="connsiteX2" fmla="*/ 0 w 6764267"/>
              <a:gd name="connsiteY2" fmla="*/ 719463 h 6764267"/>
              <a:gd name="connsiteX3" fmla="*/ 210727 w 6764267"/>
              <a:gd name="connsiteY3" fmla="*/ 210726 h 6764267"/>
              <a:gd name="connsiteX4" fmla="*/ 719464 w 6764267"/>
              <a:gd name="connsiteY4" fmla="*/ 0 h 6764267"/>
              <a:gd name="connsiteX5" fmla="*/ 6764267 w 6764267"/>
              <a:gd name="connsiteY5" fmla="*/ 0 h 6764267"/>
              <a:gd name="connsiteX0" fmla="*/ 0 w 6764267"/>
              <a:gd name="connsiteY0" fmla="*/ 6764267 h 6764267"/>
              <a:gd name="connsiteX1" fmla="*/ 0 w 6764267"/>
              <a:gd name="connsiteY1" fmla="*/ 719463 h 6764267"/>
              <a:gd name="connsiteX2" fmla="*/ 210727 w 6764267"/>
              <a:gd name="connsiteY2" fmla="*/ 210726 h 6764267"/>
              <a:gd name="connsiteX3" fmla="*/ 719464 w 6764267"/>
              <a:gd name="connsiteY3" fmla="*/ 0 h 6764267"/>
              <a:gd name="connsiteX4" fmla="*/ 6764267 w 6764267"/>
              <a:gd name="connsiteY4" fmla="*/ 0 h 6764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64267" h="6764267">
                <a:moveTo>
                  <a:pt x="0" y="6764267"/>
                </a:moveTo>
                <a:lnTo>
                  <a:pt x="0" y="719463"/>
                </a:lnTo>
                <a:cubicBezTo>
                  <a:pt x="0" y="520789"/>
                  <a:pt x="80529" y="340923"/>
                  <a:pt x="210727" y="210726"/>
                </a:cubicBezTo>
                <a:cubicBezTo>
                  <a:pt x="340924" y="80529"/>
                  <a:pt x="520790" y="0"/>
                  <a:pt x="719464" y="0"/>
                </a:cubicBezTo>
                <a:lnTo>
                  <a:pt x="6764267" y="0"/>
                </a:lnTo>
              </a:path>
            </a:pathLst>
          </a:custGeom>
          <a:ln w="1524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pic>
        <p:nvPicPr>
          <p:cNvPr id="28" name="图片占位符 27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26" name="图片占位符 25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21" name="图片占位符 20"/>
          <p:cNvPicPr>
            <a:picLocks noGrp="1" noChangeAspect="1"/>
          </p:cNvPicPr>
          <p:nvPr>
            <p:ph type="pic" sz="quarter" idx="10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6" name="文本框 5"/>
          <p:cNvSpPr txBox="1"/>
          <p:nvPr/>
        </p:nvSpPr>
        <p:spPr>
          <a:xfrm>
            <a:off x="700215" y="1915937"/>
            <a:ext cx="3877985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>
            <a:defPPr>
              <a:defRPr lang="zh-CN"/>
            </a:defPPr>
            <a:lvl1pPr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zh-CN" altLang="en-US" sz="4800" dirty="0">
                <a:solidFill>
                  <a:schemeClr val="accent1"/>
                </a:solidFill>
              </a:rPr>
              <a:t>欢迎批评指正</a:t>
            </a:r>
          </a:p>
        </p:txBody>
      </p:sp>
      <p:sp>
        <p:nvSpPr>
          <p:cNvPr id="7" name="矩形: 圆角 6"/>
          <p:cNvSpPr/>
          <p:nvPr/>
        </p:nvSpPr>
        <p:spPr>
          <a:xfrm>
            <a:off x="784522" y="3151504"/>
            <a:ext cx="1220561" cy="360000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: 圆角 7"/>
          <p:cNvSpPr/>
          <p:nvPr/>
        </p:nvSpPr>
        <p:spPr>
          <a:xfrm>
            <a:off x="2106984" y="3151504"/>
            <a:ext cx="1220561" cy="360000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: 圆角 8"/>
          <p:cNvSpPr/>
          <p:nvPr/>
        </p:nvSpPr>
        <p:spPr>
          <a:xfrm>
            <a:off x="3429446" y="3151504"/>
            <a:ext cx="1220561" cy="360000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853628" y="3173083"/>
            <a:ext cx="1082349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>
            <a:defPPr>
              <a:defRPr lang="zh-CN"/>
            </a:defPPr>
            <a:lvl1pPr>
              <a:defRPr sz="2800" b="1">
                <a:solidFill>
                  <a:schemeClr val="accent1"/>
                </a:solidFill>
              </a:defRPr>
            </a:lvl1pPr>
          </a:lstStyle>
          <a:p>
            <a:pPr algn="ctr"/>
            <a:r>
              <a:rPr lang="zh-CN" altLang="en-US" sz="1400" b="0" dirty="0">
                <a:solidFill>
                  <a:schemeClr val="bg1"/>
                </a:solidFill>
              </a:rPr>
              <a:t>人地协调观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2355626" y="3173083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>
            <a:defPPr>
              <a:defRPr lang="zh-CN"/>
            </a:defPPr>
            <a:lvl1pPr>
              <a:defRPr sz="2800" b="1">
                <a:solidFill>
                  <a:schemeClr val="accent1"/>
                </a:solidFill>
              </a:defRPr>
            </a:lvl1pPr>
          </a:lstStyle>
          <a:p>
            <a:pPr algn="ctr"/>
            <a:r>
              <a:rPr lang="zh-CN" altLang="en-US" sz="1400" b="0" dirty="0">
                <a:solidFill>
                  <a:schemeClr val="bg1"/>
                </a:solidFill>
              </a:rPr>
              <a:t>人→地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3584293" y="3173083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>
            <a:defPPr>
              <a:defRPr lang="zh-CN"/>
            </a:defPPr>
            <a:lvl1pPr>
              <a:defRPr sz="2800" b="1">
                <a:solidFill>
                  <a:schemeClr val="accent1"/>
                </a:solidFill>
              </a:defRPr>
            </a:lvl1pPr>
          </a:lstStyle>
          <a:p>
            <a:pPr algn="ctr"/>
            <a:r>
              <a:rPr lang="zh-CN" altLang="en-US" sz="1400" b="0" dirty="0">
                <a:solidFill>
                  <a:schemeClr val="bg1"/>
                </a:solidFill>
              </a:rPr>
              <a:t>教学启示</a:t>
            </a:r>
          </a:p>
        </p:txBody>
      </p:sp>
    </p:spTree>
    <p:extLst>
      <p:ext uri="{BB962C8B-B14F-4D97-AF65-F5344CB8AC3E}">
        <p14:creationId xmlns:p14="http://schemas.microsoft.com/office/powerpoint/2010/main" val="32030325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2980B9"/>
      </a:accent1>
      <a:accent2>
        <a:srgbClr val="16A085"/>
      </a:accent2>
      <a:accent3>
        <a:srgbClr val="9BBB59"/>
      </a:accent3>
      <a:accent4>
        <a:srgbClr val="F39C12"/>
      </a:accent4>
      <a:accent5>
        <a:srgbClr val="C0392B"/>
      </a:accent5>
      <a:accent6>
        <a:srgbClr val="2C3F50"/>
      </a:accent6>
      <a:hlink>
        <a:srgbClr val="2980B9"/>
      </a:hlink>
      <a:folHlink>
        <a:srgbClr val="BFBFBF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2980B9"/>
    </a:accent1>
    <a:accent2>
      <a:srgbClr val="16A085"/>
    </a:accent2>
    <a:accent3>
      <a:srgbClr val="9BBB59"/>
    </a:accent3>
    <a:accent4>
      <a:srgbClr val="F39C12"/>
    </a:accent4>
    <a:accent5>
      <a:srgbClr val="C0392B"/>
    </a:accent5>
    <a:accent6>
      <a:srgbClr val="2C3F50"/>
    </a:accent6>
    <a:hlink>
      <a:srgbClr val="2980B9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2980B9"/>
    </a:accent1>
    <a:accent2>
      <a:srgbClr val="16A085"/>
    </a:accent2>
    <a:accent3>
      <a:srgbClr val="9BBB59"/>
    </a:accent3>
    <a:accent4>
      <a:srgbClr val="F39C12"/>
    </a:accent4>
    <a:accent5>
      <a:srgbClr val="C0392B"/>
    </a:accent5>
    <a:accent6>
      <a:srgbClr val="2C3F50"/>
    </a:accent6>
    <a:hlink>
      <a:srgbClr val="2980B9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2980B9"/>
    </a:accent1>
    <a:accent2>
      <a:srgbClr val="16A085"/>
    </a:accent2>
    <a:accent3>
      <a:srgbClr val="9BBB59"/>
    </a:accent3>
    <a:accent4>
      <a:srgbClr val="F39C12"/>
    </a:accent4>
    <a:accent5>
      <a:srgbClr val="C0392B"/>
    </a:accent5>
    <a:accent6>
      <a:srgbClr val="2C3F50"/>
    </a:accent6>
    <a:hlink>
      <a:srgbClr val="2980B9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2980B9"/>
    </a:accent1>
    <a:accent2>
      <a:srgbClr val="16A085"/>
    </a:accent2>
    <a:accent3>
      <a:srgbClr val="9BBB59"/>
    </a:accent3>
    <a:accent4>
      <a:srgbClr val="F39C12"/>
    </a:accent4>
    <a:accent5>
      <a:srgbClr val="C0392B"/>
    </a:accent5>
    <a:accent6>
      <a:srgbClr val="2C3F50"/>
    </a:accent6>
    <a:hlink>
      <a:srgbClr val="2980B9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2980B9"/>
    </a:accent1>
    <a:accent2>
      <a:srgbClr val="16A085"/>
    </a:accent2>
    <a:accent3>
      <a:srgbClr val="9BBB59"/>
    </a:accent3>
    <a:accent4>
      <a:srgbClr val="F39C12"/>
    </a:accent4>
    <a:accent5>
      <a:srgbClr val="C0392B"/>
    </a:accent5>
    <a:accent6>
      <a:srgbClr val="2C3F50"/>
    </a:accent6>
    <a:hlink>
      <a:srgbClr val="2980B9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338</TotalTime>
  <Words>3490</Words>
  <Application>Microsoft Office PowerPoint</Application>
  <PresentationFormat>宽屏</PresentationFormat>
  <Paragraphs>486</Paragraphs>
  <Slides>50</Slides>
  <Notes>48</Notes>
  <HiddenSlides>0</HiddenSlides>
  <MMClips>1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50</vt:i4>
      </vt:variant>
    </vt:vector>
  </HeadingPairs>
  <TitlesOfParts>
    <vt:vector size="56" baseType="lpstr">
      <vt:lpstr>等线</vt:lpstr>
      <vt:lpstr>仿宋</vt:lpstr>
      <vt:lpstr>时尚中黑简体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海军 孟</dc:creator>
  <cp:lastModifiedBy>海军</cp:lastModifiedBy>
  <cp:revision>22</cp:revision>
  <dcterms:created xsi:type="dcterms:W3CDTF">2020-04-15T10:05:10Z</dcterms:created>
  <dcterms:modified xsi:type="dcterms:W3CDTF">2020-04-15T18:00:03Z</dcterms:modified>
</cp:coreProperties>
</file>