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7" r:id="rId3"/>
    <p:sldId id="259" r:id="rId4"/>
    <p:sldId id="267" r:id="rId5"/>
    <p:sldId id="260" r:id="rId6"/>
    <p:sldId id="268" r:id="rId7"/>
    <p:sldId id="269" r:id="rId8"/>
    <p:sldId id="261" r:id="rId9"/>
    <p:sldId id="270" r:id="rId10"/>
    <p:sldId id="271" r:id="rId11"/>
    <p:sldId id="264" r:id="rId12"/>
    <p:sldId id="272" r:id="rId13"/>
    <p:sldId id="273" r:id="rId14"/>
    <p:sldId id="274" r:id="rId15"/>
    <p:sldId id="275" r:id="rId16"/>
    <p:sldId id="265" r:id="rId17"/>
    <p:sldId id="266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7961"/>
    <a:srgbClr val="A06F46"/>
    <a:srgbClr val="755133"/>
    <a:srgbClr val="909A82"/>
    <a:srgbClr val="4B4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27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30FA-9ECB-4ED2-8973-C6E6073123B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CBBB-7243-4471-984F-F04720C53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30FA-9ECB-4ED2-8973-C6E6073123B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CBBB-7243-4471-984F-F04720C53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30FA-9ECB-4ED2-8973-C6E6073123B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CBBB-7243-4471-984F-F04720C53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30FA-9ECB-4ED2-8973-C6E6073123B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CBBB-7243-4471-984F-F04720C53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30FA-9ECB-4ED2-8973-C6E6073123B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CBBB-7243-4471-984F-F04720C53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30FA-9ECB-4ED2-8973-C6E6073123B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CBBB-7243-4471-984F-F04720C53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30FA-9ECB-4ED2-8973-C6E6073123B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CBBB-7243-4471-984F-F04720C53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30FA-9ECB-4ED2-8973-C6E6073123B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CBBB-7243-4471-984F-F04720C53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30FA-9ECB-4ED2-8973-C6E6073123B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CBBB-7243-4471-984F-F04720C53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30FA-9ECB-4ED2-8973-C6E6073123B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CBBB-7243-4471-984F-F04720C53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630FA-9ECB-4ED2-8973-C6E6073123B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CBBB-7243-4471-984F-F04720C53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630FA-9ECB-4ED2-8973-C6E6073123B3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BCBBB-7243-4471-984F-F04720C53DC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hyperlink" Target="http://www.musicedu8.com/kegaizhuanti/list0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66"/>
          <a:stretch>
            <a:fillRect/>
          </a:stretch>
        </p:blipFill>
        <p:spPr>
          <a:xfrm>
            <a:off x="0" y="3035030"/>
            <a:ext cx="12192000" cy="38229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035030"/>
            <a:ext cx="12192000" cy="353063"/>
          </a:xfrm>
          <a:prstGeom prst="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471591" y="1049241"/>
            <a:ext cx="828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7B5F35"/>
                </a:solidFill>
                <a:latin typeface="汉仪字酷堂义山楷W" panose="00020600040101010101" pitchFamily="18" charset="-122"/>
                <a:ea typeface="汉仪字酷堂义山楷W" panose="00020600040101010101" pitchFamily="18" charset="-122"/>
              </a:defRPr>
            </a:lvl1pPr>
          </a:lstStyle>
          <a:p>
            <a:pPr indent="1524000" algn="just"/>
            <a:r>
              <a:rPr lang="zh-CN" altLang="zh-CN" sz="3200" kern="100" dirty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基于核心素养的大单元教学设计路径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298755" y="2327094"/>
            <a:ext cx="5462285" cy="435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成都市双流区教育科学研究院      夏加强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472" y="213668"/>
            <a:ext cx="1935385" cy="11279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387841" y="523185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7B5F35"/>
                </a:solidFill>
                <a:latin typeface="汉仪字酷堂义山楷W" panose="00020600040101010101" pitchFamily="18" charset="-122"/>
                <a:ea typeface="汉仪字酷堂义山楷W" panose="00020600040101010101" pitchFamily="18" charset="-122"/>
              </a:defRPr>
            </a:lvl1pPr>
          </a:lstStyle>
          <a:p>
            <a:pPr lvl="0" algn="just"/>
            <a:r>
              <a:rPr lang="zh-CN" altLang="zh-CN" sz="28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大单元教学设计路径</a:t>
            </a:r>
            <a:endParaRPr lang="zh-CN" altLang="zh-CN" sz="2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 rot="3834034">
            <a:off x="-381110" y="-268017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3834034">
            <a:off x="11754852" y="6132782"/>
            <a:ext cx="874294" cy="874294"/>
          </a:xfrm>
          <a:prstGeom prst="roundRect">
            <a:avLst/>
          </a:prstGeom>
          <a:solidFill>
            <a:srgbClr val="A06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71526" y="1385114"/>
            <a:ext cx="10511337" cy="2515294"/>
            <a:chOff x="556537" y="1516243"/>
            <a:chExt cx="10511337" cy="2515294"/>
          </a:xfrm>
        </p:grpSpPr>
        <p:grpSp>
          <p:nvGrpSpPr>
            <p:cNvPr id="38" name="组合 37"/>
            <p:cNvGrpSpPr/>
            <p:nvPr/>
          </p:nvGrpSpPr>
          <p:grpSpPr>
            <a:xfrm>
              <a:off x="7737211" y="1516243"/>
              <a:ext cx="3330663" cy="2515294"/>
              <a:chOff x="7535021" y="2333642"/>
              <a:chExt cx="3330663" cy="2515294"/>
            </a:xfrm>
          </p:grpSpPr>
          <p:pic>
            <p:nvPicPr>
              <p:cNvPr id="39" name="图片 38" descr="女人在吃东西&#10;&#10;描述已自动生成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53" t="37586" r="4717" b="10266"/>
              <a:stretch>
                <a:fillRect/>
              </a:stretch>
            </p:blipFill>
            <p:spPr>
              <a:xfrm>
                <a:off x="8534870" y="2518122"/>
                <a:ext cx="2330814" cy="2330814"/>
              </a:xfrm>
              <a:custGeom>
                <a:avLst/>
                <a:gdLst>
                  <a:gd name="connsiteX0" fmla="*/ 433522 w 3576320"/>
                  <a:gd name="connsiteY0" fmla="*/ 0 h 3576320"/>
                  <a:gd name="connsiteX1" fmla="*/ 3142798 w 3576320"/>
                  <a:gd name="connsiteY1" fmla="*/ 0 h 3576320"/>
                  <a:gd name="connsiteX2" fmla="*/ 3576320 w 3576320"/>
                  <a:gd name="connsiteY2" fmla="*/ 433522 h 3576320"/>
                  <a:gd name="connsiteX3" fmla="*/ 3576320 w 3576320"/>
                  <a:gd name="connsiteY3" fmla="*/ 3142798 h 3576320"/>
                  <a:gd name="connsiteX4" fmla="*/ 3142798 w 3576320"/>
                  <a:gd name="connsiteY4" fmla="*/ 3576320 h 3576320"/>
                  <a:gd name="connsiteX5" fmla="*/ 433522 w 3576320"/>
                  <a:gd name="connsiteY5" fmla="*/ 3576320 h 3576320"/>
                  <a:gd name="connsiteX6" fmla="*/ 0 w 3576320"/>
                  <a:gd name="connsiteY6" fmla="*/ 3142798 h 3576320"/>
                  <a:gd name="connsiteX7" fmla="*/ 0 w 3576320"/>
                  <a:gd name="connsiteY7" fmla="*/ 433522 h 3576320"/>
                  <a:gd name="connsiteX8" fmla="*/ 433522 w 3576320"/>
                  <a:gd name="connsiteY8" fmla="*/ 0 h 357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6320" h="3576320">
                    <a:moveTo>
                      <a:pt x="433522" y="0"/>
                    </a:moveTo>
                    <a:lnTo>
                      <a:pt x="3142798" y="0"/>
                    </a:lnTo>
                    <a:cubicBezTo>
                      <a:pt x="3382226" y="0"/>
                      <a:pt x="3576320" y="194094"/>
                      <a:pt x="3576320" y="433522"/>
                    </a:cubicBezTo>
                    <a:lnTo>
                      <a:pt x="3576320" y="3142798"/>
                    </a:lnTo>
                    <a:cubicBezTo>
                      <a:pt x="3576320" y="3382226"/>
                      <a:pt x="3382226" y="3576320"/>
                      <a:pt x="3142798" y="3576320"/>
                    </a:cubicBezTo>
                    <a:lnTo>
                      <a:pt x="433522" y="3576320"/>
                    </a:lnTo>
                    <a:cubicBezTo>
                      <a:pt x="194094" y="3576320"/>
                      <a:pt x="0" y="3382226"/>
                      <a:pt x="0" y="3142798"/>
                    </a:cubicBezTo>
                    <a:lnTo>
                      <a:pt x="0" y="433522"/>
                    </a:lnTo>
                    <a:cubicBezTo>
                      <a:pt x="0" y="194094"/>
                      <a:pt x="194094" y="0"/>
                      <a:pt x="433522" y="0"/>
                    </a:cubicBezTo>
                    <a:close/>
                  </a:path>
                </a:pathLst>
              </a:custGeom>
            </p:spPr>
          </p:pic>
          <p:sp>
            <p:nvSpPr>
              <p:cNvPr id="40" name="矩形: 圆角 32"/>
              <p:cNvSpPr/>
              <p:nvPr/>
            </p:nvSpPr>
            <p:spPr>
              <a:xfrm>
                <a:off x="7535021" y="2333642"/>
                <a:ext cx="1074658" cy="1074658"/>
              </a:xfrm>
              <a:prstGeom prst="roundRect">
                <a:avLst>
                  <a:gd name="adj" fmla="val 12122"/>
                </a:avLst>
              </a:prstGeom>
              <a:solidFill>
                <a:srgbClr val="6F79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: 圆角 33"/>
              <p:cNvSpPr/>
              <p:nvPr/>
            </p:nvSpPr>
            <p:spPr>
              <a:xfrm>
                <a:off x="8068450" y="4246399"/>
                <a:ext cx="466420" cy="466420"/>
              </a:xfrm>
              <a:prstGeom prst="roundRect">
                <a:avLst>
                  <a:gd name="adj" fmla="val 12122"/>
                </a:avLst>
              </a:prstGeom>
              <a:solidFill>
                <a:srgbClr val="A06F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4" name="iconfont-11899-5650918"/>
            <p:cNvSpPr/>
            <p:nvPr/>
          </p:nvSpPr>
          <p:spPr>
            <a:xfrm>
              <a:off x="5186092" y="2218724"/>
              <a:ext cx="457294" cy="609685"/>
            </a:xfrm>
            <a:custGeom>
              <a:avLst/>
              <a:gdLst>
                <a:gd name="T0" fmla="*/ 649 w 7781"/>
                <a:gd name="T1" fmla="*/ 0 h 10375"/>
                <a:gd name="T2" fmla="*/ 7132 w 7781"/>
                <a:gd name="T3" fmla="*/ 0 h 10375"/>
                <a:gd name="T4" fmla="*/ 7781 w 7781"/>
                <a:gd name="T5" fmla="*/ 649 h 10375"/>
                <a:gd name="T6" fmla="*/ 7781 w 7781"/>
                <a:gd name="T7" fmla="*/ 9726 h 10375"/>
                <a:gd name="T8" fmla="*/ 7132 w 7781"/>
                <a:gd name="T9" fmla="*/ 10375 h 10375"/>
                <a:gd name="T10" fmla="*/ 649 w 7781"/>
                <a:gd name="T11" fmla="*/ 10375 h 10375"/>
                <a:gd name="T12" fmla="*/ 0 w 7781"/>
                <a:gd name="T13" fmla="*/ 9726 h 10375"/>
                <a:gd name="T14" fmla="*/ 0 w 7781"/>
                <a:gd name="T15" fmla="*/ 649 h 10375"/>
                <a:gd name="T16" fmla="*/ 649 w 7781"/>
                <a:gd name="T17" fmla="*/ 0 h 10375"/>
                <a:gd name="T18" fmla="*/ 1297 w 7781"/>
                <a:gd name="T19" fmla="*/ 1296 h 10375"/>
                <a:gd name="T20" fmla="*/ 1297 w 7781"/>
                <a:gd name="T21" fmla="*/ 8429 h 10375"/>
                <a:gd name="T22" fmla="*/ 6485 w 7781"/>
                <a:gd name="T23" fmla="*/ 8429 h 10375"/>
                <a:gd name="T24" fmla="*/ 6485 w 7781"/>
                <a:gd name="T25" fmla="*/ 1296 h 10375"/>
                <a:gd name="T26" fmla="*/ 1297 w 7781"/>
                <a:gd name="T27" fmla="*/ 1296 h 10375"/>
                <a:gd name="T28" fmla="*/ 3891 w 7781"/>
                <a:gd name="T29" fmla="*/ 8915 h 10375"/>
                <a:gd name="T30" fmla="*/ 3405 w 7781"/>
                <a:gd name="T31" fmla="*/ 9401 h 10375"/>
                <a:gd name="T32" fmla="*/ 3891 w 7781"/>
                <a:gd name="T33" fmla="*/ 9888 h 10375"/>
                <a:gd name="T34" fmla="*/ 4377 w 7781"/>
                <a:gd name="T35" fmla="*/ 9401 h 10375"/>
                <a:gd name="T36" fmla="*/ 3891 w 7781"/>
                <a:gd name="T37" fmla="*/ 8915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81" h="10375">
                  <a:moveTo>
                    <a:pt x="649" y="0"/>
                  </a:moveTo>
                  <a:lnTo>
                    <a:pt x="7132" y="0"/>
                  </a:lnTo>
                  <a:cubicBezTo>
                    <a:pt x="7490" y="0"/>
                    <a:pt x="7781" y="290"/>
                    <a:pt x="7781" y="649"/>
                  </a:cubicBezTo>
                  <a:lnTo>
                    <a:pt x="7781" y="9726"/>
                  </a:lnTo>
                  <a:cubicBezTo>
                    <a:pt x="7781" y="10084"/>
                    <a:pt x="7491" y="10375"/>
                    <a:pt x="7132" y="10375"/>
                  </a:cubicBezTo>
                  <a:lnTo>
                    <a:pt x="649" y="10375"/>
                  </a:lnTo>
                  <a:cubicBezTo>
                    <a:pt x="291" y="10375"/>
                    <a:pt x="0" y="10085"/>
                    <a:pt x="0" y="9726"/>
                  </a:cubicBezTo>
                  <a:lnTo>
                    <a:pt x="0" y="649"/>
                  </a:lnTo>
                  <a:cubicBezTo>
                    <a:pt x="1" y="290"/>
                    <a:pt x="291" y="0"/>
                    <a:pt x="649" y="0"/>
                  </a:cubicBezTo>
                  <a:close/>
                  <a:moveTo>
                    <a:pt x="1297" y="1296"/>
                  </a:moveTo>
                  <a:lnTo>
                    <a:pt x="1297" y="8429"/>
                  </a:lnTo>
                  <a:lnTo>
                    <a:pt x="6485" y="8429"/>
                  </a:lnTo>
                  <a:lnTo>
                    <a:pt x="6485" y="1296"/>
                  </a:lnTo>
                  <a:lnTo>
                    <a:pt x="1297" y="1296"/>
                  </a:lnTo>
                  <a:close/>
                  <a:moveTo>
                    <a:pt x="3891" y="8915"/>
                  </a:moveTo>
                  <a:cubicBezTo>
                    <a:pt x="3622" y="8915"/>
                    <a:pt x="3405" y="9133"/>
                    <a:pt x="3405" y="9401"/>
                  </a:cubicBezTo>
                  <a:cubicBezTo>
                    <a:pt x="3405" y="9670"/>
                    <a:pt x="3622" y="9888"/>
                    <a:pt x="3891" y="9888"/>
                  </a:cubicBezTo>
                  <a:cubicBezTo>
                    <a:pt x="4160" y="9888"/>
                    <a:pt x="4377" y="9670"/>
                    <a:pt x="4377" y="9401"/>
                  </a:cubicBezTo>
                  <a:cubicBezTo>
                    <a:pt x="4377" y="9133"/>
                    <a:pt x="4160" y="8915"/>
                    <a:pt x="3891" y="8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56537" y="1722211"/>
              <a:ext cx="546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（一）</a:t>
              </a:r>
              <a:r>
                <a:rPr lang="zh-CN" altLang="zh-CN" sz="20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立足教材内容，挖掘单元主题（大任务）</a:t>
              </a:r>
              <a:endParaRPr lang="zh-CN" altLang="en-US" sz="2000" dirty="0">
                <a:solidFill>
                  <a:srgbClr val="4F464B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077" y="464440"/>
            <a:ext cx="1935385" cy="11279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DD890A6-8094-D5AA-F749-F84041F3F002}"/>
              </a:ext>
            </a:extLst>
          </p:cNvPr>
          <p:cNvSpPr txBox="1"/>
          <p:nvPr/>
        </p:nvSpPr>
        <p:spPr>
          <a:xfrm>
            <a:off x="500380" y="2279072"/>
            <a:ext cx="6609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97944A5-9421-089B-459F-47814BC813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" y="2026435"/>
            <a:ext cx="7570084" cy="4110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79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 rot="3834034">
            <a:off x="-381110" y="-268017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3834034">
            <a:off x="11754852" y="6132782"/>
            <a:ext cx="874294" cy="874294"/>
          </a:xfrm>
          <a:prstGeom prst="roundRect">
            <a:avLst/>
          </a:prstGeom>
          <a:solidFill>
            <a:srgbClr val="A06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740868" y="1405781"/>
            <a:ext cx="10891365" cy="3124304"/>
            <a:chOff x="740869" y="1668974"/>
            <a:chExt cx="10891365" cy="3124304"/>
          </a:xfrm>
        </p:grpSpPr>
        <p:sp>
          <p:nvSpPr>
            <p:cNvPr id="27" name="文本框 26"/>
            <p:cNvSpPr txBox="1"/>
            <p:nvPr/>
          </p:nvSpPr>
          <p:spPr>
            <a:xfrm>
              <a:off x="740869" y="1668974"/>
              <a:ext cx="10710263" cy="777457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2000">
                  <a:latin typeface="汉仪全唐诗简" panose="00020600040101010101" pitchFamily="18" charset="-122"/>
                  <a:ea typeface="汉仪全唐诗简" panose="00020600040101010101" pitchFamily="18" charset="-122"/>
                </a:defRPr>
              </a:lvl1pPr>
            </a:lstStyle>
            <a:p>
              <a:endParaRPr lang="zh-CN" altLang="en-US" sz="1800" dirty="0">
                <a:solidFill>
                  <a:srgbClr val="413546"/>
                </a:solidFill>
              </a:endParaRPr>
            </a:p>
            <a:p>
              <a:endParaRPr lang="zh-CN" altLang="en-US" sz="1800" dirty="0">
                <a:solidFill>
                  <a:srgbClr val="413546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549680" y="3135252"/>
              <a:ext cx="10082554" cy="1658026"/>
              <a:chOff x="1549680" y="3135252"/>
              <a:chExt cx="10082554" cy="1658026"/>
            </a:xfrm>
          </p:grpSpPr>
          <p:pic>
            <p:nvPicPr>
              <p:cNvPr id="43" name="图片 42" descr="桌子上放着手机&#10;&#10;描述已自动生成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5196" y="3135252"/>
                <a:ext cx="2487038" cy="1658026"/>
              </a:xfrm>
              <a:prstGeom prst="rect">
                <a:avLst/>
              </a:prstGeom>
            </p:spPr>
          </p:pic>
          <p:sp>
            <p:nvSpPr>
              <p:cNvPr id="46" name="文本框 45"/>
              <p:cNvSpPr txBox="1"/>
              <p:nvPr/>
            </p:nvSpPr>
            <p:spPr>
              <a:xfrm>
                <a:off x="1549680" y="425265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造字工房悦黑（非商用）常规体" pitchFamily="50" charset="-122"/>
                    <a:ea typeface="造字工房悦黑（非商用）常规体" pitchFamily="50" charset="-122"/>
                  </a:rPr>
                  <a:t>小标题处</a:t>
                </a: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5657419" y="425265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造字工房悦黑（非商用）常规体" pitchFamily="50" charset="-122"/>
                  <a:ea typeface="造字工房悦黑（非商用）常规体" pitchFamily="50" charset="-122"/>
                </a:rPr>
                <a:t>小标题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159" y="277820"/>
            <a:ext cx="1935385" cy="11279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A5E9F9E-0EF4-2A95-80AB-D3D020BCACD0}"/>
              </a:ext>
            </a:extLst>
          </p:cNvPr>
          <p:cNvSpPr txBox="1"/>
          <p:nvPr/>
        </p:nvSpPr>
        <p:spPr>
          <a:xfrm>
            <a:off x="4387841" y="523185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7B5F35"/>
                </a:solidFill>
                <a:latin typeface="汉仪字酷堂义山楷W" panose="00020600040101010101" pitchFamily="18" charset="-122"/>
                <a:ea typeface="汉仪字酷堂义山楷W" panose="00020600040101010101" pitchFamily="18" charset="-122"/>
              </a:defRPr>
            </a:lvl1pPr>
          </a:lstStyle>
          <a:p>
            <a:pPr lvl="0" algn="just"/>
            <a:r>
              <a:rPr lang="zh-CN" altLang="zh-CN" sz="28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大单元教学设计路径</a:t>
            </a:r>
            <a:endParaRPr lang="zh-CN" altLang="zh-CN" sz="2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427179-A6F2-FA19-F5C1-45F7DA0F6BA5}"/>
              </a:ext>
            </a:extLst>
          </p:cNvPr>
          <p:cNvSpPr txBox="1"/>
          <p:nvPr/>
        </p:nvSpPr>
        <p:spPr>
          <a:xfrm>
            <a:off x="1353820" y="1621851"/>
            <a:ext cx="6609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（二）明确预期目标，确定评价证据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8A0DBEE-307E-D614-6C4A-B4AFA47E62E7}"/>
              </a:ext>
            </a:extLst>
          </p:cNvPr>
          <p:cNvSpPr txBox="1"/>
          <p:nvPr/>
        </p:nvSpPr>
        <p:spPr>
          <a:xfrm>
            <a:off x="1332221" y="2399308"/>
            <a:ext cx="6609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教学逆设计</a:t>
            </a:r>
            <a:r>
              <a:rPr lang="en-US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理论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确定预期成果</a:t>
            </a:r>
            <a:r>
              <a:rPr lang="en-US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— </a:t>
            </a:r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确定评估证据</a:t>
            </a:r>
            <a:r>
              <a:rPr lang="en-US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设计学习体验的逆向设计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目标</a:t>
            </a:r>
            <a:r>
              <a:rPr lang="en-US" altLang="zh-CN" sz="2400" dirty="0">
                <a:ea typeface="宋体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评估互化模板：</a:t>
            </a:r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知道什么、理解什么、能做什么、想成为什么</a:t>
            </a:r>
            <a:r>
              <a:rPr lang="zh-CN" altLang="en-US" sz="24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7CAB1961-B855-6BE6-CB75-42828CCA4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432630"/>
              </p:ext>
            </p:extLst>
          </p:nvPr>
        </p:nvGraphicFramePr>
        <p:xfrm>
          <a:off x="976653" y="3956129"/>
          <a:ext cx="7320215" cy="2555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2467">
                  <a:extLst>
                    <a:ext uri="{9D8B030D-6E8A-4147-A177-3AD203B41FA5}">
                      <a16:colId xmlns:a16="http://schemas.microsoft.com/office/drawing/2014/main" val="873592373"/>
                    </a:ext>
                  </a:extLst>
                </a:gridCol>
                <a:gridCol w="1696720">
                  <a:extLst>
                    <a:ext uri="{9D8B030D-6E8A-4147-A177-3AD203B41FA5}">
                      <a16:colId xmlns:a16="http://schemas.microsoft.com/office/drawing/2014/main" val="3799348728"/>
                    </a:ext>
                  </a:extLst>
                </a:gridCol>
                <a:gridCol w="1197601">
                  <a:extLst>
                    <a:ext uri="{9D8B030D-6E8A-4147-A177-3AD203B41FA5}">
                      <a16:colId xmlns:a16="http://schemas.microsoft.com/office/drawing/2014/main" val="1087364693"/>
                    </a:ext>
                  </a:extLst>
                </a:gridCol>
                <a:gridCol w="2490479">
                  <a:extLst>
                    <a:ext uri="{9D8B030D-6E8A-4147-A177-3AD203B41FA5}">
                      <a16:colId xmlns:a16="http://schemas.microsoft.com/office/drawing/2014/main" val="3512315611"/>
                    </a:ext>
                  </a:extLst>
                </a:gridCol>
                <a:gridCol w="1062948">
                  <a:extLst>
                    <a:ext uri="{9D8B030D-6E8A-4147-A177-3AD203B41FA5}">
                      <a16:colId xmlns:a16="http://schemas.microsoft.com/office/drawing/2014/main" val="3882143972"/>
                    </a:ext>
                  </a:extLst>
                </a:gridCol>
              </a:tblGrid>
              <a:tr h="727145">
                <a:tc rowSpan="5">
                  <a:txBody>
                    <a:bodyPr/>
                    <a:lstStyle/>
                    <a:p>
                      <a:pPr indent="266700" algn="just"/>
                      <a:r>
                        <a:rPr lang="zh-CN" sz="1600" kern="100" dirty="0">
                          <a:effectLst/>
                        </a:rPr>
                        <a:t> </a:t>
                      </a:r>
                    </a:p>
                    <a:p>
                      <a:pPr indent="266700" algn="just"/>
                      <a:endParaRPr lang="en-US" altLang="zh-CN" sz="1600" kern="100" dirty="0">
                        <a:effectLst/>
                      </a:endParaRPr>
                    </a:p>
                    <a:p>
                      <a:pPr indent="266700" algn="just"/>
                      <a:endParaRPr lang="en-US" altLang="zh-CN" sz="1600" kern="100" dirty="0">
                        <a:effectLst/>
                      </a:endParaRPr>
                    </a:p>
                    <a:p>
                      <a:pPr indent="266700" algn="just"/>
                      <a:endParaRPr lang="en-US" altLang="zh-CN" sz="1600" kern="100" dirty="0">
                        <a:effectLst/>
                      </a:endParaRPr>
                    </a:p>
                    <a:p>
                      <a:pPr indent="266700" algn="just"/>
                      <a:endParaRPr lang="en-US" altLang="zh-CN" sz="1600" kern="100" dirty="0">
                        <a:effectLst/>
                      </a:endParaRPr>
                    </a:p>
                    <a:p>
                      <a:pPr indent="266700" algn="just"/>
                      <a:r>
                        <a:rPr lang="zh-CN" sz="1600" kern="100" dirty="0">
                          <a:effectLst/>
                        </a:rPr>
                        <a:t>目标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endParaRPr lang="en-US" altLang="zh-CN" sz="1600" kern="100" dirty="0">
                        <a:effectLst/>
                      </a:endParaRPr>
                    </a:p>
                    <a:p>
                      <a:pPr indent="266700" algn="just"/>
                      <a:r>
                        <a:rPr lang="zh-CN" sz="1600" kern="100" dirty="0">
                          <a:effectLst/>
                        </a:rPr>
                        <a:t>维度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endParaRPr lang="en-US" altLang="zh-CN" sz="1600" kern="100" dirty="0">
                        <a:effectLst/>
                      </a:endParaRPr>
                    </a:p>
                    <a:p>
                      <a:pPr indent="266700" algn="just"/>
                      <a:r>
                        <a:rPr lang="zh-CN" sz="1600" kern="100" dirty="0">
                          <a:effectLst/>
                        </a:rPr>
                        <a:t>目标表现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endParaRPr lang="en-US" altLang="zh-CN" sz="1600" kern="100" dirty="0">
                        <a:effectLst/>
                      </a:endParaRPr>
                    </a:p>
                    <a:p>
                      <a:pPr indent="266700" algn="just"/>
                      <a:r>
                        <a:rPr lang="zh-CN" sz="1600" kern="100" dirty="0">
                          <a:effectLst/>
                        </a:rPr>
                        <a:t>方式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>
                          <a:effectLst/>
                        </a:rPr>
                        <a:t>结果</a:t>
                      </a:r>
                      <a:r>
                        <a:rPr lang="en-US" sz="1600" kern="100">
                          <a:effectLst/>
                        </a:rPr>
                        <a:t>(</a:t>
                      </a:r>
                      <a:r>
                        <a:rPr lang="zh-CN" sz="1600" kern="100">
                          <a:effectLst/>
                        </a:rPr>
                        <a:t>定性或定量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extLst>
                  <a:ext uri="{0D108BD9-81ED-4DB2-BD59-A6C34878D82A}">
                    <a16:rowId xmlns:a16="http://schemas.microsoft.com/office/drawing/2014/main" val="2537229664"/>
                  </a:ext>
                </a:extLst>
              </a:tr>
              <a:tr h="505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>
                          <a:effectLst/>
                        </a:rPr>
                        <a:t>知道什么？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 dirty="0">
                          <a:effectLst/>
                        </a:rPr>
                        <a:t>习题、问答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extLst>
                  <a:ext uri="{0D108BD9-81ED-4DB2-BD59-A6C34878D82A}">
                    <a16:rowId xmlns:a16="http://schemas.microsoft.com/office/drawing/2014/main" val="252302227"/>
                  </a:ext>
                </a:extLst>
              </a:tr>
              <a:tr h="505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 dirty="0">
                          <a:effectLst/>
                        </a:rPr>
                        <a:t>理解什么？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 dirty="0">
                          <a:effectLst/>
                        </a:rPr>
                        <a:t>表达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extLst>
                  <a:ext uri="{0D108BD9-81ED-4DB2-BD59-A6C34878D82A}">
                    <a16:rowId xmlns:a16="http://schemas.microsoft.com/office/drawing/2014/main" val="3870495736"/>
                  </a:ext>
                </a:extLst>
              </a:tr>
              <a:tr h="5055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 dirty="0">
                          <a:effectLst/>
                        </a:rPr>
                        <a:t>能做什么</a:t>
                      </a:r>
                      <a:r>
                        <a:rPr lang="en-US" sz="1600" kern="100" dirty="0">
                          <a:effectLst/>
                        </a:rPr>
                        <a:t>?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 dirty="0">
                          <a:effectLst/>
                        </a:rPr>
                        <a:t>作品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extLst>
                  <a:ext uri="{0D108BD9-81ED-4DB2-BD59-A6C34878D82A}">
                    <a16:rowId xmlns:a16="http://schemas.microsoft.com/office/drawing/2014/main" val="1039195643"/>
                  </a:ext>
                </a:extLst>
              </a:tr>
              <a:tr h="3118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 dirty="0">
                          <a:effectLst/>
                        </a:rPr>
                        <a:t>想成为什么？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 dirty="0">
                          <a:effectLst/>
                        </a:rPr>
                        <a:t>观察、访谈、作</a:t>
                      </a:r>
                      <a:r>
                        <a:rPr lang="zh-CN" altLang="en-US" sz="1600" kern="100" dirty="0">
                          <a:effectLst/>
                        </a:rPr>
                        <a:t>品等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7761" marR="57761" marT="0" marB="0"/>
                </a:tc>
                <a:extLst>
                  <a:ext uri="{0D108BD9-81ED-4DB2-BD59-A6C34878D82A}">
                    <a16:rowId xmlns:a16="http://schemas.microsoft.com/office/drawing/2014/main" val="199088669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 rot="3834034">
            <a:off x="-381110" y="-268017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740868" y="1405781"/>
            <a:ext cx="10710263" cy="2953017"/>
            <a:chOff x="740869" y="1668974"/>
            <a:chExt cx="10710263" cy="2953017"/>
          </a:xfrm>
        </p:grpSpPr>
        <p:sp>
          <p:nvSpPr>
            <p:cNvPr id="27" name="文本框 26"/>
            <p:cNvSpPr txBox="1"/>
            <p:nvPr/>
          </p:nvSpPr>
          <p:spPr>
            <a:xfrm>
              <a:off x="740869" y="1668974"/>
              <a:ext cx="10710263" cy="777457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2000">
                  <a:latin typeface="汉仪全唐诗简" panose="00020600040101010101" pitchFamily="18" charset="-122"/>
                  <a:ea typeface="汉仪全唐诗简" panose="00020600040101010101" pitchFamily="18" charset="-122"/>
                </a:defRPr>
              </a:lvl1pPr>
            </a:lstStyle>
            <a:p>
              <a:endParaRPr lang="zh-CN" altLang="en-US" sz="1800" dirty="0">
                <a:solidFill>
                  <a:srgbClr val="413546"/>
                </a:solidFill>
              </a:endParaRPr>
            </a:p>
            <a:p>
              <a:endParaRPr lang="zh-CN" altLang="en-US" sz="1800" dirty="0">
                <a:solidFill>
                  <a:srgbClr val="413546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49680" y="425265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造字工房悦黑（非商用）常规体" pitchFamily="50" charset="-122"/>
                  <a:ea typeface="造字工房悦黑（非商用）常规体" pitchFamily="50" charset="-122"/>
                </a:rPr>
                <a:t>小标题处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657419" y="425265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造字工房悦黑（非商用）常规体" pitchFamily="50" charset="-122"/>
                  <a:ea typeface="造字工房悦黑（非商用）常规体" pitchFamily="50" charset="-122"/>
                </a:rPr>
                <a:t>小标题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159" y="277820"/>
            <a:ext cx="1935385" cy="11279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A5E9F9E-0EF4-2A95-80AB-D3D020BCACD0}"/>
              </a:ext>
            </a:extLst>
          </p:cNvPr>
          <p:cNvSpPr txBox="1"/>
          <p:nvPr/>
        </p:nvSpPr>
        <p:spPr>
          <a:xfrm>
            <a:off x="4387841" y="523185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7B5F35"/>
                </a:solidFill>
                <a:latin typeface="汉仪字酷堂义山楷W" panose="00020600040101010101" pitchFamily="18" charset="-122"/>
                <a:ea typeface="汉仪字酷堂义山楷W" panose="00020600040101010101" pitchFamily="18" charset="-122"/>
              </a:defRPr>
            </a:lvl1pPr>
          </a:lstStyle>
          <a:p>
            <a:pPr lvl="0" algn="just"/>
            <a:r>
              <a:rPr lang="zh-CN" altLang="zh-CN" sz="28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大单元教学设计路径</a:t>
            </a:r>
            <a:endParaRPr lang="zh-CN" altLang="zh-CN" sz="2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427179-A6F2-FA19-F5C1-45F7DA0F6BA5}"/>
              </a:ext>
            </a:extLst>
          </p:cNvPr>
          <p:cNvSpPr txBox="1"/>
          <p:nvPr/>
        </p:nvSpPr>
        <p:spPr>
          <a:xfrm>
            <a:off x="1353820" y="1621851"/>
            <a:ext cx="6609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（二）明确预期目标，确定评价证据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5D4DFE-D6DF-7B9A-3296-3594EAFD30B5}"/>
              </a:ext>
            </a:extLst>
          </p:cNvPr>
          <p:cNvSpPr txBox="1"/>
          <p:nvPr/>
        </p:nvSpPr>
        <p:spPr>
          <a:xfrm>
            <a:off x="2222499" y="2276477"/>
            <a:ext cx="66090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“跳起来“ 单元中</a:t>
            </a:r>
            <a:r>
              <a:rPr lang="en-US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目标</a:t>
            </a:r>
            <a:r>
              <a:rPr lang="en-US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评估</a:t>
            </a:r>
            <a:r>
              <a:rPr lang="en-US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互化的设计模板</a:t>
            </a:r>
            <a:endParaRPr lang="en-US" altLang="zh-CN" sz="24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B08ADCF-5A75-507E-A489-EBF89B1CA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12029"/>
              </p:ext>
            </p:extLst>
          </p:nvPr>
        </p:nvGraphicFramePr>
        <p:xfrm>
          <a:off x="498323" y="2861245"/>
          <a:ext cx="10057432" cy="4000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890">
                  <a:extLst>
                    <a:ext uri="{9D8B030D-6E8A-4147-A177-3AD203B41FA5}">
                      <a16:colId xmlns:a16="http://schemas.microsoft.com/office/drawing/2014/main" val="2989783419"/>
                    </a:ext>
                  </a:extLst>
                </a:gridCol>
                <a:gridCol w="1884993">
                  <a:extLst>
                    <a:ext uri="{9D8B030D-6E8A-4147-A177-3AD203B41FA5}">
                      <a16:colId xmlns:a16="http://schemas.microsoft.com/office/drawing/2014/main" val="2123197142"/>
                    </a:ext>
                  </a:extLst>
                </a:gridCol>
                <a:gridCol w="4805573">
                  <a:extLst>
                    <a:ext uri="{9D8B030D-6E8A-4147-A177-3AD203B41FA5}">
                      <a16:colId xmlns:a16="http://schemas.microsoft.com/office/drawing/2014/main" val="521552085"/>
                    </a:ext>
                  </a:extLst>
                </a:gridCol>
                <a:gridCol w="1196988">
                  <a:extLst>
                    <a:ext uri="{9D8B030D-6E8A-4147-A177-3AD203B41FA5}">
                      <a16:colId xmlns:a16="http://schemas.microsoft.com/office/drawing/2014/main" val="3806452189"/>
                    </a:ext>
                  </a:extLst>
                </a:gridCol>
                <a:gridCol w="1196988">
                  <a:extLst>
                    <a:ext uri="{9D8B030D-6E8A-4147-A177-3AD203B41FA5}">
                      <a16:colId xmlns:a16="http://schemas.microsoft.com/office/drawing/2014/main" val="3735664326"/>
                    </a:ext>
                  </a:extLst>
                </a:gridCol>
              </a:tblGrid>
              <a:tr h="233680">
                <a:tc rowSpan="5">
                  <a:txBody>
                    <a:bodyPr/>
                    <a:lstStyle/>
                    <a:p>
                      <a:pPr indent="266700"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 indent="266700"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 indent="266700"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 indent="266700"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 indent="266700"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</a:endParaRPr>
                    </a:p>
                    <a:p>
                      <a:pPr indent="266700" algn="just"/>
                      <a:endParaRPr lang="en-US" altLang="zh-CN" sz="1800" kern="100" dirty="0">
                        <a:effectLst/>
                      </a:endParaRPr>
                    </a:p>
                    <a:p>
                      <a:pPr indent="266700" algn="just"/>
                      <a:r>
                        <a:rPr lang="zh-CN" sz="1800" kern="100" dirty="0">
                          <a:effectLst/>
                        </a:rPr>
                        <a:t>目标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 dirty="0">
                          <a:effectLst/>
                        </a:rPr>
                        <a:t>维度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 dirty="0">
                          <a:effectLst/>
                        </a:rPr>
                        <a:t>目标表现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 dirty="0">
                          <a:effectLst/>
                        </a:rPr>
                        <a:t>方式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 dirty="0">
                          <a:effectLst/>
                        </a:rPr>
                        <a:t>结果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zh-CN" sz="1800" kern="100" dirty="0">
                          <a:effectLst/>
                        </a:rPr>
                        <a:t>定性或定量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942071303"/>
                  </a:ext>
                </a:extLst>
              </a:tr>
              <a:tr h="8981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/>
                      <a:endParaRPr lang="en-US" altLang="zh-CN" sz="1800" kern="100" dirty="0">
                        <a:effectLst/>
                      </a:endParaRPr>
                    </a:p>
                    <a:p>
                      <a:pPr indent="266700" algn="just"/>
                      <a:endParaRPr lang="en-US" altLang="zh-CN" sz="1800" kern="100" dirty="0">
                        <a:effectLst/>
                      </a:endParaRPr>
                    </a:p>
                    <a:p>
                      <a:pPr indent="266700" algn="just"/>
                      <a:r>
                        <a:rPr lang="zh-CN" sz="1800" kern="100" dirty="0">
                          <a:effectLst/>
                        </a:rPr>
                        <a:t>知道什么？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1.</a:t>
                      </a:r>
                      <a:r>
                        <a:rPr lang="zh-CN" sz="1800" kern="100" dirty="0">
                          <a:effectLst/>
                        </a:rPr>
                        <a:t>芭蕾舞、拉丁舞、踢踏舞等舞蹈门类，辨析艺术形式。</a:t>
                      </a:r>
                    </a:p>
                    <a:p>
                      <a:pPr algn="just"/>
                      <a:r>
                        <a:rPr lang="en-US" sz="1800" kern="100" dirty="0">
                          <a:effectLst/>
                        </a:rPr>
                        <a:t>2.</a:t>
                      </a:r>
                      <a:r>
                        <a:rPr lang="zh-CN" sz="1800" kern="100" dirty="0">
                          <a:effectLst/>
                        </a:rPr>
                        <a:t>知道头、手、脚、躯干都是我们身体的一部分。</a:t>
                      </a:r>
                    </a:p>
                    <a:p>
                      <a:pPr algn="just"/>
                      <a:r>
                        <a:rPr lang="en-US" sz="1800" kern="100" dirty="0">
                          <a:effectLst/>
                        </a:rPr>
                        <a:t>3.</a:t>
                      </a:r>
                      <a:r>
                        <a:rPr lang="zh-CN" sz="1800" kern="100" dirty="0">
                          <a:effectLst/>
                        </a:rPr>
                        <a:t>知道小红帽、糖果仙子的故事。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 dirty="0">
                          <a:effectLst/>
                        </a:rPr>
                        <a:t>回答对话</a:t>
                      </a:r>
                      <a:r>
                        <a:rPr lang="zh-CN" altLang="en-US" sz="1800" kern="100" dirty="0">
                          <a:effectLst/>
                        </a:rPr>
                        <a:t>；</a:t>
                      </a:r>
                      <a:r>
                        <a:rPr lang="zh-CN" sz="1800" kern="100" dirty="0">
                          <a:effectLst/>
                        </a:rPr>
                        <a:t>表演展示</a:t>
                      </a:r>
                      <a:r>
                        <a:rPr lang="zh-CN" altLang="en-US" sz="1800" kern="100" dirty="0">
                          <a:effectLst/>
                        </a:rPr>
                        <a:t>；</a:t>
                      </a:r>
                      <a:r>
                        <a:rPr lang="zh-CN" sz="1800" kern="100" dirty="0">
                          <a:effectLst/>
                        </a:rPr>
                        <a:t>讲述</a:t>
                      </a:r>
                      <a:r>
                        <a:rPr lang="zh-CN" altLang="en-US" sz="1800" kern="100" dirty="0">
                          <a:effectLst/>
                        </a:rPr>
                        <a:t>。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333083247"/>
                  </a:ext>
                </a:extLst>
              </a:tr>
              <a:tr h="6768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>
                          <a:effectLst/>
                        </a:rPr>
                        <a:t>理解什么？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 dirty="0">
                          <a:effectLst/>
                        </a:rPr>
                        <a:t>明白舞蹈就是用身体讲故事，表达特定的情绪情感。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 dirty="0">
                          <a:effectLst/>
                        </a:rPr>
                        <a:t>完成挑战性任务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597936090"/>
                  </a:ext>
                </a:extLst>
              </a:tr>
              <a:tr h="5801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>
                          <a:effectLst/>
                        </a:rPr>
                        <a:t>能做什么</a:t>
                      </a:r>
                      <a:r>
                        <a:rPr lang="en-US" sz="1800" kern="100">
                          <a:effectLst/>
                        </a:rPr>
                        <a:t>?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>
                          <a:effectLst/>
                        </a:rPr>
                        <a:t>能用身体表现故事中的大体情节，模仿角色形象。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 dirty="0">
                          <a:effectLst/>
                        </a:rPr>
                        <a:t>动作编创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312218438"/>
                  </a:ext>
                </a:extLst>
              </a:tr>
              <a:tr h="7735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 dirty="0">
                          <a:effectLst/>
                        </a:rPr>
                        <a:t>想成为什么？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>
                          <a:effectLst/>
                        </a:rPr>
                        <a:t>一个善于用肢体表达情感的人。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800" kern="100">
                          <a:effectLst/>
                        </a:rPr>
                        <a:t>观察、访谈、跟踪、作品</a:t>
                      </a:r>
                      <a:endParaRPr lang="zh-CN" sz="18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304218577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9525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 rot="3834034">
            <a:off x="-381110" y="-268017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740868" y="1405781"/>
            <a:ext cx="10710263" cy="2953017"/>
            <a:chOff x="740869" y="1668974"/>
            <a:chExt cx="10710263" cy="2953017"/>
          </a:xfrm>
        </p:grpSpPr>
        <p:sp>
          <p:nvSpPr>
            <p:cNvPr id="27" name="文本框 26"/>
            <p:cNvSpPr txBox="1"/>
            <p:nvPr/>
          </p:nvSpPr>
          <p:spPr>
            <a:xfrm>
              <a:off x="740869" y="1668974"/>
              <a:ext cx="10710263" cy="777457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2000">
                  <a:latin typeface="汉仪全唐诗简" panose="00020600040101010101" pitchFamily="18" charset="-122"/>
                  <a:ea typeface="汉仪全唐诗简" panose="00020600040101010101" pitchFamily="18" charset="-122"/>
                </a:defRPr>
              </a:lvl1pPr>
            </a:lstStyle>
            <a:p>
              <a:endParaRPr lang="zh-CN" altLang="en-US" sz="1800" dirty="0">
                <a:solidFill>
                  <a:srgbClr val="413546"/>
                </a:solidFill>
              </a:endParaRPr>
            </a:p>
            <a:p>
              <a:endParaRPr lang="zh-CN" altLang="en-US" sz="1800" dirty="0">
                <a:solidFill>
                  <a:srgbClr val="413546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49680" y="425265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造字工房悦黑（非商用）常规体" pitchFamily="50" charset="-122"/>
                  <a:ea typeface="造字工房悦黑（非商用）常规体" pitchFamily="50" charset="-122"/>
                </a:rPr>
                <a:t>小标题处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657419" y="425265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造字工房悦黑（非商用）常规体" pitchFamily="50" charset="-122"/>
                  <a:ea typeface="造字工房悦黑（非商用）常规体" pitchFamily="50" charset="-122"/>
                </a:rPr>
                <a:t>小标题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159" y="277820"/>
            <a:ext cx="1935385" cy="11279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A5E9F9E-0EF4-2A95-80AB-D3D020BCACD0}"/>
              </a:ext>
            </a:extLst>
          </p:cNvPr>
          <p:cNvSpPr txBox="1"/>
          <p:nvPr/>
        </p:nvSpPr>
        <p:spPr>
          <a:xfrm>
            <a:off x="4387841" y="523185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7B5F35"/>
                </a:solidFill>
                <a:latin typeface="汉仪字酷堂义山楷W" panose="00020600040101010101" pitchFamily="18" charset="-122"/>
                <a:ea typeface="汉仪字酷堂义山楷W" panose="00020600040101010101" pitchFamily="18" charset="-122"/>
              </a:defRPr>
            </a:lvl1pPr>
          </a:lstStyle>
          <a:p>
            <a:pPr lvl="0" algn="just"/>
            <a:r>
              <a:rPr lang="zh-CN" altLang="zh-CN" sz="28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大单元教学设计路径</a:t>
            </a:r>
            <a:endParaRPr lang="zh-CN" altLang="zh-CN" sz="2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427179-A6F2-FA19-F5C1-45F7DA0F6BA5}"/>
              </a:ext>
            </a:extLst>
          </p:cNvPr>
          <p:cNvSpPr txBox="1"/>
          <p:nvPr/>
        </p:nvSpPr>
        <p:spPr>
          <a:xfrm>
            <a:off x="1353820" y="1621851"/>
            <a:ext cx="6609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（二）明确预期目标，确定评价证据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25D4DFE-D6DF-7B9A-3296-3594EAFD30B5}"/>
              </a:ext>
            </a:extLst>
          </p:cNvPr>
          <p:cNvSpPr txBox="1"/>
          <p:nvPr/>
        </p:nvSpPr>
        <p:spPr>
          <a:xfrm>
            <a:off x="2222499" y="2276477"/>
            <a:ext cx="66090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“跳起来“ 单元中</a:t>
            </a:r>
            <a:r>
              <a:rPr lang="en-US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目标</a:t>
            </a:r>
            <a:r>
              <a:rPr lang="en-US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评价</a:t>
            </a:r>
            <a:r>
              <a:rPr lang="en-US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4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互化的设计</a:t>
            </a:r>
            <a:endParaRPr lang="en-US" altLang="zh-CN" sz="24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A20587-4116-5673-644D-E9C9E6E5A5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38" y="3016418"/>
            <a:ext cx="7344941" cy="3758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392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 rot="3834034">
            <a:off x="-381110" y="-268017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3834034">
            <a:off x="10543314" y="778535"/>
            <a:ext cx="874294" cy="874294"/>
          </a:xfrm>
          <a:prstGeom prst="roundRect">
            <a:avLst/>
          </a:prstGeom>
          <a:solidFill>
            <a:srgbClr val="A06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076" y="297272"/>
            <a:ext cx="1935385" cy="11279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6223840-EA5D-3E55-94FF-61D27CE499C7}"/>
              </a:ext>
            </a:extLst>
          </p:cNvPr>
          <p:cNvSpPr txBox="1"/>
          <p:nvPr/>
        </p:nvSpPr>
        <p:spPr>
          <a:xfrm>
            <a:off x="4375327" y="754017"/>
            <a:ext cx="6605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zh-CN" sz="24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大单元教学设计路径</a:t>
            </a:r>
            <a:endParaRPr lang="zh-CN" altLang="zh-CN" sz="24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046784-51EC-57D2-1018-37148FF55CF2}"/>
              </a:ext>
            </a:extLst>
          </p:cNvPr>
          <p:cNvSpPr txBox="1"/>
          <p:nvPr/>
        </p:nvSpPr>
        <p:spPr>
          <a:xfrm>
            <a:off x="1470660" y="1621558"/>
            <a:ext cx="66090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）设置问题板块，设计教学活动</a:t>
            </a:r>
            <a:endParaRPr lang="zh-CN" altLang="en-US" sz="2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77FC1A-7102-25F4-AB30-0AE004FC0578}"/>
              </a:ext>
            </a:extLst>
          </p:cNvPr>
          <p:cNvSpPr txBox="1"/>
          <p:nvPr/>
        </p:nvSpPr>
        <p:spPr>
          <a:xfrm>
            <a:off x="1379760" y="2217993"/>
            <a:ext cx="1022735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q-AL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第一个子问题：关于芭蕾舞，你知道哪些舞蹈动作？ 对应活动：教师播放芭蕾舞视频，孩子们观看并总结芭蕾舞的标志性舞蹈动作，如脚尖、手位以及旋转等。 孩子们结合自己在课前搜集了解的芭蕾舞动作，分组上台进行汇报分享</a:t>
            </a:r>
            <a:r>
              <a:rPr lang="sq-AL" altLang="zh-CN" sz="2200" dirty="0"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r>
              <a:rPr lang="sq-AL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第二个子问题：小红帽的故事中有哪些动作？ 对应活动：学生从小红帽的歌词中提取出一些关键的动词，用自己的动作将其表演出来。</a:t>
            </a:r>
            <a:endParaRPr lang="sq-AL" altLang="zh-CN" sz="22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sq-AL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第三个子问题：这些动作像舞蹈吗？ 怎样才能变得像舞蹈动作呢？ 对应活动：老师会对</a:t>
            </a:r>
            <a:r>
              <a:rPr lang="en-US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走</a:t>
            </a:r>
            <a:r>
              <a:rPr lang="en-US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这一生活动作进行示范，用芭蕾舞的方式将其表演出来，让孩子感受到要将生活化的动作变成艺术化的舞蹈动作，关键在于将其</a:t>
            </a:r>
            <a:r>
              <a:rPr lang="en-US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夸张化</a:t>
            </a:r>
            <a:r>
              <a:rPr lang="en-US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。 </a:t>
            </a:r>
            <a:endParaRPr lang="zh-CN" alt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1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 rot="3834034">
            <a:off x="-381110" y="-268017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3834034">
            <a:off x="10543314" y="778535"/>
            <a:ext cx="874294" cy="874294"/>
          </a:xfrm>
          <a:prstGeom prst="roundRect">
            <a:avLst/>
          </a:prstGeom>
          <a:solidFill>
            <a:srgbClr val="A06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076" y="297272"/>
            <a:ext cx="1935385" cy="11279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6223840-EA5D-3E55-94FF-61D27CE499C7}"/>
              </a:ext>
            </a:extLst>
          </p:cNvPr>
          <p:cNvSpPr txBox="1"/>
          <p:nvPr/>
        </p:nvSpPr>
        <p:spPr>
          <a:xfrm>
            <a:off x="4375327" y="754017"/>
            <a:ext cx="6605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zh-CN" sz="24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大单元教学设计路径</a:t>
            </a:r>
            <a:endParaRPr lang="zh-CN" altLang="zh-CN" sz="24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046784-51EC-57D2-1018-37148FF55CF2}"/>
              </a:ext>
            </a:extLst>
          </p:cNvPr>
          <p:cNvSpPr txBox="1"/>
          <p:nvPr/>
        </p:nvSpPr>
        <p:spPr>
          <a:xfrm>
            <a:off x="1460500" y="1889036"/>
            <a:ext cx="66090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en-US" altLang="zh-CN" sz="22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、系统分析、整体设计</a:t>
            </a:r>
            <a:endParaRPr lang="zh-CN" altLang="en-US" sz="2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77FC1A-7102-25F4-AB30-0AE004FC0578}"/>
              </a:ext>
            </a:extLst>
          </p:cNvPr>
          <p:cNvSpPr txBox="1"/>
          <p:nvPr/>
        </p:nvSpPr>
        <p:spPr>
          <a:xfrm>
            <a:off x="1337996" y="2574175"/>
            <a:ext cx="10227352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8300" algn="just">
              <a:lnSpc>
                <a:spcPts val="2100"/>
              </a:lnSpc>
            </a:pPr>
            <a:r>
              <a:rPr lang="en-US" altLang="zh-CN" sz="2200" spc="7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200" spc="7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系统分析：是指整个单元规划和课时设计，必须建立在课程标准、核心内容、基本学情的深度分析基础上的“再建构”。</a:t>
            </a:r>
            <a:endParaRPr lang="zh-CN" altLang="zh-CN" sz="2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200" spc="7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200" spc="7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整体设计：是指课时教学设计以前，要在系统分析基础上组建单元，进行单元整体规划，以及整体规划下的课时设计。</a:t>
            </a:r>
            <a:endParaRPr lang="en-US" altLang="zh-CN" sz="2200" spc="75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spc="4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200" spc="4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第一、</a:t>
            </a:r>
            <a:r>
              <a:rPr lang="zh-CN" altLang="zh-CN" sz="2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研读</a:t>
            </a:r>
            <a:r>
              <a:rPr lang="en-US" altLang="zh-CN" sz="2200" u="sng" dirty="0" err="1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课程标准</a:t>
            </a:r>
            <a:r>
              <a:rPr lang="zh-CN" altLang="zh-CN" sz="2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与教材。</a:t>
            </a:r>
            <a:endParaRPr lang="en-US" altLang="zh-CN" sz="2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第二，根据学科核心素养，对教材中的内容进行“归档”。</a:t>
            </a:r>
            <a:endParaRPr lang="en-US" altLang="zh-CN" sz="2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第三，确立教学顺序，组织学生的学习体验。</a:t>
            </a:r>
            <a:endParaRPr lang="en-US" altLang="zh-CN" sz="2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2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第四，设定评价标准，确定评价方法。</a:t>
            </a:r>
            <a:endParaRPr lang="zh-CN" altLang="en-US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173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 rot="3834034">
            <a:off x="343929" y="1572973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3834034">
            <a:off x="10543314" y="778535"/>
            <a:ext cx="874294" cy="874294"/>
          </a:xfrm>
          <a:prstGeom prst="roundRect">
            <a:avLst/>
          </a:prstGeom>
          <a:solidFill>
            <a:srgbClr val="A06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076" y="297272"/>
            <a:ext cx="1935385" cy="11279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6223840-EA5D-3E55-94FF-61D27CE499C7}"/>
              </a:ext>
            </a:extLst>
          </p:cNvPr>
          <p:cNvSpPr txBox="1"/>
          <p:nvPr/>
        </p:nvSpPr>
        <p:spPr>
          <a:xfrm>
            <a:off x="4375327" y="754017"/>
            <a:ext cx="6605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zh-CN" altLang="zh-CN" sz="24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大单元教学设计路径</a:t>
            </a:r>
            <a:endParaRPr lang="zh-CN" altLang="zh-CN" sz="24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046784-51EC-57D2-1018-37148FF55CF2}"/>
              </a:ext>
            </a:extLst>
          </p:cNvPr>
          <p:cNvSpPr txBox="1"/>
          <p:nvPr/>
        </p:nvSpPr>
        <p:spPr>
          <a:xfrm>
            <a:off x="1460500" y="1889036"/>
            <a:ext cx="66090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四</a:t>
            </a:r>
            <a:r>
              <a:rPr lang="en-US" altLang="zh-CN" sz="22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、系统分析、整体设计</a:t>
            </a:r>
            <a:endParaRPr lang="zh-CN" altLang="en-US" sz="2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77FC1A-7102-25F4-AB30-0AE004FC0578}"/>
              </a:ext>
            </a:extLst>
          </p:cNvPr>
          <p:cNvSpPr txBox="1"/>
          <p:nvPr/>
        </p:nvSpPr>
        <p:spPr>
          <a:xfrm>
            <a:off x="3217596" y="2677805"/>
            <a:ext cx="1022735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8300" algn="just">
              <a:lnSpc>
                <a:spcPts val="2100"/>
              </a:lnSpc>
            </a:pPr>
            <a:r>
              <a:rPr lang="zh-CN" altLang="zh-CN" sz="22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以“人音版”音乐四年级上册</a:t>
            </a:r>
            <a:r>
              <a:rPr lang="zh-CN" altLang="en-US" sz="22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“京剧”</a:t>
            </a:r>
            <a:r>
              <a:rPr lang="zh-CN" altLang="en-US" sz="2200" dirty="0">
                <a:ea typeface="等线" panose="02010600030101010101" pitchFamily="2" charset="-122"/>
                <a:cs typeface="Times New Roman" panose="02020603050405020304" pitchFamily="18" charset="0"/>
              </a:rPr>
              <a:t>板块</a:t>
            </a:r>
            <a:r>
              <a:rPr lang="zh-CN" altLang="zh-CN" sz="22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为例</a:t>
            </a:r>
            <a:endParaRPr lang="en-US" altLang="zh-CN" sz="22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68300" algn="just">
              <a:lnSpc>
                <a:spcPts val="2100"/>
              </a:lnSpc>
            </a:pPr>
            <a:endParaRPr lang="zh-CN" altLang="en-US" sz="2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629EEDC-7BD5-EB7B-C277-7ABA3D980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68" y="2993276"/>
            <a:ext cx="9717004" cy="30214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9" t="6852" r="-1"/>
          <a:stretch>
            <a:fillRect/>
          </a:stretch>
        </p:blipFill>
        <p:spPr>
          <a:xfrm>
            <a:off x="-8467" y="-19456"/>
            <a:ext cx="7831253" cy="6877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25937" r="39557" b="20725"/>
          <a:stretch>
            <a:fillRect/>
          </a:stretch>
        </p:blipFill>
        <p:spPr>
          <a:xfrm>
            <a:off x="3814981" y="98036"/>
            <a:ext cx="8276374" cy="68774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05779" y="2830272"/>
            <a:ext cx="4260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感谢你的聆听！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7242" y="181658"/>
            <a:ext cx="1935385" cy="11279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8266402-EF5C-9AEE-3865-DACBBF666220}"/>
              </a:ext>
            </a:extLst>
          </p:cNvPr>
          <p:cNvSpPr txBox="1"/>
          <p:nvPr/>
        </p:nvSpPr>
        <p:spPr>
          <a:xfrm>
            <a:off x="8412004" y="4721268"/>
            <a:ext cx="2850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    2022</a:t>
            </a:r>
            <a:r>
              <a:rPr lang="zh-CN" altLang="en-US" sz="2400" dirty="0"/>
              <a:t>年</a:t>
            </a:r>
            <a:r>
              <a:rPr lang="en-US" altLang="zh-CN" sz="2400" dirty="0"/>
              <a:t>12</a:t>
            </a:r>
            <a:r>
              <a:rPr lang="zh-CN" altLang="en-US" sz="2400" dirty="0"/>
              <a:t>月</a:t>
            </a:r>
            <a:r>
              <a:rPr lang="en-US" altLang="zh-CN" sz="2400" dirty="0"/>
              <a:t>15</a:t>
            </a:r>
            <a:r>
              <a:rPr lang="zh-CN" altLang="en-US" sz="2400" dirty="0"/>
              <a:t>日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9" t="6852" r="-1"/>
          <a:stretch>
            <a:fillRect/>
          </a:stretch>
        </p:blipFill>
        <p:spPr>
          <a:xfrm>
            <a:off x="-8467" y="-19456"/>
            <a:ext cx="7831253" cy="6877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25937" r="39557" b="20725"/>
          <a:stretch>
            <a:fillRect/>
          </a:stretch>
        </p:blipFill>
        <p:spPr>
          <a:xfrm>
            <a:off x="3841575" y="167271"/>
            <a:ext cx="8276374" cy="687745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19159" y="944788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造字工房悦黑（非商用）常规体" pitchFamily="50" charset="-122"/>
                <a:ea typeface="造字工房悦黑（非商用）常规体" pitchFamily="50" charset="-122"/>
              </a:defRPr>
            </a:lvl1pPr>
          </a:lstStyle>
          <a:p>
            <a:r>
              <a:rPr lang="zh-CN" altLang="en-US" dirty="0"/>
              <a:t>目录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550900" y="1881755"/>
            <a:ext cx="3313445" cy="461665"/>
            <a:chOff x="3624304" y="2509146"/>
            <a:chExt cx="3313445" cy="461665"/>
          </a:xfrm>
        </p:grpSpPr>
        <p:sp>
          <p:nvSpPr>
            <p:cNvPr id="35" name="文本框 34"/>
            <p:cNvSpPr txBox="1"/>
            <p:nvPr/>
          </p:nvSpPr>
          <p:spPr>
            <a:xfrm>
              <a:off x="4210142" y="2509146"/>
              <a:ext cx="2727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什么是大单元教学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24304" y="2539924"/>
              <a:ext cx="556914" cy="400110"/>
            </a:xfrm>
            <a:prstGeom prst="rect">
              <a:avLst/>
            </a:prstGeom>
            <a:solidFill>
              <a:srgbClr val="6F7961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>
                  <a:solidFill>
                    <a:schemeClr val="bg1"/>
                  </a:solidFill>
                  <a:latin typeface="汉仪小隶书简" panose="02010609000101010101" pitchFamily="49" charset="-122"/>
                  <a:ea typeface="汉仪小隶书简" panose="02010609000101010101" pitchFamily="49" charset="-122"/>
                </a:defRPr>
              </a:lvl1pPr>
            </a:lstStyle>
            <a:p>
              <a:r>
                <a:rPr lang="en-US" altLang="zh-CN" sz="2000" dirty="0"/>
                <a:t>01</a:t>
              </a:r>
              <a:endParaRPr lang="zh-CN" altLang="en-US" sz="20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550900" y="3266632"/>
            <a:ext cx="3346349" cy="491367"/>
            <a:chOff x="3591400" y="2448667"/>
            <a:chExt cx="3346349" cy="491367"/>
          </a:xfrm>
        </p:grpSpPr>
        <p:sp>
          <p:nvSpPr>
            <p:cNvPr id="31" name="文本框 30"/>
            <p:cNvSpPr txBox="1"/>
            <p:nvPr/>
          </p:nvSpPr>
          <p:spPr>
            <a:xfrm>
              <a:off x="4210142" y="2448667"/>
              <a:ext cx="2727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造字工房悦黑（非商用）常规体" pitchFamily="50" charset="-122"/>
                  <a:ea typeface="造字工房悦黑（非商用）常规体" pitchFamily="50" charset="-122"/>
                </a:defRPr>
              </a:lvl1pPr>
            </a:lstStyle>
            <a:p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591400" y="2539924"/>
              <a:ext cx="556914" cy="400110"/>
            </a:xfrm>
            <a:prstGeom prst="rect">
              <a:avLst/>
            </a:prstGeom>
            <a:solidFill>
              <a:srgbClr val="A06F46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小隶书简" panose="02010609000101010101" pitchFamily="49" charset="-122"/>
                  <a:ea typeface="汉仪小隶书简" panose="02010609000101010101" pitchFamily="49" charset="-122"/>
                </a:defRPr>
              </a:lvl1pPr>
            </a:lstStyle>
            <a:p>
              <a:r>
                <a:rPr lang="en-US" altLang="zh-CN" sz="2000" dirty="0">
                  <a:solidFill>
                    <a:schemeClr val="bg1"/>
                  </a:solidFill>
                </a:rPr>
                <a:t>02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50900" y="4665757"/>
            <a:ext cx="3576798" cy="461665"/>
            <a:chOff x="3624304" y="2526184"/>
            <a:chExt cx="3576798" cy="461665"/>
          </a:xfrm>
        </p:grpSpPr>
        <p:sp>
          <p:nvSpPr>
            <p:cNvPr id="27" name="文本框 26"/>
            <p:cNvSpPr txBox="1"/>
            <p:nvPr/>
          </p:nvSpPr>
          <p:spPr>
            <a:xfrm>
              <a:off x="4210142" y="2526184"/>
              <a:ext cx="2990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造字工房悦黑（非商用）常规体" pitchFamily="50" charset="-122"/>
                  <a:ea typeface="造字工房悦黑（非商用）常规体" pitchFamily="50" charset="-122"/>
                </a:defRPr>
              </a:lvl1pPr>
            </a:lstStyle>
            <a:p>
              <a:pPr lvl="0" algn="just"/>
              <a:r>
                <a:rPr lang="zh-CN" altLang="zh-CN" sz="2400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大单元教学设计路径</a:t>
              </a:r>
              <a:endPara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624304" y="2539924"/>
              <a:ext cx="556914" cy="400110"/>
            </a:xfrm>
            <a:prstGeom prst="rect">
              <a:avLst/>
            </a:prstGeom>
            <a:solidFill>
              <a:srgbClr val="6F7961"/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小隶书简" panose="02010609000101010101" pitchFamily="49" charset="-122"/>
                  <a:ea typeface="汉仪小隶书简" panose="02010609000101010101" pitchFamily="49" charset="-122"/>
                </a:defRPr>
              </a:lvl1pPr>
            </a:lstStyle>
            <a:p>
              <a:r>
                <a:rPr lang="en-US" altLang="zh-CN" sz="2000" dirty="0">
                  <a:solidFill>
                    <a:schemeClr val="bg1"/>
                  </a:solidFill>
                </a:rPr>
                <a:t>03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80272" y="32032"/>
            <a:ext cx="1935385" cy="112796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34C252A-EAF4-E147-2A0B-7B1619A77CF3}"/>
              </a:ext>
            </a:extLst>
          </p:cNvPr>
          <p:cNvSpPr txBox="1"/>
          <p:nvPr/>
        </p:nvSpPr>
        <p:spPr>
          <a:xfrm>
            <a:off x="8136738" y="3296334"/>
            <a:ext cx="34406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spc="11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什么是大单元教学设计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80338" y="52318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7B5F35"/>
                </a:solidFill>
                <a:latin typeface="汉仪字酷堂义山楷W" panose="00020600040101010101" pitchFamily="18" charset="-122"/>
                <a:ea typeface="汉仪字酷堂义山楷W" panose="00020600040101010101" pitchFamily="18" charset="-122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什么是大单元教学</a:t>
            </a:r>
          </a:p>
        </p:txBody>
      </p:sp>
      <p:pic>
        <p:nvPicPr>
          <p:cNvPr id="9" name="图片 8" descr="图片包含 桌子, 游戏机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1"/>
          <a:stretch>
            <a:fillRect/>
          </a:stretch>
        </p:blipFill>
        <p:spPr>
          <a:xfrm>
            <a:off x="420709" y="1970261"/>
            <a:ext cx="4892971" cy="3582917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 rot="3834034">
            <a:off x="-381110" y="-268017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3834034">
            <a:off x="11754852" y="6132782"/>
            <a:ext cx="874294" cy="874294"/>
          </a:xfrm>
          <a:prstGeom prst="roundRect">
            <a:avLst/>
          </a:prstGeom>
          <a:solidFill>
            <a:srgbClr val="A06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3" y="300612"/>
            <a:ext cx="1935385" cy="11279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DCE6E74-BF6F-CE74-EDA7-552474E35186}"/>
              </a:ext>
            </a:extLst>
          </p:cNvPr>
          <p:cNvSpPr txBox="1"/>
          <p:nvPr/>
        </p:nvSpPr>
        <p:spPr>
          <a:xfrm>
            <a:off x="5699760" y="1720789"/>
            <a:ext cx="590735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2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版</a:t>
            </a:r>
            <a: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艺术课程标准</a:t>
            </a:r>
            <a: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重视</a:t>
            </a:r>
            <a:r>
              <a:rPr lang="en-US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以学科大主题</a:t>
            </a:r>
            <a:r>
              <a:rPr lang="zh-CN" altLang="en-US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或大任务</a:t>
            </a:r>
            <a:r>
              <a:rPr lang="zh-CN" altLang="en-US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为核心，使课程内容结构化，以主题为引领，使课程内容情境化</a:t>
            </a:r>
            <a:r>
              <a:rPr lang="en-US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CN" altLang="en-US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在这样的大背景下，我们的音乐教学就做到“主题明确、目标准确、实现教学一致”，使我们的课堂从</a:t>
            </a:r>
            <a:r>
              <a:rPr lang="zh-CN" altLang="zh-CN" sz="2200" kern="0" spc="75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要从低阶思维走向高阶思维，从浅层次学习走向深度学习</a:t>
            </a:r>
            <a:r>
              <a:rPr lang="zh-CN" altLang="en-US" sz="2200" kern="0" spc="75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200" kern="0" spc="75" dirty="0">
              <a:solidFill>
                <a:srgbClr val="000000"/>
              </a:solidFill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大单元教学是指以“大主题或大任务”为</a:t>
            </a:r>
            <a:r>
              <a:rPr lang="en-US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整合器</a:t>
            </a:r>
            <a:r>
              <a:rPr lang="en-US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，将学习目标、学习内容、学习过程和学习结果融合为一个有机整体，开展连贯长程式教学，以促进学生整体认知、 综合理解和融合创生的一种教学样态。 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80338" y="52318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7B5F35"/>
                </a:solidFill>
                <a:latin typeface="汉仪字酷堂义山楷W" panose="00020600040101010101" pitchFamily="18" charset="-122"/>
                <a:ea typeface="汉仪字酷堂义山楷W" panose="00020600040101010101" pitchFamily="18" charset="-122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什么是大单元教学</a:t>
            </a:r>
          </a:p>
        </p:txBody>
      </p:sp>
      <p:pic>
        <p:nvPicPr>
          <p:cNvPr id="9" name="图片 8" descr="图片包含 桌子, 游戏机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1"/>
          <a:stretch>
            <a:fillRect/>
          </a:stretch>
        </p:blipFill>
        <p:spPr>
          <a:xfrm>
            <a:off x="420709" y="1970261"/>
            <a:ext cx="4892971" cy="3582917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 rot="3834034">
            <a:off x="-381110" y="-268017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3834034">
            <a:off x="11754852" y="6132782"/>
            <a:ext cx="874294" cy="874294"/>
          </a:xfrm>
          <a:prstGeom prst="roundRect">
            <a:avLst/>
          </a:prstGeom>
          <a:solidFill>
            <a:srgbClr val="A06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93" y="300612"/>
            <a:ext cx="1935385" cy="11279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DCE6E74-BF6F-CE74-EDA7-552474E35186}"/>
              </a:ext>
            </a:extLst>
          </p:cNvPr>
          <p:cNvSpPr txBox="1"/>
          <p:nvPr/>
        </p:nvSpPr>
        <p:spPr>
          <a:xfrm>
            <a:off x="5699760" y="1720789"/>
            <a:ext cx="590735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/>
            <a:r>
              <a:rPr lang="en-US" altLang="zh-CN" sz="2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一是内容覆盖广。以</a:t>
            </a:r>
            <a:r>
              <a:rPr lang="en-US" altLang="zh-CN" sz="2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大主题或大任务</a:t>
            </a:r>
            <a:r>
              <a:rPr lang="en-US" altLang="zh-CN" sz="2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为核心，大单元的教学内容可以在教材内容的基础上增加、删减或整合，还可以将课外、生活中的教学资源吸收进来，形成一个</a:t>
            </a:r>
            <a:r>
              <a:rPr lang="en-US" altLang="zh-CN" sz="2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具有内在关联</a:t>
            </a:r>
            <a:r>
              <a:rPr lang="en-US" altLang="zh-CN" sz="2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的有机体。 </a:t>
            </a:r>
            <a:endParaRPr lang="zh-CN" altLang="zh-CN" sz="2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285750" algn="just"/>
            <a:r>
              <a:rPr lang="en-US" altLang="zh-CN" sz="2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2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二是学习进程长。大单元教学是一个相对连贯、完整的长线学习过程，在这个过程中既有知识建构又有实践探索，还以解决真实问题为主线，将做与学贯通起来，在运用迁移和反思交流中加深学生对大概念的领悟。</a:t>
            </a:r>
            <a:endParaRPr lang="zh-CN" altLang="zh-CN" sz="2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22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三是育人价值大。大单元教学不只关心学生知道了什么，更关注学生能用习得的知识来做点什么。 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8842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80338" y="523185"/>
            <a:ext cx="329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7B5F35"/>
                </a:solidFill>
                <a:latin typeface="汉仪字酷堂义山楷W" panose="00020600040101010101" pitchFamily="18" charset="-122"/>
                <a:ea typeface="汉仪字酷堂义山楷W" panose="00020600040101010101" pitchFamily="18" charset="-122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什么是大单元教学设计</a:t>
            </a:r>
          </a:p>
        </p:txBody>
      </p:sp>
      <p:sp>
        <p:nvSpPr>
          <p:cNvPr id="5" name="圆角矩形 4"/>
          <p:cNvSpPr/>
          <p:nvPr/>
        </p:nvSpPr>
        <p:spPr>
          <a:xfrm rot="3834034">
            <a:off x="-381110" y="-268017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3834034">
            <a:off x="11754852" y="6132782"/>
            <a:ext cx="874294" cy="874294"/>
          </a:xfrm>
          <a:prstGeom prst="roundRect">
            <a:avLst/>
          </a:prstGeom>
          <a:solidFill>
            <a:srgbClr val="A06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829037" y="1382598"/>
            <a:ext cx="1860862" cy="4353696"/>
            <a:chOff x="8648155" y="1471195"/>
            <a:chExt cx="1483785" cy="43536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4862" b="21456"/>
            <a:stretch>
              <a:fillRect/>
            </a:stretch>
          </p:blipFill>
          <p:spPr>
            <a:xfrm>
              <a:off x="8648157" y="1471195"/>
              <a:ext cx="1483783" cy="1139544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8648155" y="3078271"/>
              <a:ext cx="1483784" cy="1139544"/>
            </a:xfrm>
            <a:prstGeom prst="rect">
              <a:avLst/>
            </a:prstGeom>
            <a:solidFill>
              <a:srgbClr val="6F7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8648155" y="4685347"/>
              <a:ext cx="1483785" cy="1139544"/>
            </a:xfrm>
            <a:prstGeom prst="rect">
              <a:avLst/>
            </a:prstGeom>
            <a:solidFill>
              <a:srgbClr val="A06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iconfont-11910-5478353"/>
            <p:cNvSpPr/>
            <p:nvPr/>
          </p:nvSpPr>
          <p:spPr>
            <a:xfrm>
              <a:off x="9085204" y="3364173"/>
              <a:ext cx="609685" cy="567740"/>
            </a:xfrm>
            <a:custGeom>
              <a:avLst/>
              <a:gdLst>
                <a:gd name="T0" fmla="*/ 8052 w 11204"/>
                <a:gd name="T1" fmla="*/ 701 h 10433"/>
                <a:gd name="T2" fmla="*/ 7702 w 11204"/>
                <a:gd name="T3" fmla="*/ 6 h 10433"/>
                <a:gd name="T4" fmla="*/ 7352 w 11204"/>
                <a:gd name="T5" fmla="*/ 701 h 10433"/>
                <a:gd name="T6" fmla="*/ 3854 w 11204"/>
                <a:gd name="T7" fmla="*/ 353 h 10433"/>
                <a:gd name="T8" fmla="*/ 3504 w 11204"/>
                <a:gd name="T9" fmla="*/ 6 h 10433"/>
                <a:gd name="T10" fmla="*/ 3154 w 11204"/>
                <a:gd name="T11" fmla="*/ 353 h 10433"/>
                <a:gd name="T12" fmla="*/ 1755 w 11204"/>
                <a:gd name="T13" fmla="*/ 701 h 10433"/>
                <a:gd name="T14" fmla="*/ 5 w 11204"/>
                <a:gd name="T15" fmla="*/ 2438 h 10433"/>
                <a:gd name="T16" fmla="*/ 513 w 11204"/>
                <a:gd name="T17" fmla="*/ 9925 h 10433"/>
                <a:gd name="T18" fmla="*/ 9450 w 11204"/>
                <a:gd name="T19" fmla="*/ 10428 h 10433"/>
                <a:gd name="T20" fmla="*/ 11200 w 11204"/>
                <a:gd name="T21" fmla="*/ 8691 h 10433"/>
                <a:gd name="T22" fmla="*/ 10693 w 11204"/>
                <a:gd name="T23" fmla="*/ 1205 h 10433"/>
                <a:gd name="T24" fmla="*/ 707 w 11204"/>
                <a:gd name="T25" fmla="*/ 2438 h 10433"/>
                <a:gd name="T26" fmla="*/ 3155 w 11204"/>
                <a:gd name="T27" fmla="*/ 1396 h 10433"/>
                <a:gd name="T28" fmla="*/ 3252 w 11204"/>
                <a:gd name="T29" fmla="*/ 1996 h 10433"/>
                <a:gd name="T30" fmla="*/ 3759 w 11204"/>
                <a:gd name="T31" fmla="*/ 1996 h 10433"/>
                <a:gd name="T32" fmla="*/ 3855 w 11204"/>
                <a:gd name="T33" fmla="*/ 1396 h 10433"/>
                <a:gd name="T34" fmla="*/ 7353 w 11204"/>
                <a:gd name="T35" fmla="*/ 1743 h 10433"/>
                <a:gd name="T36" fmla="*/ 7950 w 11204"/>
                <a:gd name="T37" fmla="*/ 1990 h 10433"/>
                <a:gd name="T38" fmla="*/ 8053 w 11204"/>
                <a:gd name="T39" fmla="*/ 1396 h 10433"/>
                <a:gd name="T40" fmla="*/ 10500 w 11204"/>
                <a:gd name="T41" fmla="*/ 2438 h 10433"/>
                <a:gd name="T42" fmla="*/ 707 w 11204"/>
                <a:gd name="T43" fmla="*/ 3480 h 10433"/>
                <a:gd name="T44" fmla="*/ 10499 w 11204"/>
                <a:gd name="T45" fmla="*/ 8691 h 10433"/>
                <a:gd name="T46" fmla="*/ 1757 w 11204"/>
                <a:gd name="T47" fmla="*/ 9733 h 10433"/>
                <a:gd name="T48" fmla="*/ 707 w 11204"/>
                <a:gd name="T49" fmla="*/ 4175 h 10433"/>
                <a:gd name="T50" fmla="*/ 10499 w 11204"/>
                <a:gd name="T51" fmla="*/ 8691 h 10433"/>
                <a:gd name="T52" fmla="*/ 2504 w 11204"/>
                <a:gd name="T53" fmla="*/ 8691 h 10433"/>
                <a:gd name="T54" fmla="*/ 3202 w 11204"/>
                <a:gd name="T55" fmla="*/ 7996 h 10433"/>
                <a:gd name="T56" fmla="*/ 2502 w 11204"/>
                <a:gd name="T57" fmla="*/ 7301 h 10433"/>
                <a:gd name="T58" fmla="*/ 1802 w 11204"/>
                <a:gd name="T59" fmla="*/ 7996 h 10433"/>
                <a:gd name="T60" fmla="*/ 2504 w 11204"/>
                <a:gd name="T61" fmla="*/ 8691 h 10433"/>
                <a:gd name="T62" fmla="*/ 2991 w 11204"/>
                <a:gd name="T63" fmla="*/ 6398 h 10433"/>
                <a:gd name="T64" fmla="*/ 2991 w 11204"/>
                <a:gd name="T65" fmla="*/ 5426 h 10433"/>
                <a:gd name="T66" fmla="*/ 2012 w 11204"/>
                <a:gd name="T67" fmla="*/ 5426 h 10433"/>
                <a:gd name="T68" fmla="*/ 2012 w 11204"/>
                <a:gd name="T69" fmla="*/ 6398 h 10433"/>
                <a:gd name="T70" fmla="*/ 5646 w 11204"/>
                <a:gd name="T71" fmla="*/ 8691 h 10433"/>
                <a:gd name="T72" fmla="*/ 6136 w 11204"/>
                <a:gd name="T73" fmla="*/ 7510 h 10433"/>
                <a:gd name="T74" fmla="*/ 5156 w 11204"/>
                <a:gd name="T75" fmla="*/ 7510 h 10433"/>
                <a:gd name="T76" fmla="*/ 5156 w 11204"/>
                <a:gd name="T77" fmla="*/ 8482 h 10433"/>
                <a:gd name="T78" fmla="*/ 5646 w 11204"/>
                <a:gd name="T79" fmla="*/ 6606 h 10433"/>
                <a:gd name="T80" fmla="*/ 6139 w 11204"/>
                <a:gd name="T81" fmla="*/ 5426 h 10433"/>
                <a:gd name="T82" fmla="*/ 5159 w 11204"/>
                <a:gd name="T83" fmla="*/ 5426 h 10433"/>
                <a:gd name="T84" fmla="*/ 5154 w 11204"/>
                <a:gd name="T85" fmla="*/ 6398 h 10433"/>
                <a:gd name="T86" fmla="*/ 8630 w 11204"/>
                <a:gd name="T87" fmla="*/ 8691 h 10433"/>
                <a:gd name="T88" fmla="*/ 9330 w 11204"/>
                <a:gd name="T89" fmla="*/ 7996 h 10433"/>
                <a:gd name="T90" fmla="*/ 8630 w 11204"/>
                <a:gd name="T91" fmla="*/ 7301 h 10433"/>
                <a:gd name="T92" fmla="*/ 7930 w 11204"/>
                <a:gd name="T93" fmla="*/ 7996 h 10433"/>
                <a:gd name="T94" fmla="*/ 8630 w 11204"/>
                <a:gd name="T95" fmla="*/ 8691 h 10433"/>
                <a:gd name="T96" fmla="*/ 9329 w 11204"/>
                <a:gd name="T97" fmla="*/ 5912 h 10433"/>
                <a:gd name="T98" fmla="*/ 8629 w 11204"/>
                <a:gd name="T99" fmla="*/ 5217 h 10433"/>
                <a:gd name="T100" fmla="*/ 7929 w 11204"/>
                <a:gd name="T101" fmla="*/ 5912 h 10433"/>
                <a:gd name="T102" fmla="*/ 8630 w 11204"/>
                <a:gd name="T103" fmla="*/ 6606 h 10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04" h="10433">
                  <a:moveTo>
                    <a:pt x="9450" y="701"/>
                  </a:moveTo>
                  <a:lnTo>
                    <a:pt x="8052" y="701"/>
                  </a:lnTo>
                  <a:lnTo>
                    <a:pt x="8052" y="353"/>
                  </a:lnTo>
                  <a:cubicBezTo>
                    <a:pt x="8052" y="161"/>
                    <a:pt x="7895" y="6"/>
                    <a:pt x="7702" y="6"/>
                  </a:cubicBezTo>
                  <a:cubicBezTo>
                    <a:pt x="7509" y="6"/>
                    <a:pt x="7353" y="161"/>
                    <a:pt x="7352" y="353"/>
                  </a:cubicBezTo>
                  <a:lnTo>
                    <a:pt x="7352" y="701"/>
                  </a:lnTo>
                  <a:lnTo>
                    <a:pt x="3854" y="701"/>
                  </a:lnTo>
                  <a:lnTo>
                    <a:pt x="3854" y="353"/>
                  </a:lnTo>
                  <a:cubicBezTo>
                    <a:pt x="3860" y="260"/>
                    <a:pt x="3825" y="167"/>
                    <a:pt x="3758" y="101"/>
                  </a:cubicBezTo>
                  <a:cubicBezTo>
                    <a:pt x="3690" y="35"/>
                    <a:pt x="3598" y="0"/>
                    <a:pt x="3504" y="6"/>
                  </a:cubicBezTo>
                  <a:cubicBezTo>
                    <a:pt x="3410" y="0"/>
                    <a:pt x="3318" y="35"/>
                    <a:pt x="3250" y="101"/>
                  </a:cubicBezTo>
                  <a:cubicBezTo>
                    <a:pt x="3184" y="167"/>
                    <a:pt x="3149" y="260"/>
                    <a:pt x="3154" y="353"/>
                  </a:cubicBezTo>
                  <a:lnTo>
                    <a:pt x="3154" y="701"/>
                  </a:lnTo>
                  <a:lnTo>
                    <a:pt x="1755" y="701"/>
                  </a:lnTo>
                  <a:cubicBezTo>
                    <a:pt x="1290" y="696"/>
                    <a:pt x="843" y="877"/>
                    <a:pt x="513" y="1205"/>
                  </a:cubicBezTo>
                  <a:cubicBezTo>
                    <a:pt x="184" y="1531"/>
                    <a:pt x="2" y="1975"/>
                    <a:pt x="5" y="2438"/>
                  </a:cubicBezTo>
                  <a:lnTo>
                    <a:pt x="5" y="8691"/>
                  </a:lnTo>
                  <a:cubicBezTo>
                    <a:pt x="0" y="9153"/>
                    <a:pt x="184" y="9598"/>
                    <a:pt x="513" y="9925"/>
                  </a:cubicBezTo>
                  <a:cubicBezTo>
                    <a:pt x="843" y="10252"/>
                    <a:pt x="1290" y="10433"/>
                    <a:pt x="1755" y="10428"/>
                  </a:cubicBezTo>
                  <a:lnTo>
                    <a:pt x="9450" y="10428"/>
                  </a:lnTo>
                  <a:cubicBezTo>
                    <a:pt x="9915" y="10433"/>
                    <a:pt x="10363" y="10252"/>
                    <a:pt x="10693" y="9925"/>
                  </a:cubicBezTo>
                  <a:cubicBezTo>
                    <a:pt x="11022" y="9598"/>
                    <a:pt x="11204" y="9155"/>
                    <a:pt x="11200" y="8691"/>
                  </a:cubicBezTo>
                  <a:lnTo>
                    <a:pt x="11200" y="2438"/>
                  </a:lnTo>
                  <a:cubicBezTo>
                    <a:pt x="11204" y="1976"/>
                    <a:pt x="11022" y="1531"/>
                    <a:pt x="10693" y="1205"/>
                  </a:cubicBezTo>
                  <a:cubicBezTo>
                    <a:pt x="10362" y="878"/>
                    <a:pt x="9915" y="697"/>
                    <a:pt x="9450" y="701"/>
                  </a:cubicBezTo>
                  <a:close/>
                  <a:moveTo>
                    <a:pt x="707" y="2438"/>
                  </a:moveTo>
                  <a:cubicBezTo>
                    <a:pt x="720" y="1868"/>
                    <a:pt x="1183" y="1410"/>
                    <a:pt x="1757" y="1396"/>
                  </a:cubicBezTo>
                  <a:lnTo>
                    <a:pt x="3155" y="1396"/>
                  </a:lnTo>
                  <a:lnTo>
                    <a:pt x="3155" y="1743"/>
                  </a:lnTo>
                  <a:cubicBezTo>
                    <a:pt x="3149" y="1837"/>
                    <a:pt x="3184" y="1930"/>
                    <a:pt x="3252" y="1996"/>
                  </a:cubicBezTo>
                  <a:cubicBezTo>
                    <a:pt x="3319" y="2062"/>
                    <a:pt x="3410" y="2097"/>
                    <a:pt x="3505" y="2091"/>
                  </a:cubicBezTo>
                  <a:cubicBezTo>
                    <a:pt x="3599" y="2097"/>
                    <a:pt x="3692" y="2062"/>
                    <a:pt x="3759" y="1996"/>
                  </a:cubicBezTo>
                  <a:cubicBezTo>
                    <a:pt x="3827" y="1930"/>
                    <a:pt x="3862" y="1837"/>
                    <a:pt x="3855" y="1743"/>
                  </a:cubicBezTo>
                  <a:lnTo>
                    <a:pt x="3855" y="1396"/>
                  </a:lnTo>
                  <a:lnTo>
                    <a:pt x="7353" y="1396"/>
                  </a:lnTo>
                  <a:lnTo>
                    <a:pt x="7353" y="1743"/>
                  </a:lnTo>
                  <a:cubicBezTo>
                    <a:pt x="7353" y="1936"/>
                    <a:pt x="7509" y="2091"/>
                    <a:pt x="7703" y="2091"/>
                  </a:cubicBezTo>
                  <a:cubicBezTo>
                    <a:pt x="7795" y="2091"/>
                    <a:pt x="7884" y="2055"/>
                    <a:pt x="7950" y="1990"/>
                  </a:cubicBezTo>
                  <a:cubicBezTo>
                    <a:pt x="8015" y="1925"/>
                    <a:pt x="8053" y="1836"/>
                    <a:pt x="8053" y="1743"/>
                  </a:cubicBezTo>
                  <a:lnTo>
                    <a:pt x="8053" y="1396"/>
                  </a:lnTo>
                  <a:lnTo>
                    <a:pt x="9452" y="1396"/>
                  </a:lnTo>
                  <a:cubicBezTo>
                    <a:pt x="10025" y="1410"/>
                    <a:pt x="10486" y="1868"/>
                    <a:pt x="10500" y="2438"/>
                  </a:cubicBezTo>
                  <a:lnTo>
                    <a:pt x="10500" y="3480"/>
                  </a:lnTo>
                  <a:lnTo>
                    <a:pt x="707" y="3480"/>
                  </a:lnTo>
                  <a:lnTo>
                    <a:pt x="707" y="2438"/>
                  </a:lnTo>
                  <a:close/>
                  <a:moveTo>
                    <a:pt x="10499" y="8691"/>
                  </a:moveTo>
                  <a:cubicBezTo>
                    <a:pt x="10485" y="9261"/>
                    <a:pt x="10023" y="9718"/>
                    <a:pt x="9450" y="9733"/>
                  </a:cubicBezTo>
                  <a:lnTo>
                    <a:pt x="1757" y="9733"/>
                  </a:lnTo>
                  <a:cubicBezTo>
                    <a:pt x="1183" y="9720"/>
                    <a:pt x="720" y="9261"/>
                    <a:pt x="707" y="8691"/>
                  </a:cubicBezTo>
                  <a:lnTo>
                    <a:pt x="707" y="4175"/>
                  </a:lnTo>
                  <a:lnTo>
                    <a:pt x="10500" y="4175"/>
                  </a:lnTo>
                  <a:lnTo>
                    <a:pt x="10499" y="8691"/>
                  </a:lnTo>
                  <a:close/>
                  <a:moveTo>
                    <a:pt x="10499" y="8691"/>
                  </a:moveTo>
                  <a:close/>
                  <a:moveTo>
                    <a:pt x="2504" y="8691"/>
                  </a:moveTo>
                  <a:cubicBezTo>
                    <a:pt x="2689" y="8696"/>
                    <a:pt x="2868" y="8620"/>
                    <a:pt x="2991" y="8482"/>
                  </a:cubicBezTo>
                  <a:cubicBezTo>
                    <a:pt x="3125" y="8356"/>
                    <a:pt x="3202" y="8179"/>
                    <a:pt x="3202" y="7996"/>
                  </a:cubicBezTo>
                  <a:cubicBezTo>
                    <a:pt x="3202" y="7812"/>
                    <a:pt x="3125" y="7636"/>
                    <a:pt x="2991" y="7510"/>
                  </a:cubicBezTo>
                  <a:cubicBezTo>
                    <a:pt x="2864" y="7376"/>
                    <a:pt x="2687" y="7301"/>
                    <a:pt x="2502" y="7301"/>
                  </a:cubicBezTo>
                  <a:cubicBezTo>
                    <a:pt x="2316" y="7301"/>
                    <a:pt x="2140" y="7376"/>
                    <a:pt x="2012" y="7510"/>
                  </a:cubicBezTo>
                  <a:cubicBezTo>
                    <a:pt x="1878" y="7636"/>
                    <a:pt x="1802" y="7812"/>
                    <a:pt x="1802" y="7996"/>
                  </a:cubicBezTo>
                  <a:cubicBezTo>
                    <a:pt x="1802" y="8179"/>
                    <a:pt x="1878" y="8356"/>
                    <a:pt x="2012" y="8482"/>
                  </a:cubicBezTo>
                  <a:cubicBezTo>
                    <a:pt x="2137" y="8621"/>
                    <a:pt x="2317" y="8697"/>
                    <a:pt x="2504" y="8691"/>
                  </a:cubicBezTo>
                  <a:close/>
                  <a:moveTo>
                    <a:pt x="2504" y="6606"/>
                  </a:moveTo>
                  <a:cubicBezTo>
                    <a:pt x="2689" y="6611"/>
                    <a:pt x="2868" y="6535"/>
                    <a:pt x="2991" y="6398"/>
                  </a:cubicBezTo>
                  <a:cubicBezTo>
                    <a:pt x="3118" y="6267"/>
                    <a:pt x="3193" y="6095"/>
                    <a:pt x="3202" y="5912"/>
                  </a:cubicBezTo>
                  <a:cubicBezTo>
                    <a:pt x="3194" y="5730"/>
                    <a:pt x="3119" y="5557"/>
                    <a:pt x="2991" y="5426"/>
                  </a:cubicBezTo>
                  <a:cubicBezTo>
                    <a:pt x="2864" y="5292"/>
                    <a:pt x="2687" y="5217"/>
                    <a:pt x="2502" y="5217"/>
                  </a:cubicBezTo>
                  <a:cubicBezTo>
                    <a:pt x="2316" y="5217"/>
                    <a:pt x="2139" y="5292"/>
                    <a:pt x="2012" y="5426"/>
                  </a:cubicBezTo>
                  <a:cubicBezTo>
                    <a:pt x="1885" y="5557"/>
                    <a:pt x="1810" y="5730"/>
                    <a:pt x="1802" y="5912"/>
                  </a:cubicBezTo>
                  <a:cubicBezTo>
                    <a:pt x="1810" y="6095"/>
                    <a:pt x="1884" y="6267"/>
                    <a:pt x="2012" y="6398"/>
                  </a:cubicBezTo>
                  <a:cubicBezTo>
                    <a:pt x="2137" y="6536"/>
                    <a:pt x="2317" y="6612"/>
                    <a:pt x="2504" y="6606"/>
                  </a:cubicBezTo>
                  <a:close/>
                  <a:moveTo>
                    <a:pt x="5646" y="8691"/>
                  </a:moveTo>
                  <a:cubicBezTo>
                    <a:pt x="5929" y="8695"/>
                    <a:pt x="6185" y="8526"/>
                    <a:pt x="6294" y="8265"/>
                  </a:cubicBezTo>
                  <a:cubicBezTo>
                    <a:pt x="6401" y="8005"/>
                    <a:pt x="6339" y="7705"/>
                    <a:pt x="6136" y="7510"/>
                  </a:cubicBezTo>
                  <a:cubicBezTo>
                    <a:pt x="6009" y="7376"/>
                    <a:pt x="5831" y="7301"/>
                    <a:pt x="5646" y="7301"/>
                  </a:cubicBezTo>
                  <a:cubicBezTo>
                    <a:pt x="5461" y="7301"/>
                    <a:pt x="5284" y="7376"/>
                    <a:pt x="5156" y="7510"/>
                  </a:cubicBezTo>
                  <a:cubicBezTo>
                    <a:pt x="5023" y="7636"/>
                    <a:pt x="4946" y="7812"/>
                    <a:pt x="4946" y="7996"/>
                  </a:cubicBezTo>
                  <a:cubicBezTo>
                    <a:pt x="4946" y="8179"/>
                    <a:pt x="5023" y="8356"/>
                    <a:pt x="5156" y="8482"/>
                  </a:cubicBezTo>
                  <a:cubicBezTo>
                    <a:pt x="5281" y="8621"/>
                    <a:pt x="5461" y="8696"/>
                    <a:pt x="5646" y="8691"/>
                  </a:cubicBezTo>
                  <a:close/>
                  <a:moveTo>
                    <a:pt x="5646" y="6606"/>
                  </a:moveTo>
                  <a:cubicBezTo>
                    <a:pt x="6030" y="6598"/>
                    <a:pt x="6339" y="6292"/>
                    <a:pt x="6349" y="5912"/>
                  </a:cubicBezTo>
                  <a:cubicBezTo>
                    <a:pt x="6340" y="5730"/>
                    <a:pt x="6267" y="5557"/>
                    <a:pt x="6139" y="5426"/>
                  </a:cubicBezTo>
                  <a:cubicBezTo>
                    <a:pt x="6012" y="5292"/>
                    <a:pt x="5834" y="5217"/>
                    <a:pt x="5649" y="5217"/>
                  </a:cubicBezTo>
                  <a:cubicBezTo>
                    <a:pt x="5464" y="5217"/>
                    <a:pt x="5288" y="5292"/>
                    <a:pt x="5159" y="5426"/>
                  </a:cubicBezTo>
                  <a:cubicBezTo>
                    <a:pt x="5032" y="5557"/>
                    <a:pt x="4958" y="5730"/>
                    <a:pt x="4949" y="5912"/>
                  </a:cubicBezTo>
                  <a:cubicBezTo>
                    <a:pt x="4957" y="6093"/>
                    <a:pt x="5029" y="6266"/>
                    <a:pt x="5154" y="6398"/>
                  </a:cubicBezTo>
                  <a:cubicBezTo>
                    <a:pt x="5280" y="6536"/>
                    <a:pt x="5460" y="6612"/>
                    <a:pt x="5646" y="6606"/>
                  </a:cubicBezTo>
                  <a:close/>
                  <a:moveTo>
                    <a:pt x="8630" y="8691"/>
                  </a:moveTo>
                  <a:cubicBezTo>
                    <a:pt x="8817" y="8696"/>
                    <a:pt x="8995" y="8620"/>
                    <a:pt x="9120" y="8482"/>
                  </a:cubicBezTo>
                  <a:cubicBezTo>
                    <a:pt x="9254" y="8356"/>
                    <a:pt x="9330" y="8179"/>
                    <a:pt x="9330" y="7996"/>
                  </a:cubicBezTo>
                  <a:cubicBezTo>
                    <a:pt x="9330" y="7812"/>
                    <a:pt x="9254" y="7636"/>
                    <a:pt x="9120" y="7510"/>
                  </a:cubicBezTo>
                  <a:cubicBezTo>
                    <a:pt x="8993" y="7376"/>
                    <a:pt x="8815" y="7301"/>
                    <a:pt x="8630" y="7301"/>
                  </a:cubicBezTo>
                  <a:cubicBezTo>
                    <a:pt x="8445" y="7301"/>
                    <a:pt x="8268" y="7376"/>
                    <a:pt x="8140" y="7510"/>
                  </a:cubicBezTo>
                  <a:cubicBezTo>
                    <a:pt x="8003" y="7633"/>
                    <a:pt x="7925" y="7811"/>
                    <a:pt x="7930" y="7996"/>
                  </a:cubicBezTo>
                  <a:cubicBezTo>
                    <a:pt x="7939" y="8178"/>
                    <a:pt x="8013" y="8351"/>
                    <a:pt x="8140" y="8482"/>
                  </a:cubicBezTo>
                  <a:cubicBezTo>
                    <a:pt x="8265" y="8620"/>
                    <a:pt x="8444" y="8696"/>
                    <a:pt x="8630" y="8691"/>
                  </a:cubicBezTo>
                  <a:close/>
                  <a:moveTo>
                    <a:pt x="8630" y="6606"/>
                  </a:moveTo>
                  <a:cubicBezTo>
                    <a:pt x="9013" y="6597"/>
                    <a:pt x="9320" y="6291"/>
                    <a:pt x="9329" y="5912"/>
                  </a:cubicBezTo>
                  <a:cubicBezTo>
                    <a:pt x="9320" y="5730"/>
                    <a:pt x="9247" y="5557"/>
                    <a:pt x="9119" y="5426"/>
                  </a:cubicBezTo>
                  <a:cubicBezTo>
                    <a:pt x="8992" y="5292"/>
                    <a:pt x="8814" y="5217"/>
                    <a:pt x="8629" y="5217"/>
                  </a:cubicBezTo>
                  <a:cubicBezTo>
                    <a:pt x="8444" y="5217"/>
                    <a:pt x="8267" y="5292"/>
                    <a:pt x="8139" y="5426"/>
                  </a:cubicBezTo>
                  <a:cubicBezTo>
                    <a:pt x="8013" y="5557"/>
                    <a:pt x="7938" y="5730"/>
                    <a:pt x="7929" y="5912"/>
                  </a:cubicBezTo>
                  <a:cubicBezTo>
                    <a:pt x="7938" y="6095"/>
                    <a:pt x="8012" y="6267"/>
                    <a:pt x="8139" y="6398"/>
                  </a:cubicBezTo>
                  <a:cubicBezTo>
                    <a:pt x="8265" y="6536"/>
                    <a:pt x="8444" y="6612"/>
                    <a:pt x="8630" y="6606"/>
                  </a:cubicBezTo>
                  <a:close/>
                  <a:moveTo>
                    <a:pt x="8630" y="6606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confont-1186-600061"/>
            <p:cNvSpPr/>
            <p:nvPr/>
          </p:nvSpPr>
          <p:spPr>
            <a:xfrm>
              <a:off x="9100987" y="4957949"/>
              <a:ext cx="609685" cy="548766"/>
            </a:xfrm>
            <a:custGeom>
              <a:avLst/>
              <a:gdLst>
                <a:gd name="T0" fmla="*/ 56 w 12800"/>
                <a:gd name="T1" fmla="*/ 0 h 11520"/>
                <a:gd name="T2" fmla="*/ 0 w 12800"/>
                <a:gd name="T3" fmla="*/ 11464 h 11520"/>
                <a:gd name="T4" fmla="*/ 2337 w 12800"/>
                <a:gd name="T5" fmla="*/ 11520 h 11520"/>
                <a:gd name="T6" fmla="*/ 4424 w 12800"/>
                <a:gd name="T7" fmla="*/ 9322 h 11520"/>
                <a:gd name="T8" fmla="*/ 6706 w 12800"/>
                <a:gd name="T9" fmla="*/ 11520 h 11520"/>
                <a:gd name="T10" fmla="*/ 6762 w 12800"/>
                <a:gd name="T11" fmla="*/ 83 h 11520"/>
                <a:gd name="T12" fmla="*/ 2894 w 12800"/>
                <a:gd name="T13" fmla="*/ 7652 h 11520"/>
                <a:gd name="T14" fmla="*/ 1280 w 12800"/>
                <a:gd name="T15" fmla="*/ 6066 h 11520"/>
                <a:gd name="T16" fmla="*/ 2894 w 12800"/>
                <a:gd name="T17" fmla="*/ 7652 h 11520"/>
                <a:gd name="T18" fmla="*/ 1280 w 12800"/>
                <a:gd name="T19" fmla="*/ 5287 h 11520"/>
                <a:gd name="T20" fmla="*/ 2894 w 12800"/>
                <a:gd name="T21" fmla="*/ 3701 h 11520"/>
                <a:gd name="T22" fmla="*/ 2894 w 12800"/>
                <a:gd name="T23" fmla="*/ 2922 h 11520"/>
                <a:gd name="T24" fmla="*/ 1280 w 12800"/>
                <a:gd name="T25" fmla="*/ 1336 h 11520"/>
                <a:gd name="T26" fmla="*/ 2894 w 12800"/>
                <a:gd name="T27" fmla="*/ 2922 h 11520"/>
                <a:gd name="T28" fmla="*/ 3840 w 12800"/>
                <a:gd name="T29" fmla="*/ 7652 h 11520"/>
                <a:gd name="T30" fmla="*/ 5454 w 12800"/>
                <a:gd name="T31" fmla="*/ 6066 h 11520"/>
                <a:gd name="T32" fmla="*/ 5454 w 12800"/>
                <a:gd name="T33" fmla="*/ 5287 h 11520"/>
                <a:gd name="T34" fmla="*/ 3840 w 12800"/>
                <a:gd name="T35" fmla="*/ 3701 h 11520"/>
                <a:gd name="T36" fmla="*/ 5454 w 12800"/>
                <a:gd name="T37" fmla="*/ 5287 h 11520"/>
                <a:gd name="T38" fmla="*/ 3840 w 12800"/>
                <a:gd name="T39" fmla="*/ 2922 h 11520"/>
                <a:gd name="T40" fmla="*/ 5454 w 12800"/>
                <a:gd name="T41" fmla="*/ 1336 h 11520"/>
                <a:gd name="T42" fmla="*/ 12466 w 12800"/>
                <a:gd name="T43" fmla="*/ 3701 h 11520"/>
                <a:gd name="T44" fmla="*/ 7763 w 12800"/>
                <a:gd name="T45" fmla="*/ 4035 h 11520"/>
                <a:gd name="T46" fmla="*/ 7791 w 12800"/>
                <a:gd name="T47" fmla="*/ 11492 h 11520"/>
                <a:gd name="T48" fmla="*/ 9544 w 12800"/>
                <a:gd name="T49" fmla="*/ 10045 h 11520"/>
                <a:gd name="T50" fmla="*/ 11019 w 12800"/>
                <a:gd name="T51" fmla="*/ 11492 h 11520"/>
                <a:gd name="T52" fmla="*/ 12772 w 12800"/>
                <a:gd name="T53" fmla="*/ 11464 h 11520"/>
                <a:gd name="T54" fmla="*/ 12466 w 12800"/>
                <a:gd name="T55" fmla="*/ 3701 h 11520"/>
                <a:gd name="T56" fmla="*/ 8403 w 12800"/>
                <a:gd name="T57" fmla="*/ 8821 h 11520"/>
                <a:gd name="T58" fmla="*/ 12104 w 12800"/>
                <a:gd name="T59" fmla="*/ 8042 h 11520"/>
                <a:gd name="T60" fmla="*/ 12104 w 12800"/>
                <a:gd name="T61" fmla="*/ 7263 h 11520"/>
                <a:gd name="T62" fmla="*/ 8403 w 12800"/>
                <a:gd name="T63" fmla="*/ 6483 h 11520"/>
                <a:gd name="T64" fmla="*/ 12104 w 12800"/>
                <a:gd name="T65" fmla="*/ 7263 h 11520"/>
                <a:gd name="T66" fmla="*/ 8403 w 12800"/>
                <a:gd name="T67" fmla="*/ 5677 h 11520"/>
                <a:gd name="T68" fmla="*/ 12104 w 12800"/>
                <a:gd name="T69" fmla="*/ 4897 h 11520"/>
                <a:gd name="T70" fmla="*/ 12104 w 12800"/>
                <a:gd name="T71" fmla="*/ 5677 h 1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00" h="11520">
                  <a:moveTo>
                    <a:pt x="6706" y="0"/>
                  </a:moveTo>
                  <a:lnTo>
                    <a:pt x="56" y="0"/>
                  </a:lnTo>
                  <a:cubicBezTo>
                    <a:pt x="28" y="0"/>
                    <a:pt x="0" y="28"/>
                    <a:pt x="0" y="83"/>
                  </a:cubicBezTo>
                  <a:lnTo>
                    <a:pt x="0" y="11464"/>
                  </a:lnTo>
                  <a:cubicBezTo>
                    <a:pt x="0" y="11492"/>
                    <a:pt x="28" y="11520"/>
                    <a:pt x="56" y="11520"/>
                  </a:cubicBezTo>
                  <a:lnTo>
                    <a:pt x="2337" y="11520"/>
                  </a:lnTo>
                  <a:lnTo>
                    <a:pt x="2337" y="9322"/>
                  </a:lnTo>
                  <a:lnTo>
                    <a:pt x="4424" y="9322"/>
                  </a:lnTo>
                  <a:lnTo>
                    <a:pt x="4424" y="11520"/>
                  </a:lnTo>
                  <a:lnTo>
                    <a:pt x="6706" y="11520"/>
                  </a:lnTo>
                  <a:cubicBezTo>
                    <a:pt x="6734" y="11520"/>
                    <a:pt x="6762" y="11492"/>
                    <a:pt x="6762" y="11464"/>
                  </a:cubicBezTo>
                  <a:lnTo>
                    <a:pt x="6762" y="83"/>
                  </a:lnTo>
                  <a:cubicBezTo>
                    <a:pt x="6762" y="28"/>
                    <a:pt x="6734" y="0"/>
                    <a:pt x="6706" y="0"/>
                  </a:cubicBezTo>
                  <a:close/>
                  <a:moveTo>
                    <a:pt x="2894" y="7652"/>
                  </a:moveTo>
                  <a:lnTo>
                    <a:pt x="1280" y="7652"/>
                  </a:lnTo>
                  <a:lnTo>
                    <a:pt x="1280" y="6066"/>
                  </a:lnTo>
                  <a:lnTo>
                    <a:pt x="2894" y="6066"/>
                  </a:lnTo>
                  <a:lnTo>
                    <a:pt x="2894" y="7652"/>
                  </a:lnTo>
                  <a:close/>
                  <a:moveTo>
                    <a:pt x="2894" y="5287"/>
                  </a:moveTo>
                  <a:lnTo>
                    <a:pt x="1280" y="5287"/>
                  </a:lnTo>
                  <a:lnTo>
                    <a:pt x="1280" y="3701"/>
                  </a:lnTo>
                  <a:lnTo>
                    <a:pt x="2894" y="3701"/>
                  </a:lnTo>
                  <a:lnTo>
                    <a:pt x="2894" y="5287"/>
                  </a:lnTo>
                  <a:close/>
                  <a:moveTo>
                    <a:pt x="2894" y="2922"/>
                  </a:moveTo>
                  <a:lnTo>
                    <a:pt x="1280" y="2922"/>
                  </a:lnTo>
                  <a:lnTo>
                    <a:pt x="1280" y="1336"/>
                  </a:lnTo>
                  <a:lnTo>
                    <a:pt x="2894" y="1336"/>
                  </a:lnTo>
                  <a:lnTo>
                    <a:pt x="2894" y="2922"/>
                  </a:lnTo>
                  <a:close/>
                  <a:moveTo>
                    <a:pt x="5454" y="7652"/>
                  </a:moveTo>
                  <a:lnTo>
                    <a:pt x="3840" y="7652"/>
                  </a:lnTo>
                  <a:lnTo>
                    <a:pt x="3840" y="6066"/>
                  </a:lnTo>
                  <a:lnTo>
                    <a:pt x="5454" y="6066"/>
                  </a:lnTo>
                  <a:lnTo>
                    <a:pt x="5454" y="7652"/>
                  </a:lnTo>
                  <a:close/>
                  <a:moveTo>
                    <a:pt x="5454" y="5287"/>
                  </a:moveTo>
                  <a:lnTo>
                    <a:pt x="3840" y="5287"/>
                  </a:lnTo>
                  <a:lnTo>
                    <a:pt x="3840" y="3701"/>
                  </a:lnTo>
                  <a:lnTo>
                    <a:pt x="5454" y="3701"/>
                  </a:lnTo>
                  <a:lnTo>
                    <a:pt x="5454" y="5287"/>
                  </a:lnTo>
                  <a:close/>
                  <a:moveTo>
                    <a:pt x="5454" y="2922"/>
                  </a:moveTo>
                  <a:lnTo>
                    <a:pt x="3840" y="2922"/>
                  </a:lnTo>
                  <a:lnTo>
                    <a:pt x="3840" y="1336"/>
                  </a:lnTo>
                  <a:lnTo>
                    <a:pt x="5454" y="1336"/>
                  </a:lnTo>
                  <a:lnTo>
                    <a:pt x="5454" y="2922"/>
                  </a:lnTo>
                  <a:close/>
                  <a:moveTo>
                    <a:pt x="12466" y="3701"/>
                  </a:moveTo>
                  <a:lnTo>
                    <a:pt x="8097" y="3701"/>
                  </a:lnTo>
                  <a:cubicBezTo>
                    <a:pt x="7903" y="3701"/>
                    <a:pt x="7763" y="3840"/>
                    <a:pt x="7763" y="4035"/>
                  </a:cubicBezTo>
                  <a:lnTo>
                    <a:pt x="7763" y="11464"/>
                  </a:lnTo>
                  <a:cubicBezTo>
                    <a:pt x="7763" y="11492"/>
                    <a:pt x="7791" y="11492"/>
                    <a:pt x="7791" y="11492"/>
                  </a:cubicBezTo>
                  <a:lnTo>
                    <a:pt x="9544" y="11492"/>
                  </a:lnTo>
                  <a:lnTo>
                    <a:pt x="9544" y="10045"/>
                  </a:lnTo>
                  <a:lnTo>
                    <a:pt x="11019" y="10045"/>
                  </a:lnTo>
                  <a:lnTo>
                    <a:pt x="11019" y="11492"/>
                  </a:lnTo>
                  <a:lnTo>
                    <a:pt x="12744" y="11492"/>
                  </a:lnTo>
                  <a:cubicBezTo>
                    <a:pt x="12772" y="11492"/>
                    <a:pt x="12772" y="11464"/>
                    <a:pt x="12772" y="11464"/>
                  </a:cubicBezTo>
                  <a:lnTo>
                    <a:pt x="12772" y="4035"/>
                  </a:lnTo>
                  <a:cubicBezTo>
                    <a:pt x="12800" y="3868"/>
                    <a:pt x="12633" y="3701"/>
                    <a:pt x="12466" y="3701"/>
                  </a:cubicBezTo>
                  <a:close/>
                  <a:moveTo>
                    <a:pt x="12104" y="8821"/>
                  </a:moveTo>
                  <a:lnTo>
                    <a:pt x="8403" y="8821"/>
                  </a:lnTo>
                  <a:lnTo>
                    <a:pt x="8403" y="8042"/>
                  </a:lnTo>
                  <a:lnTo>
                    <a:pt x="12104" y="8042"/>
                  </a:lnTo>
                  <a:lnTo>
                    <a:pt x="12104" y="8821"/>
                  </a:lnTo>
                  <a:close/>
                  <a:moveTo>
                    <a:pt x="12104" y="7263"/>
                  </a:moveTo>
                  <a:lnTo>
                    <a:pt x="8403" y="7263"/>
                  </a:lnTo>
                  <a:lnTo>
                    <a:pt x="8403" y="6483"/>
                  </a:lnTo>
                  <a:lnTo>
                    <a:pt x="12104" y="6483"/>
                  </a:lnTo>
                  <a:lnTo>
                    <a:pt x="12104" y="7263"/>
                  </a:lnTo>
                  <a:close/>
                  <a:moveTo>
                    <a:pt x="12104" y="5677"/>
                  </a:moveTo>
                  <a:lnTo>
                    <a:pt x="8403" y="5677"/>
                  </a:lnTo>
                  <a:lnTo>
                    <a:pt x="8403" y="4897"/>
                  </a:lnTo>
                  <a:lnTo>
                    <a:pt x="12104" y="4897"/>
                  </a:lnTo>
                  <a:lnTo>
                    <a:pt x="12104" y="5677"/>
                  </a:lnTo>
                  <a:close/>
                  <a:moveTo>
                    <a:pt x="12104" y="5677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85" y="254637"/>
            <a:ext cx="1935385" cy="11279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AE37450-76B7-716B-2295-0C73A9EA2BDC}"/>
              </a:ext>
            </a:extLst>
          </p:cNvPr>
          <p:cNvSpPr txBox="1"/>
          <p:nvPr/>
        </p:nvSpPr>
        <p:spPr>
          <a:xfrm>
            <a:off x="714988" y="1851671"/>
            <a:ext cx="783009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spc="75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200" spc="75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200" spc="7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单元教学设计”是指以大主题或大任务为中心，对学习内容进行分析、整合、重组和开发，形成具有明确的主题（或专题、话题、大问题）、目标、任务、情境、活动、评价等要素的一个结构化的具有多种课型的统筹规划和科学设计。而实践研究则是教师将“大单元教学设计”在课堂上落地实施与呈现的过程</a:t>
            </a:r>
            <a:r>
              <a:rPr lang="zh-CN" altLang="en-US" sz="2200" spc="75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200" spc="75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200" spc="75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2200" spc="75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核心素养导向下的“大单元教学”设计，要求教师建立好学科核心素养与学科核心内容之间的关系，依据课程标准和教材，选择有利于培养学科核心素养的教学内容和情境素材，制定学习目标、选择学科内容、设计学习活动、开展课堂教学、进行学习评价，环环紧扣，使学科核心素养具体化，可培养、可干预、可评价。</a:t>
            </a:r>
            <a:endParaRPr lang="zh-CN" altLang="zh-CN" sz="2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80338" y="523185"/>
            <a:ext cx="329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7B5F35"/>
                </a:solidFill>
                <a:latin typeface="汉仪字酷堂义山楷W" panose="00020600040101010101" pitchFamily="18" charset="-122"/>
                <a:ea typeface="汉仪字酷堂义山楷W" panose="00020600040101010101" pitchFamily="18" charset="-122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什么是大单元教学设计</a:t>
            </a:r>
          </a:p>
        </p:txBody>
      </p:sp>
      <p:sp>
        <p:nvSpPr>
          <p:cNvPr id="5" name="圆角矩形 4"/>
          <p:cNvSpPr/>
          <p:nvPr/>
        </p:nvSpPr>
        <p:spPr>
          <a:xfrm rot="3834034">
            <a:off x="-381110" y="-268017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3834034">
            <a:off x="11754852" y="6132782"/>
            <a:ext cx="874294" cy="874294"/>
          </a:xfrm>
          <a:prstGeom prst="roundRect">
            <a:avLst/>
          </a:prstGeom>
          <a:solidFill>
            <a:srgbClr val="A06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829037" y="1382598"/>
            <a:ext cx="1860862" cy="4353696"/>
            <a:chOff x="8648155" y="1471195"/>
            <a:chExt cx="1483785" cy="43536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4862" b="21456"/>
            <a:stretch>
              <a:fillRect/>
            </a:stretch>
          </p:blipFill>
          <p:spPr>
            <a:xfrm>
              <a:off x="8648157" y="1471195"/>
              <a:ext cx="1483783" cy="1139544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8648155" y="3078271"/>
              <a:ext cx="1483784" cy="1139544"/>
            </a:xfrm>
            <a:prstGeom prst="rect">
              <a:avLst/>
            </a:prstGeom>
            <a:solidFill>
              <a:srgbClr val="6F7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8648155" y="4685347"/>
              <a:ext cx="1483785" cy="1139544"/>
            </a:xfrm>
            <a:prstGeom prst="rect">
              <a:avLst/>
            </a:prstGeom>
            <a:solidFill>
              <a:srgbClr val="A06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iconfont-11910-5478353"/>
            <p:cNvSpPr/>
            <p:nvPr/>
          </p:nvSpPr>
          <p:spPr>
            <a:xfrm>
              <a:off x="9085204" y="3364173"/>
              <a:ext cx="609685" cy="567740"/>
            </a:xfrm>
            <a:custGeom>
              <a:avLst/>
              <a:gdLst>
                <a:gd name="T0" fmla="*/ 8052 w 11204"/>
                <a:gd name="T1" fmla="*/ 701 h 10433"/>
                <a:gd name="T2" fmla="*/ 7702 w 11204"/>
                <a:gd name="T3" fmla="*/ 6 h 10433"/>
                <a:gd name="T4" fmla="*/ 7352 w 11204"/>
                <a:gd name="T5" fmla="*/ 701 h 10433"/>
                <a:gd name="T6" fmla="*/ 3854 w 11204"/>
                <a:gd name="T7" fmla="*/ 353 h 10433"/>
                <a:gd name="T8" fmla="*/ 3504 w 11204"/>
                <a:gd name="T9" fmla="*/ 6 h 10433"/>
                <a:gd name="T10" fmla="*/ 3154 w 11204"/>
                <a:gd name="T11" fmla="*/ 353 h 10433"/>
                <a:gd name="T12" fmla="*/ 1755 w 11204"/>
                <a:gd name="T13" fmla="*/ 701 h 10433"/>
                <a:gd name="T14" fmla="*/ 5 w 11204"/>
                <a:gd name="T15" fmla="*/ 2438 h 10433"/>
                <a:gd name="T16" fmla="*/ 513 w 11204"/>
                <a:gd name="T17" fmla="*/ 9925 h 10433"/>
                <a:gd name="T18" fmla="*/ 9450 w 11204"/>
                <a:gd name="T19" fmla="*/ 10428 h 10433"/>
                <a:gd name="T20" fmla="*/ 11200 w 11204"/>
                <a:gd name="T21" fmla="*/ 8691 h 10433"/>
                <a:gd name="T22" fmla="*/ 10693 w 11204"/>
                <a:gd name="T23" fmla="*/ 1205 h 10433"/>
                <a:gd name="T24" fmla="*/ 707 w 11204"/>
                <a:gd name="T25" fmla="*/ 2438 h 10433"/>
                <a:gd name="T26" fmla="*/ 3155 w 11204"/>
                <a:gd name="T27" fmla="*/ 1396 h 10433"/>
                <a:gd name="T28" fmla="*/ 3252 w 11204"/>
                <a:gd name="T29" fmla="*/ 1996 h 10433"/>
                <a:gd name="T30" fmla="*/ 3759 w 11204"/>
                <a:gd name="T31" fmla="*/ 1996 h 10433"/>
                <a:gd name="T32" fmla="*/ 3855 w 11204"/>
                <a:gd name="T33" fmla="*/ 1396 h 10433"/>
                <a:gd name="T34" fmla="*/ 7353 w 11204"/>
                <a:gd name="T35" fmla="*/ 1743 h 10433"/>
                <a:gd name="T36" fmla="*/ 7950 w 11204"/>
                <a:gd name="T37" fmla="*/ 1990 h 10433"/>
                <a:gd name="T38" fmla="*/ 8053 w 11204"/>
                <a:gd name="T39" fmla="*/ 1396 h 10433"/>
                <a:gd name="T40" fmla="*/ 10500 w 11204"/>
                <a:gd name="T41" fmla="*/ 2438 h 10433"/>
                <a:gd name="T42" fmla="*/ 707 w 11204"/>
                <a:gd name="T43" fmla="*/ 3480 h 10433"/>
                <a:gd name="T44" fmla="*/ 10499 w 11204"/>
                <a:gd name="T45" fmla="*/ 8691 h 10433"/>
                <a:gd name="T46" fmla="*/ 1757 w 11204"/>
                <a:gd name="T47" fmla="*/ 9733 h 10433"/>
                <a:gd name="T48" fmla="*/ 707 w 11204"/>
                <a:gd name="T49" fmla="*/ 4175 h 10433"/>
                <a:gd name="T50" fmla="*/ 10499 w 11204"/>
                <a:gd name="T51" fmla="*/ 8691 h 10433"/>
                <a:gd name="T52" fmla="*/ 2504 w 11204"/>
                <a:gd name="T53" fmla="*/ 8691 h 10433"/>
                <a:gd name="T54" fmla="*/ 3202 w 11204"/>
                <a:gd name="T55" fmla="*/ 7996 h 10433"/>
                <a:gd name="T56" fmla="*/ 2502 w 11204"/>
                <a:gd name="T57" fmla="*/ 7301 h 10433"/>
                <a:gd name="T58" fmla="*/ 1802 w 11204"/>
                <a:gd name="T59" fmla="*/ 7996 h 10433"/>
                <a:gd name="T60" fmla="*/ 2504 w 11204"/>
                <a:gd name="T61" fmla="*/ 8691 h 10433"/>
                <a:gd name="T62" fmla="*/ 2991 w 11204"/>
                <a:gd name="T63" fmla="*/ 6398 h 10433"/>
                <a:gd name="T64" fmla="*/ 2991 w 11204"/>
                <a:gd name="T65" fmla="*/ 5426 h 10433"/>
                <a:gd name="T66" fmla="*/ 2012 w 11204"/>
                <a:gd name="T67" fmla="*/ 5426 h 10433"/>
                <a:gd name="T68" fmla="*/ 2012 w 11204"/>
                <a:gd name="T69" fmla="*/ 6398 h 10433"/>
                <a:gd name="T70" fmla="*/ 5646 w 11204"/>
                <a:gd name="T71" fmla="*/ 8691 h 10433"/>
                <a:gd name="T72" fmla="*/ 6136 w 11204"/>
                <a:gd name="T73" fmla="*/ 7510 h 10433"/>
                <a:gd name="T74" fmla="*/ 5156 w 11204"/>
                <a:gd name="T75" fmla="*/ 7510 h 10433"/>
                <a:gd name="T76" fmla="*/ 5156 w 11204"/>
                <a:gd name="T77" fmla="*/ 8482 h 10433"/>
                <a:gd name="T78" fmla="*/ 5646 w 11204"/>
                <a:gd name="T79" fmla="*/ 6606 h 10433"/>
                <a:gd name="T80" fmla="*/ 6139 w 11204"/>
                <a:gd name="T81" fmla="*/ 5426 h 10433"/>
                <a:gd name="T82" fmla="*/ 5159 w 11204"/>
                <a:gd name="T83" fmla="*/ 5426 h 10433"/>
                <a:gd name="T84" fmla="*/ 5154 w 11204"/>
                <a:gd name="T85" fmla="*/ 6398 h 10433"/>
                <a:gd name="T86" fmla="*/ 8630 w 11204"/>
                <a:gd name="T87" fmla="*/ 8691 h 10433"/>
                <a:gd name="T88" fmla="*/ 9330 w 11204"/>
                <a:gd name="T89" fmla="*/ 7996 h 10433"/>
                <a:gd name="T90" fmla="*/ 8630 w 11204"/>
                <a:gd name="T91" fmla="*/ 7301 h 10433"/>
                <a:gd name="T92" fmla="*/ 7930 w 11204"/>
                <a:gd name="T93" fmla="*/ 7996 h 10433"/>
                <a:gd name="T94" fmla="*/ 8630 w 11204"/>
                <a:gd name="T95" fmla="*/ 8691 h 10433"/>
                <a:gd name="T96" fmla="*/ 9329 w 11204"/>
                <a:gd name="T97" fmla="*/ 5912 h 10433"/>
                <a:gd name="T98" fmla="*/ 8629 w 11204"/>
                <a:gd name="T99" fmla="*/ 5217 h 10433"/>
                <a:gd name="T100" fmla="*/ 7929 w 11204"/>
                <a:gd name="T101" fmla="*/ 5912 h 10433"/>
                <a:gd name="T102" fmla="*/ 8630 w 11204"/>
                <a:gd name="T103" fmla="*/ 6606 h 10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04" h="10433">
                  <a:moveTo>
                    <a:pt x="9450" y="701"/>
                  </a:moveTo>
                  <a:lnTo>
                    <a:pt x="8052" y="701"/>
                  </a:lnTo>
                  <a:lnTo>
                    <a:pt x="8052" y="353"/>
                  </a:lnTo>
                  <a:cubicBezTo>
                    <a:pt x="8052" y="161"/>
                    <a:pt x="7895" y="6"/>
                    <a:pt x="7702" y="6"/>
                  </a:cubicBezTo>
                  <a:cubicBezTo>
                    <a:pt x="7509" y="6"/>
                    <a:pt x="7353" y="161"/>
                    <a:pt x="7352" y="353"/>
                  </a:cubicBezTo>
                  <a:lnTo>
                    <a:pt x="7352" y="701"/>
                  </a:lnTo>
                  <a:lnTo>
                    <a:pt x="3854" y="701"/>
                  </a:lnTo>
                  <a:lnTo>
                    <a:pt x="3854" y="353"/>
                  </a:lnTo>
                  <a:cubicBezTo>
                    <a:pt x="3860" y="260"/>
                    <a:pt x="3825" y="167"/>
                    <a:pt x="3758" y="101"/>
                  </a:cubicBezTo>
                  <a:cubicBezTo>
                    <a:pt x="3690" y="35"/>
                    <a:pt x="3598" y="0"/>
                    <a:pt x="3504" y="6"/>
                  </a:cubicBezTo>
                  <a:cubicBezTo>
                    <a:pt x="3410" y="0"/>
                    <a:pt x="3318" y="35"/>
                    <a:pt x="3250" y="101"/>
                  </a:cubicBezTo>
                  <a:cubicBezTo>
                    <a:pt x="3184" y="167"/>
                    <a:pt x="3149" y="260"/>
                    <a:pt x="3154" y="353"/>
                  </a:cubicBezTo>
                  <a:lnTo>
                    <a:pt x="3154" y="701"/>
                  </a:lnTo>
                  <a:lnTo>
                    <a:pt x="1755" y="701"/>
                  </a:lnTo>
                  <a:cubicBezTo>
                    <a:pt x="1290" y="696"/>
                    <a:pt x="843" y="877"/>
                    <a:pt x="513" y="1205"/>
                  </a:cubicBezTo>
                  <a:cubicBezTo>
                    <a:pt x="184" y="1531"/>
                    <a:pt x="2" y="1975"/>
                    <a:pt x="5" y="2438"/>
                  </a:cubicBezTo>
                  <a:lnTo>
                    <a:pt x="5" y="8691"/>
                  </a:lnTo>
                  <a:cubicBezTo>
                    <a:pt x="0" y="9153"/>
                    <a:pt x="184" y="9598"/>
                    <a:pt x="513" y="9925"/>
                  </a:cubicBezTo>
                  <a:cubicBezTo>
                    <a:pt x="843" y="10252"/>
                    <a:pt x="1290" y="10433"/>
                    <a:pt x="1755" y="10428"/>
                  </a:cubicBezTo>
                  <a:lnTo>
                    <a:pt x="9450" y="10428"/>
                  </a:lnTo>
                  <a:cubicBezTo>
                    <a:pt x="9915" y="10433"/>
                    <a:pt x="10363" y="10252"/>
                    <a:pt x="10693" y="9925"/>
                  </a:cubicBezTo>
                  <a:cubicBezTo>
                    <a:pt x="11022" y="9598"/>
                    <a:pt x="11204" y="9155"/>
                    <a:pt x="11200" y="8691"/>
                  </a:cubicBezTo>
                  <a:lnTo>
                    <a:pt x="11200" y="2438"/>
                  </a:lnTo>
                  <a:cubicBezTo>
                    <a:pt x="11204" y="1976"/>
                    <a:pt x="11022" y="1531"/>
                    <a:pt x="10693" y="1205"/>
                  </a:cubicBezTo>
                  <a:cubicBezTo>
                    <a:pt x="10362" y="878"/>
                    <a:pt x="9915" y="697"/>
                    <a:pt x="9450" y="701"/>
                  </a:cubicBezTo>
                  <a:close/>
                  <a:moveTo>
                    <a:pt x="707" y="2438"/>
                  </a:moveTo>
                  <a:cubicBezTo>
                    <a:pt x="720" y="1868"/>
                    <a:pt x="1183" y="1410"/>
                    <a:pt x="1757" y="1396"/>
                  </a:cubicBezTo>
                  <a:lnTo>
                    <a:pt x="3155" y="1396"/>
                  </a:lnTo>
                  <a:lnTo>
                    <a:pt x="3155" y="1743"/>
                  </a:lnTo>
                  <a:cubicBezTo>
                    <a:pt x="3149" y="1837"/>
                    <a:pt x="3184" y="1930"/>
                    <a:pt x="3252" y="1996"/>
                  </a:cubicBezTo>
                  <a:cubicBezTo>
                    <a:pt x="3319" y="2062"/>
                    <a:pt x="3410" y="2097"/>
                    <a:pt x="3505" y="2091"/>
                  </a:cubicBezTo>
                  <a:cubicBezTo>
                    <a:pt x="3599" y="2097"/>
                    <a:pt x="3692" y="2062"/>
                    <a:pt x="3759" y="1996"/>
                  </a:cubicBezTo>
                  <a:cubicBezTo>
                    <a:pt x="3827" y="1930"/>
                    <a:pt x="3862" y="1837"/>
                    <a:pt x="3855" y="1743"/>
                  </a:cubicBezTo>
                  <a:lnTo>
                    <a:pt x="3855" y="1396"/>
                  </a:lnTo>
                  <a:lnTo>
                    <a:pt x="7353" y="1396"/>
                  </a:lnTo>
                  <a:lnTo>
                    <a:pt x="7353" y="1743"/>
                  </a:lnTo>
                  <a:cubicBezTo>
                    <a:pt x="7353" y="1936"/>
                    <a:pt x="7509" y="2091"/>
                    <a:pt x="7703" y="2091"/>
                  </a:cubicBezTo>
                  <a:cubicBezTo>
                    <a:pt x="7795" y="2091"/>
                    <a:pt x="7884" y="2055"/>
                    <a:pt x="7950" y="1990"/>
                  </a:cubicBezTo>
                  <a:cubicBezTo>
                    <a:pt x="8015" y="1925"/>
                    <a:pt x="8053" y="1836"/>
                    <a:pt x="8053" y="1743"/>
                  </a:cubicBezTo>
                  <a:lnTo>
                    <a:pt x="8053" y="1396"/>
                  </a:lnTo>
                  <a:lnTo>
                    <a:pt x="9452" y="1396"/>
                  </a:lnTo>
                  <a:cubicBezTo>
                    <a:pt x="10025" y="1410"/>
                    <a:pt x="10486" y="1868"/>
                    <a:pt x="10500" y="2438"/>
                  </a:cubicBezTo>
                  <a:lnTo>
                    <a:pt x="10500" y="3480"/>
                  </a:lnTo>
                  <a:lnTo>
                    <a:pt x="707" y="3480"/>
                  </a:lnTo>
                  <a:lnTo>
                    <a:pt x="707" y="2438"/>
                  </a:lnTo>
                  <a:close/>
                  <a:moveTo>
                    <a:pt x="10499" y="8691"/>
                  </a:moveTo>
                  <a:cubicBezTo>
                    <a:pt x="10485" y="9261"/>
                    <a:pt x="10023" y="9718"/>
                    <a:pt x="9450" y="9733"/>
                  </a:cubicBezTo>
                  <a:lnTo>
                    <a:pt x="1757" y="9733"/>
                  </a:lnTo>
                  <a:cubicBezTo>
                    <a:pt x="1183" y="9720"/>
                    <a:pt x="720" y="9261"/>
                    <a:pt x="707" y="8691"/>
                  </a:cubicBezTo>
                  <a:lnTo>
                    <a:pt x="707" y="4175"/>
                  </a:lnTo>
                  <a:lnTo>
                    <a:pt x="10500" y="4175"/>
                  </a:lnTo>
                  <a:lnTo>
                    <a:pt x="10499" y="8691"/>
                  </a:lnTo>
                  <a:close/>
                  <a:moveTo>
                    <a:pt x="10499" y="8691"/>
                  </a:moveTo>
                  <a:close/>
                  <a:moveTo>
                    <a:pt x="2504" y="8691"/>
                  </a:moveTo>
                  <a:cubicBezTo>
                    <a:pt x="2689" y="8696"/>
                    <a:pt x="2868" y="8620"/>
                    <a:pt x="2991" y="8482"/>
                  </a:cubicBezTo>
                  <a:cubicBezTo>
                    <a:pt x="3125" y="8356"/>
                    <a:pt x="3202" y="8179"/>
                    <a:pt x="3202" y="7996"/>
                  </a:cubicBezTo>
                  <a:cubicBezTo>
                    <a:pt x="3202" y="7812"/>
                    <a:pt x="3125" y="7636"/>
                    <a:pt x="2991" y="7510"/>
                  </a:cubicBezTo>
                  <a:cubicBezTo>
                    <a:pt x="2864" y="7376"/>
                    <a:pt x="2687" y="7301"/>
                    <a:pt x="2502" y="7301"/>
                  </a:cubicBezTo>
                  <a:cubicBezTo>
                    <a:pt x="2316" y="7301"/>
                    <a:pt x="2140" y="7376"/>
                    <a:pt x="2012" y="7510"/>
                  </a:cubicBezTo>
                  <a:cubicBezTo>
                    <a:pt x="1878" y="7636"/>
                    <a:pt x="1802" y="7812"/>
                    <a:pt x="1802" y="7996"/>
                  </a:cubicBezTo>
                  <a:cubicBezTo>
                    <a:pt x="1802" y="8179"/>
                    <a:pt x="1878" y="8356"/>
                    <a:pt x="2012" y="8482"/>
                  </a:cubicBezTo>
                  <a:cubicBezTo>
                    <a:pt x="2137" y="8621"/>
                    <a:pt x="2317" y="8697"/>
                    <a:pt x="2504" y="8691"/>
                  </a:cubicBezTo>
                  <a:close/>
                  <a:moveTo>
                    <a:pt x="2504" y="6606"/>
                  </a:moveTo>
                  <a:cubicBezTo>
                    <a:pt x="2689" y="6611"/>
                    <a:pt x="2868" y="6535"/>
                    <a:pt x="2991" y="6398"/>
                  </a:cubicBezTo>
                  <a:cubicBezTo>
                    <a:pt x="3118" y="6267"/>
                    <a:pt x="3193" y="6095"/>
                    <a:pt x="3202" y="5912"/>
                  </a:cubicBezTo>
                  <a:cubicBezTo>
                    <a:pt x="3194" y="5730"/>
                    <a:pt x="3119" y="5557"/>
                    <a:pt x="2991" y="5426"/>
                  </a:cubicBezTo>
                  <a:cubicBezTo>
                    <a:pt x="2864" y="5292"/>
                    <a:pt x="2687" y="5217"/>
                    <a:pt x="2502" y="5217"/>
                  </a:cubicBezTo>
                  <a:cubicBezTo>
                    <a:pt x="2316" y="5217"/>
                    <a:pt x="2139" y="5292"/>
                    <a:pt x="2012" y="5426"/>
                  </a:cubicBezTo>
                  <a:cubicBezTo>
                    <a:pt x="1885" y="5557"/>
                    <a:pt x="1810" y="5730"/>
                    <a:pt x="1802" y="5912"/>
                  </a:cubicBezTo>
                  <a:cubicBezTo>
                    <a:pt x="1810" y="6095"/>
                    <a:pt x="1884" y="6267"/>
                    <a:pt x="2012" y="6398"/>
                  </a:cubicBezTo>
                  <a:cubicBezTo>
                    <a:pt x="2137" y="6536"/>
                    <a:pt x="2317" y="6612"/>
                    <a:pt x="2504" y="6606"/>
                  </a:cubicBezTo>
                  <a:close/>
                  <a:moveTo>
                    <a:pt x="5646" y="8691"/>
                  </a:moveTo>
                  <a:cubicBezTo>
                    <a:pt x="5929" y="8695"/>
                    <a:pt x="6185" y="8526"/>
                    <a:pt x="6294" y="8265"/>
                  </a:cubicBezTo>
                  <a:cubicBezTo>
                    <a:pt x="6401" y="8005"/>
                    <a:pt x="6339" y="7705"/>
                    <a:pt x="6136" y="7510"/>
                  </a:cubicBezTo>
                  <a:cubicBezTo>
                    <a:pt x="6009" y="7376"/>
                    <a:pt x="5831" y="7301"/>
                    <a:pt x="5646" y="7301"/>
                  </a:cubicBezTo>
                  <a:cubicBezTo>
                    <a:pt x="5461" y="7301"/>
                    <a:pt x="5284" y="7376"/>
                    <a:pt x="5156" y="7510"/>
                  </a:cubicBezTo>
                  <a:cubicBezTo>
                    <a:pt x="5023" y="7636"/>
                    <a:pt x="4946" y="7812"/>
                    <a:pt x="4946" y="7996"/>
                  </a:cubicBezTo>
                  <a:cubicBezTo>
                    <a:pt x="4946" y="8179"/>
                    <a:pt x="5023" y="8356"/>
                    <a:pt x="5156" y="8482"/>
                  </a:cubicBezTo>
                  <a:cubicBezTo>
                    <a:pt x="5281" y="8621"/>
                    <a:pt x="5461" y="8696"/>
                    <a:pt x="5646" y="8691"/>
                  </a:cubicBezTo>
                  <a:close/>
                  <a:moveTo>
                    <a:pt x="5646" y="6606"/>
                  </a:moveTo>
                  <a:cubicBezTo>
                    <a:pt x="6030" y="6598"/>
                    <a:pt x="6339" y="6292"/>
                    <a:pt x="6349" y="5912"/>
                  </a:cubicBezTo>
                  <a:cubicBezTo>
                    <a:pt x="6340" y="5730"/>
                    <a:pt x="6267" y="5557"/>
                    <a:pt x="6139" y="5426"/>
                  </a:cubicBezTo>
                  <a:cubicBezTo>
                    <a:pt x="6012" y="5292"/>
                    <a:pt x="5834" y="5217"/>
                    <a:pt x="5649" y="5217"/>
                  </a:cubicBezTo>
                  <a:cubicBezTo>
                    <a:pt x="5464" y="5217"/>
                    <a:pt x="5288" y="5292"/>
                    <a:pt x="5159" y="5426"/>
                  </a:cubicBezTo>
                  <a:cubicBezTo>
                    <a:pt x="5032" y="5557"/>
                    <a:pt x="4958" y="5730"/>
                    <a:pt x="4949" y="5912"/>
                  </a:cubicBezTo>
                  <a:cubicBezTo>
                    <a:pt x="4957" y="6093"/>
                    <a:pt x="5029" y="6266"/>
                    <a:pt x="5154" y="6398"/>
                  </a:cubicBezTo>
                  <a:cubicBezTo>
                    <a:pt x="5280" y="6536"/>
                    <a:pt x="5460" y="6612"/>
                    <a:pt x="5646" y="6606"/>
                  </a:cubicBezTo>
                  <a:close/>
                  <a:moveTo>
                    <a:pt x="8630" y="8691"/>
                  </a:moveTo>
                  <a:cubicBezTo>
                    <a:pt x="8817" y="8696"/>
                    <a:pt x="8995" y="8620"/>
                    <a:pt x="9120" y="8482"/>
                  </a:cubicBezTo>
                  <a:cubicBezTo>
                    <a:pt x="9254" y="8356"/>
                    <a:pt x="9330" y="8179"/>
                    <a:pt x="9330" y="7996"/>
                  </a:cubicBezTo>
                  <a:cubicBezTo>
                    <a:pt x="9330" y="7812"/>
                    <a:pt x="9254" y="7636"/>
                    <a:pt x="9120" y="7510"/>
                  </a:cubicBezTo>
                  <a:cubicBezTo>
                    <a:pt x="8993" y="7376"/>
                    <a:pt x="8815" y="7301"/>
                    <a:pt x="8630" y="7301"/>
                  </a:cubicBezTo>
                  <a:cubicBezTo>
                    <a:pt x="8445" y="7301"/>
                    <a:pt x="8268" y="7376"/>
                    <a:pt x="8140" y="7510"/>
                  </a:cubicBezTo>
                  <a:cubicBezTo>
                    <a:pt x="8003" y="7633"/>
                    <a:pt x="7925" y="7811"/>
                    <a:pt x="7930" y="7996"/>
                  </a:cubicBezTo>
                  <a:cubicBezTo>
                    <a:pt x="7939" y="8178"/>
                    <a:pt x="8013" y="8351"/>
                    <a:pt x="8140" y="8482"/>
                  </a:cubicBezTo>
                  <a:cubicBezTo>
                    <a:pt x="8265" y="8620"/>
                    <a:pt x="8444" y="8696"/>
                    <a:pt x="8630" y="8691"/>
                  </a:cubicBezTo>
                  <a:close/>
                  <a:moveTo>
                    <a:pt x="8630" y="6606"/>
                  </a:moveTo>
                  <a:cubicBezTo>
                    <a:pt x="9013" y="6597"/>
                    <a:pt x="9320" y="6291"/>
                    <a:pt x="9329" y="5912"/>
                  </a:cubicBezTo>
                  <a:cubicBezTo>
                    <a:pt x="9320" y="5730"/>
                    <a:pt x="9247" y="5557"/>
                    <a:pt x="9119" y="5426"/>
                  </a:cubicBezTo>
                  <a:cubicBezTo>
                    <a:pt x="8992" y="5292"/>
                    <a:pt x="8814" y="5217"/>
                    <a:pt x="8629" y="5217"/>
                  </a:cubicBezTo>
                  <a:cubicBezTo>
                    <a:pt x="8444" y="5217"/>
                    <a:pt x="8267" y="5292"/>
                    <a:pt x="8139" y="5426"/>
                  </a:cubicBezTo>
                  <a:cubicBezTo>
                    <a:pt x="8013" y="5557"/>
                    <a:pt x="7938" y="5730"/>
                    <a:pt x="7929" y="5912"/>
                  </a:cubicBezTo>
                  <a:cubicBezTo>
                    <a:pt x="7938" y="6095"/>
                    <a:pt x="8012" y="6267"/>
                    <a:pt x="8139" y="6398"/>
                  </a:cubicBezTo>
                  <a:cubicBezTo>
                    <a:pt x="8265" y="6536"/>
                    <a:pt x="8444" y="6612"/>
                    <a:pt x="8630" y="6606"/>
                  </a:cubicBezTo>
                  <a:close/>
                  <a:moveTo>
                    <a:pt x="8630" y="6606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confont-1186-600061"/>
            <p:cNvSpPr/>
            <p:nvPr/>
          </p:nvSpPr>
          <p:spPr>
            <a:xfrm>
              <a:off x="9100987" y="4957949"/>
              <a:ext cx="609685" cy="548766"/>
            </a:xfrm>
            <a:custGeom>
              <a:avLst/>
              <a:gdLst>
                <a:gd name="T0" fmla="*/ 56 w 12800"/>
                <a:gd name="T1" fmla="*/ 0 h 11520"/>
                <a:gd name="T2" fmla="*/ 0 w 12800"/>
                <a:gd name="T3" fmla="*/ 11464 h 11520"/>
                <a:gd name="T4" fmla="*/ 2337 w 12800"/>
                <a:gd name="T5" fmla="*/ 11520 h 11520"/>
                <a:gd name="T6" fmla="*/ 4424 w 12800"/>
                <a:gd name="T7" fmla="*/ 9322 h 11520"/>
                <a:gd name="T8" fmla="*/ 6706 w 12800"/>
                <a:gd name="T9" fmla="*/ 11520 h 11520"/>
                <a:gd name="T10" fmla="*/ 6762 w 12800"/>
                <a:gd name="T11" fmla="*/ 83 h 11520"/>
                <a:gd name="T12" fmla="*/ 2894 w 12800"/>
                <a:gd name="T13" fmla="*/ 7652 h 11520"/>
                <a:gd name="T14" fmla="*/ 1280 w 12800"/>
                <a:gd name="T15" fmla="*/ 6066 h 11520"/>
                <a:gd name="T16" fmla="*/ 2894 w 12800"/>
                <a:gd name="T17" fmla="*/ 7652 h 11520"/>
                <a:gd name="T18" fmla="*/ 1280 w 12800"/>
                <a:gd name="T19" fmla="*/ 5287 h 11520"/>
                <a:gd name="T20" fmla="*/ 2894 w 12800"/>
                <a:gd name="T21" fmla="*/ 3701 h 11520"/>
                <a:gd name="T22" fmla="*/ 2894 w 12800"/>
                <a:gd name="T23" fmla="*/ 2922 h 11520"/>
                <a:gd name="T24" fmla="*/ 1280 w 12800"/>
                <a:gd name="T25" fmla="*/ 1336 h 11520"/>
                <a:gd name="T26" fmla="*/ 2894 w 12800"/>
                <a:gd name="T27" fmla="*/ 2922 h 11520"/>
                <a:gd name="T28" fmla="*/ 3840 w 12800"/>
                <a:gd name="T29" fmla="*/ 7652 h 11520"/>
                <a:gd name="T30" fmla="*/ 5454 w 12800"/>
                <a:gd name="T31" fmla="*/ 6066 h 11520"/>
                <a:gd name="T32" fmla="*/ 5454 w 12800"/>
                <a:gd name="T33" fmla="*/ 5287 h 11520"/>
                <a:gd name="T34" fmla="*/ 3840 w 12800"/>
                <a:gd name="T35" fmla="*/ 3701 h 11520"/>
                <a:gd name="T36" fmla="*/ 5454 w 12800"/>
                <a:gd name="T37" fmla="*/ 5287 h 11520"/>
                <a:gd name="T38" fmla="*/ 3840 w 12800"/>
                <a:gd name="T39" fmla="*/ 2922 h 11520"/>
                <a:gd name="T40" fmla="*/ 5454 w 12800"/>
                <a:gd name="T41" fmla="*/ 1336 h 11520"/>
                <a:gd name="T42" fmla="*/ 12466 w 12800"/>
                <a:gd name="T43" fmla="*/ 3701 h 11520"/>
                <a:gd name="T44" fmla="*/ 7763 w 12800"/>
                <a:gd name="T45" fmla="*/ 4035 h 11520"/>
                <a:gd name="T46" fmla="*/ 7791 w 12800"/>
                <a:gd name="T47" fmla="*/ 11492 h 11520"/>
                <a:gd name="T48" fmla="*/ 9544 w 12800"/>
                <a:gd name="T49" fmla="*/ 10045 h 11520"/>
                <a:gd name="T50" fmla="*/ 11019 w 12800"/>
                <a:gd name="T51" fmla="*/ 11492 h 11520"/>
                <a:gd name="T52" fmla="*/ 12772 w 12800"/>
                <a:gd name="T53" fmla="*/ 11464 h 11520"/>
                <a:gd name="T54" fmla="*/ 12466 w 12800"/>
                <a:gd name="T55" fmla="*/ 3701 h 11520"/>
                <a:gd name="T56" fmla="*/ 8403 w 12800"/>
                <a:gd name="T57" fmla="*/ 8821 h 11520"/>
                <a:gd name="T58" fmla="*/ 12104 w 12800"/>
                <a:gd name="T59" fmla="*/ 8042 h 11520"/>
                <a:gd name="T60" fmla="*/ 12104 w 12800"/>
                <a:gd name="T61" fmla="*/ 7263 h 11520"/>
                <a:gd name="T62" fmla="*/ 8403 w 12800"/>
                <a:gd name="T63" fmla="*/ 6483 h 11520"/>
                <a:gd name="T64" fmla="*/ 12104 w 12800"/>
                <a:gd name="T65" fmla="*/ 7263 h 11520"/>
                <a:gd name="T66" fmla="*/ 8403 w 12800"/>
                <a:gd name="T67" fmla="*/ 5677 h 11520"/>
                <a:gd name="T68" fmla="*/ 12104 w 12800"/>
                <a:gd name="T69" fmla="*/ 4897 h 11520"/>
                <a:gd name="T70" fmla="*/ 12104 w 12800"/>
                <a:gd name="T71" fmla="*/ 5677 h 1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00" h="11520">
                  <a:moveTo>
                    <a:pt x="6706" y="0"/>
                  </a:moveTo>
                  <a:lnTo>
                    <a:pt x="56" y="0"/>
                  </a:lnTo>
                  <a:cubicBezTo>
                    <a:pt x="28" y="0"/>
                    <a:pt x="0" y="28"/>
                    <a:pt x="0" y="83"/>
                  </a:cubicBezTo>
                  <a:lnTo>
                    <a:pt x="0" y="11464"/>
                  </a:lnTo>
                  <a:cubicBezTo>
                    <a:pt x="0" y="11492"/>
                    <a:pt x="28" y="11520"/>
                    <a:pt x="56" y="11520"/>
                  </a:cubicBezTo>
                  <a:lnTo>
                    <a:pt x="2337" y="11520"/>
                  </a:lnTo>
                  <a:lnTo>
                    <a:pt x="2337" y="9322"/>
                  </a:lnTo>
                  <a:lnTo>
                    <a:pt x="4424" y="9322"/>
                  </a:lnTo>
                  <a:lnTo>
                    <a:pt x="4424" y="11520"/>
                  </a:lnTo>
                  <a:lnTo>
                    <a:pt x="6706" y="11520"/>
                  </a:lnTo>
                  <a:cubicBezTo>
                    <a:pt x="6734" y="11520"/>
                    <a:pt x="6762" y="11492"/>
                    <a:pt x="6762" y="11464"/>
                  </a:cubicBezTo>
                  <a:lnTo>
                    <a:pt x="6762" y="83"/>
                  </a:lnTo>
                  <a:cubicBezTo>
                    <a:pt x="6762" y="28"/>
                    <a:pt x="6734" y="0"/>
                    <a:pt x="6706" y="0"/>
                  </a:cubicBezTo>
                  <a:close/>
                  <a:moveTo>
                    <a:pt x="2894" y="7652"/>
                  </a:moveTo>
                  <a:lnTo>
                    <a:pt x="1280" y="7652"/>
                  </a:lnTo>
                  <a:lnTo>
                    <a:pt x="1280" y="6066"/>
                  </a:lnTo>
                  <a:lnTo>
                    <a:pt x="2894" y="6066"/>
                  </a:lnTo>
                  <a:lnTo>
                    <a:pt x="2894" y="7652"/>
                  </a:lnTo>
                  <a:close/>
                  <a:moveTo>
                    <a:pt x="2894" y="5287"/>
                  </a:moveTo>
                  <a:lnTo>
                    <a:pt x="1280" y="5287"/>
                  </a:lnTo>
                  <a:lnTo>
                    <a:pt x="1280" y="3701"/>
                  </a:lnTo>
                  <a:lnTo>
                    <a:pt x="2894" y="3701"/>
                  </a:lnTo>
                  <a:lnTo>
                    <a:pt x="2894" y="5287"/>
                  </a:lnTo>
                  <a:close/>
                  <a:moveTo>
                    <a:pt x="2894" y="2922"/>
                  </a:moveTo>
                  <a:lnTo>
                    <a:pt x="1280" y="2922"/>
                  </a:lnTo>
                  <a:lnTo>
                    <a:pt x="1280" y="1336"/>
                  </a:lnTo>
                  <a:lnTo>
                    <a:pt x="2894" y="1336"/>
                  </a:lnTo>
                  <a:lnTo>
                    <a:pt x="2894" y="2922"/>
                  </a:lnTo>
                  <a:close/>
                  <a:moveTo>
                    <a:pt x="5454" y="7652"/>
                  </a:moveTo>
                  <a:lnTo>
                    <a:pt x="3840" y="7652"/>
                  </a:lnTo>
                  <a:lnTo>
                    <a:pt x="3840" y="6066"/>
                  </a:lnTo>
                  <a:lnTo>
                    <a:pt x="5454" y="6066"/>
                  </a:lnTo>
                  <a:lnTo>
                    <a:pt x="5454" y="7652"/>
                  </a:lnTo>
                  <a:close/>
                  <a:moveTo>
                    <a:pt x="5454" y="5287"/>
                  </a:moveTo>
                  <a:lnTo>
                    <a:pt x="3840" y="5287"/>
                  </a:lnTo>
                  <a:lnTo>
                    <a:pt x="3840" y="3701"/>
                  </a:lnTo>
                  <a:lnTo>
                    <a:pt x="5454" y="3701"/>
                  </a:lnTo>
                  <a:lnTo>
                    <a:pt x="5454" y="5287"/>
                  </a:lnTo>
                  <a:close/>
                  <a:moveTo>
                    <a:pt x="5454" y="2922"/>
                  </a:moveTo>
                  <a:lnTo>
                    <a:pt x="3840" y="2922"/>
                  </a:lnTo>
                  <a:lnTo>
                    <a:pt x="3840" y="1336"/>
                  </a:lnTo>
                  <a:lnTo>
                    <a:pt x="5454" y="1336"/>
                  </a:lnTo>
                  <a:lnTo>
                    <a:pt x="5454" y="2922"/>
                  </a:lnTo>
                  <a:close/>
                  <a:moveTo>
                    <a:pt x="12466" y="3701"/>
                  </a:moveTo>
                  <a:lnTo>
                    <a:pt x="8097" y="3701"/>
                  </a:lnTo>
                  <a:cubicBezTo>
                    <a:pt x="7903" y="3701"/>
                    <a:pt x="7763" y="3840"/>
                    <a:pt x="7763" y="4035"/>
                  </a:cubicBezTo>
                  <a:lnTo>
                    <a:pt x="7763" y="11464"/>
                  </a:lnTo>
                  <a:cubicBezTo>
                    <a:pt x="7763" y="11492"/>
                    <a:pt x="7791" y="11492"/>
                    <a:pt x="7791" y="11492"/>
                  </a:cubicBezTo>
                  <a:lnTo>
                    <a:pt x="9544" y="11492"/>
                  </a:lnTo>
                  <a:lnTo>
                    <a:pt x="9544" y="10045"/>
                  </a:lnTo>
                  <a:lnTo>
                    <a:pt x="11019" y="10045"/>
                  </a:lnTo>
                  <a:lnTo>
                    <a:pt x="11019" y="11492"/>
                  </a:lnTo>
                  <a:lnTo>
                    <a:pt x="12744" y="11492"/>
                  </a:lnTo>
                  <a:cubicBezTo>
                    <a:pt x="12772" y="11492"/>
                    <a:pt x="12772" y="11464"/>
                    <a:pt x="12772" y="11464"/>
                  </a:cubicBezTo>
                  <a:lnTo>
                    <a:pt x="12772" y="4035"/>
                  </a:lnTo>
                  <a:cubicBezTo>
                    <a:pt x="12800" y="3868"/>
                    <a:pt x="12633" y="3701"/>
                    <a:pt x="12466" y="3701"/>
                  </a:cubicBezTo>
                  <a:close/>
                  <a:moveTo>
                    <a:pt x="12104" y="8821"/>
                  </a:moveTo>
                  <a:lnTo>
                    <a:pt x="8403" y="8821"/>
                  </a:lnTo>
                  <a:lnTo>
                    <a:pt x="8403" y="8042"/>
                  </a:lnTo>
                  <a:lnTo>
                    <a:pt x="12104" y="8042"/>
                  </a:lnTo>
                  <a:lnTo>
                    <a:pt x="12104" y="8821"/>
                  </a:lnTo>
                  <a:close/>
                  <a:moveTo>
                    <a:pt x="12104" y="7263"/>
                  </a:moveTo>
                  <a:lnTo>
                    <a:pt x="8403" y="7263"/>
                  </a:lnTo>
                  <a:lnTo>
                    <a:pt x="8403" y="6483"/>
                  </a:lnTo>
                  <a:lnTo>
                    <a:pt x="12104" y="6483"/>
                  </a:lnTo>
                  <a:lnTo>
                    <a:pt x="12104" y="7263"/>
                  </a:lnTo>
                  <a:close/>
                  <a:moveTo>
                    <a:pt x="12104" y="5677"/>
                  </a:moveTo>
                  <a:lnTo>
                    <a:pt x="8403" y="5677"/>
                  </a:lnTo>
                  <a:lnTo>
                    <a:pt x="8403" y="4897"/>
                  </a:lnTo>
                  <a:lnTo>
                    <a:pt x="12104" y="4897"/>
                  </a:lnTo>
                  <a:lnTo>
                    <a:pt x="12104" y="5677"/>
                  </a:lnTo>
                  <a:close/>
                  <a:moveTo>
                    <a:pt x="12104" y="5677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85" y="254637"/>
            <a:ext cx="1935385" cy="11279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AE37450-76B7-716B-2295-0C73A9EA2BDC}"/>
              </a:ext>
            </a:extLst>
          </p:cNvPr>
          <p:cNvSpPr txBox="1"/>
          <p:nvPr/>
        </p:nvSpPr>
        <p:spPr>
          <a:xfrm>
            <a:off x="714988" y="1851671"/>
            <a:ext cx="7830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spc="75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DF67721-D366-5E48-3E93-5080D40F6C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61" y="1385232"/>
            <a:ext cx="7486718" cy="4354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66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096222" y="587784"/>
            <a:ext cx="329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7B5F35"/>
                </a:solidFill>
                <a:latin typeface="汉仪字酷堂义山楷W" panose="00020600040101010101" pitchFamily="18" charset="-122"/>
                <a:ea typeface="汉仪字酷堂义山楷W" panose="00020600040101010101" pitchFamily="18" charset="-122"/>
              </a:defRPr>
            </a:lvl1pPr>
          </a:lstStyle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造字工房悦黑（非商用）常规体" pitchFamily="50" charset="-122"/>
                <a:ea typeface="造字工房悦黑（非商用）常规体" pitchFamily="50" charset="-122"/>
              </a:rPr>
              <a:t>什么是大单元教学设计</a:t>
            </a:r>
          </a:p>
        </p:txBody>
      </p:sp>
      <p:sp>
        <p:nvSpPr>
          <p:cNvPr id="5" name="圆角矩形 4"/>
          <p:cNvSpPr/>
          <p:nvPr/>
        </p:nvSpPr>
        <p:spPr>
          <a:xfrm rot="3834034">
            <a:off x="-381110" y="-268017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3834034">
            <a:off x="11754852" y="6132782"/>
            <a:ext cx="874294" cy="874294"/>
          </a:xfrm>
          <a:prstGeom prst="roundRect">
            <a:avLst/>
          </a:prstGeom>
          <a:solidFill>
            <a:srgbClr val="A06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829037" y="1382598"/>
            <a:ext cx="1860862" cy="4353696"/>
            <a:chOff x="8648155" y="1471195"/>
            <a:chExt cx="1483785" cy="435369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6" t="4862" b="21456"/>
            <a:stretch>
              <a:fillRect/>
            </a:stretch>
          </p:blipFill>
          <p:spPr>
            <a:xfrm>
              <a:off x="8648157" y="1471195"/>
              <a:ext cx="1483783" cy="1139544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8648155" y="3078271"/>
              <a:ext cx="1483784" cy="1139544"/>
            </a:xfrm>
            <a:prstGeom prst="rect">
              <a:avLst/>
            </a:prstGeom>
            <a:solidFill>
              <a:srgbClr val="6F7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8648155" y="4685347"/>
              <a:ext cx="1483785" cy="1139544"/>
            </a:xfrm>
            <a:prstGeom prst="rect">
              <a:avLst/>
            </a:prstGeom>
            <a:solidFill>
              <a:srgbClr val="A06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iconfont-11910-5478353"/>
            <p:cNvSpPr/>
            <p:nvPr/>
          </p:nvSpPr>
          <p:spPr>
            <a:xfrm>
              <a:off x="9085204" y="3364173"/>
              <a:ext cx="609685" cy="567740"/>
            </a:xfrm>
            <a:custGeom>
              <a:avLst/>
              <a:gdLst>
                <a:gd name="T0" fmla="*/ 8052 w 11204"/>
                <a:gd name="T1" fmla="*/ 701 h 10433"/>
                <a:gd name="T2" fmla="*/ 7702 w 11204"/>
                <a:gd name="T3" fmla="*/ 6 h 10433"/>
                <a:gd name="T4" fmla="*/ 7352 w 11204"/>
                <a:gd name="T5" fmla="*/ 701 h 10433"/>
                <a:gd name="T6" fmla="*/ 3854 w 11204"/>
                <a:gd name="T7" fmla="*/ 353 h 10433"/>
                <a:gd name="T8" fmla="*/ 3504 w 11204"/>
                <a:gd name="T9" fmla="*/ 6 h 10433"/>
                <a:gd name="T10" fmla="*/ 3154 w 11204"/>
                <a:gd name="T11" fmla="*/ 353 h 10433"/>
                <a:gd name="T12" fmla="*/ 1755 w 11204"/>
                <a:gd name="T13" fmla="*/ 701 h 10433"/>
                <a:gd name="T14" fmla="*/ 5 w 11204"/>
                <a:gd name="T15" fmla="*/ 2438 h 10433"/>
                <a:gd name="T16" fmla="*/ 513 w 11204"/>
                <a:gd name="T17" fmla="*/ 9925 h 10433"/>
                <a:gd name="T18" fmla="*/ 9450 w 11204"/>
                <a:gd name="T19" fmla="*/ 10428 h 10433"/>
                <a:gd name="T20" fmla="*/ 11200 w 11204"/>
                <a:gd name="T21" fmla="*/ 8691 h 10433"/>
                <a:gd name="T22" fmla="*/ 10693 w 11204"/>
                <a:gd name="T23" fmla="*/ 1205 h 10433"/>
                <a:gd name="T24" fmla="*/ 707 w 11204"/>
                <a:gd name="T25" fmla="*/ 2438 h 10433"/>
                <a:gd name="T26" fmla="*/ 3155 w 11204"/>
                <a:gd name="T27" fmla="*/ 1396 h 10433"/>
                <a:gd name="T28" fmla="*/ 3252 w 11204"/>
                <a:gd name="T29" fmla="*/ 1996 h 10433"/>
                <a:gd name="T30" fmla="*/ 3759 w 11204"/>
                <a:gd name="T31" fmla="*/ 1996 h 10433"/>
                <a:gd name="T32" fmla="*/ 3855 w 11204"/>
                <a:gd name="T33" fmla="*/ 1396 h 10433"/>
                <a:gd name="T34" fmla="*/ 7353 w 11204"/>
                <a:gd name="T35" fmla="*/ 1743 h 10433"/>
                <a:gd name="T36" fmla="*/ 7950 w 11204"/>
                <a:gd name="T37" fmla="*/ 1990 h 10433"/>
                <a:gd name="T38" fmla="*/ 8053 w 11204"/>
                <a:gd name="T39" fmla="*/ 1396 h 10433"/>
                <a:gd name="T40" fmla="*/ 10500 w 11204"/>
                <a:gd name="T41" fmla="*/ 2438 h 10433"/>
                <a:gd name="T42" fmla="*/ 707 w 11204"/>
                <a:gd name="T43" fmla="*/ 3480 h 10433"/>
                <a:gd name="T44" fmla="*/ 10499 w 11204"/>
                <a:gd name="T45" fmla="*/ 8691 h 10433"/>
                <a:gd name="T46" fmla="*/ 1757 w 11204"/>
                <a:gd name="T47" fmla="*/ 9733 h 10433"/>
                <a:gd name="T48" fmla="*/ 707 w 11204"/>
                <a:gd name="T49" fmla="*/ 4175 h 10433"/>
                <a:gd name="T50" fmla="*/ 10499 w 11204"/>
                <a:gd name="T51" fmla="*/ 8691 h 10433"/>
                <a:gd name="T52" fmla="*/ 2504 w 11204"/>
                <a:gd name="T53" fmla="*/ 8691 h 10433"/>
                <a:gd name="T54" fmla="*/ 3202 w 11204"/>
                <a:gd name="T55" fmla="*/ 7996 h 10433"/>
                <a:gd name="T56" fmla="*/ 2502 w 11204"/>
                <a:gd name="T57" fmla="*/ 7301 h 10433"/>
                <a:gd name="T58" fmla="*/ 1802 w 11204"/>
                <a:gd name="T59" fmla="*/ 7996 h 10433"/>
                <a:gd name="T60" fmla="*/ 2504 w 11204"/>
                <a:gd name="T61" fmla="*/ 8691 h 10433"/>
                <a:gd name="T62" fmla="*/ 2991 w 11204"/>
                <a:gd name="T63" fmla="*/ 6398 h 10433"/>
                <a:gd name="T64" fmla="*/ 2991 w 11204"/>
                <a:gd name="T65" fmla="*/ 5426 h 10433"/>
                <a:gd name="T66" fmla="*/ 2012 w 11204"/>
                <a:gd name="T67" fmla="*/ 5426 h 10433"/>
                <a:gd name="T68" fmla="*/ 2012 w 11204"/>
                <a:gd name="T69" fmla="*/ 6398 h 10433"/>
                <a:gd name="T70" fmla="*/ 5646 w 11204"/>
                <a:gd name="T71" fmla="*/ 8691 h 10433"/>
                <a:gd name="T72" fmla="*/ 6136 w 11204"/>
                <a:gd name="T73" fmla="*/ 7510 h 10433"/>
                <a:gd name="T74" fmla="*/ 5156 w 11204"/>
                <a:gd name="T75" fmla="*/ 7510 h 10433"/>
                <a:gd name="T76" fmla="*/ 5156 w 11204"/>
                <a:gd name="T77" fmla="*/ 8482 h 10433"/>
                <a:gd name="T78" fmla="*/ 5646 w 11204"/>
                <a:gd name="T79" fmla="*/ 6606 h 10433"/>
                <a:gd name="T80" fmla="*/ 6139 w 11204"/>
                <a:gd name="T81" fmla="*/ 5426 h 10433"/>
                <a:gd name="T82" fmla="*/ 5159 w 11204"/>
                <a:gd name="T83" fmla="*/ 5426 h 10433"/>
                <a:gd name="T84" fmla="*/ 5154 w 11204"/>
                <a:gd name="T85" fmla="*/ 6398 h 10433"/>
                <a:gd name="T86" fmla="*/ 8630 w 11204"/>
                <a:gd name="T87" fmla="*/ 8691 h 10433"/>
                <a:gd name="T88" fmla="*/ 9330 w 11204"/>
                <a:gd name="T89" fmla="*/ 7996 h 10433"/>
                <a:gd name="T90" fmla="*/ 8630 w 11204"/>
                <a:gd name="T91" fmla="*/ 7301 h 10433"/>
                <a:gd name="T92" fmla="*/ 7930 w 11204"/>
                <a:gd name="T93" fmla="*/ 7996 h 10433"/>
                <a:gd name="T94" fmla="*/ 8630 w 11204"/>
                <a:gd name="T95" fmla="*/ 8691 h 10433"/>
                <a:gd name="T96" fmla="*/ 9329 w 11204"/>
                <a:gd name="T97" fmla="*/ 5912 h 10433"/>
                <a:gd name="T98" fmla="*/ 8629 w 11204"/>
                <a:gd name="T99" fmla="*/ 5217 h 10433"/>
                <a:gd name="T100" fmla="*/ 7929 w 11204"/>
                <a:gd name="T101" fmla="*/ 5912 h 10433"/>
                <a:gd name="T102" fmla="*/ 8630 w 11204"/>
                <a:gd name="T103" fmla="*/ 6606 h 10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04" h="10433">
                  <a:moveTo>
                    <a:pt x="9450" y="701"/>
                  </a:moveTo>
                  <a:lnTo>
                    <a:pt x="8052" y="701"/>
                  </a:lnTo>
                  <a:lnTo>
                    <a:pt x="8052" y="353"/>
                  </a:lnTo>
                  <a:cubicBezTo>
                    <a:pt x="8052" y="161"/>
                    <a:pt x="7895" y="6"/>
                    <a:pt x="7702" y="6"/>
                  </a:cubicBezTo>
                  <a:cubicBezTo>
                    <a:pt x="7509" y="6"/>
                    <a:pt x="7353" y="161"/>
                    <a:pt x="7352" y="353"/>
                  </a:cubicBezTo>
                  <a:lnTo>
                    <a:pt x="7352" y="701"/>
                  </a:lnTo>
                  <a:lnTo>
                    <a:pt x="3854" y="701"/>
                  </a:lnTo>
                  <a:lnTo>
                    <a:pt x="3854" y="353"/>
                  </a:lnTo>
                  <a:cubicBezTo>
                    <a:pt x="3860" y="260"/>
                    <a:pt x="3825" y="167"/>
                    <a:pt x="3758" y="101"/>
                  </a:cubicBezTo>
                  <a:cubicBezTo>
                    <a:pt x="3690" y="35"/>
                    <a:pt x="3598" y="0"/>
                    <a:pt x="3504" y="6"/>
                  </a:cubicBezTo>
                  <a:cubicBezTo>
                    <a:pt x="3410" y="0"/>
                    <a:pt x="3318" y="35"/>
                    <a:pt x="3250" y="101"/>
                  </a:cubicBezTo>
                  <a:cubicBezTo>
                    <a:pt x="3184" y="167"/>
                    <a:pt x="3149" y="260"/>
                    <a:pt x="3154" y="353"/>
                  </a:cubicBezTo>
                  <a:lnTo>
                    <a:pt x="3154" y="701"/>
                  </a:lnTo>
                  <a:lnTo>
                    <a:pt x="1755" y="701"/>
                  </a:lnTo>
                  <a:cubicBezTo>
                    <a:pt x="1290" y="696"/>
                    <a:pt x="843" y="877"/>
                    <a:pt x="513" y="1205"/>
                  </a:cubicBezTo>
                  <a:cubicBezTo>
                    <a:pt x="184" y="1531"/>
                    <a:pt x="2" y="1975"/>
                    <a:pt x="5" y="2438"/>
                  </a:cubicBezTo>
                  <a:lnTo>
                    <a:pt x="5" y="8691"/>
                  </a:lnTo>
                  <a:cubicBezTo>
                    <a:pt x="0" y="9153"/>
                    <a:pt x="184" y="9598"/>
                    <a:pt x="513" y="9925"/>
                  </a:cubicBezTo>
                  <a:cubicBezTo>
                    <a:pt x="843" y="10252"/>
                    <a:pt x="1290" y="10433"/>
                    <a:pt x="1755" y="10428"/>
                  </a:cubicBezTo>
                  <a:lnTo>
                    <a:pt x="9450" y="10428"/>
                  </a:lnTo>
                  <a:cubicBezTo>
                    <a:pt x="9915" y="10433"/>
                    <a:pt x="10363" y="10252"/>
                    <a:pt x="10693" y="9925"/>
                  </a:cubicBezTo>
                  <a:cubicBezTo>
                    <a:pt x="11022" y="9598"/>
                    <a:pt x="11204" y="9155"/>
                    <a:pt x="11200" y="8691"/>
                  </a:cubicBezTo>
                  <a:lnTo>
                    <a:pt x="11200" y="2438"/>
                  </a:lnTo>
                  <a:cubicBezTo>
                    <a:pt x="11204" y="1976"/>
                    <a:pt x="11022" y="1531"/>
                    <a:pt x="10693" y="1205"/>
                  </a:cubicBezTo>
                  <a:cubicBezTo>
                    <a:pt x="10362" y="878"/>
                    <a:pt x="9915" y="697"/>
                    <a:pt x="9450" y="701"/>
                  </a:cubicBezTo>
                  <a:close/>
                  <a:moveTo>
                    <a:pt x="707" y="2438"/>
                  </a:moveTo>
                  <a:cubicBezTo>
                    <a:pt x="720" y="1868"/>
                    <a:pt x="1183" y="1410"/>
                    <a:pt x="1757" y="1396"/>
                  </a:cubicBezTo>
                  <a:lnTo>
                    <a:pt x="3155" y="1396"/>
                  </a:lnTo>
                  <a:lnTo>
                    <a:pt x="3155" y="1743"/>
                  </a:lnTo>
                  <a:cubicBezTo>
                    <a:pt x="3149" y="1837"/>
                    <a:pt x="3184" y="1930"/>
                    <a:pt x="3252" y="1996"/>
                  </a:cubicBezTo>
                  <a:cubicBezTo>
                    <a:pt x="3319" y="2062"/>
                    <a:pt x="3410" y="2097"/>
                    <a:pt x="3505" y="2091"/>
                  </a:cubicBezTo>
                  <a:cubicBezTo>
                    <a:pt x="3599" y="2097"/>
                    <a:pt x="3692" y="2062"/>
                    <a:pt x="3759" y="1996"/>
                  </a:cubicBezTo>
                  <a:cubicBezTo>
                    <a:pt x="3827" y="1930"/>
                    <a:pt x="3862" y="1837"/>
                    <a:pt x="3855" y="1743"/>
                  </a:cubicBezTo>
                  <a:lnTo>
                    <a:pt x="3855" y="1396"/>
                  </a:lnTo>
                  <a:lnTo>
                    <a:pt x="7353" y="1396"/>
                  </a:lnTo>
                  <a:lnTo>
                    <a:pt x="7353" y="1743"/>
                  </a:lnTo>
                  <a:cubicBezTo>
                    <a:pt x="7353" y="1936"/>
                    <a:pt x="7509" y="2091"/>
                    <a:pt x="7703" y="2091"/>
                  </a:cubicBezTo>
                  <a:cubicBezTo>
                    <a:pt x="7795" y="2091"/>
                    <a:pt x="7884" y="2055"/>
                    <a:pt x="7950" y="1990"/>
                  </a:cubicBezTo>
                  <a:cubicBezTo>
                    <a:pt x="8015" y="1925"/>
                    <a:pt x="8053" y="1836"/>
                    <a:pt x="8053" y="1743"/>
                  </a:cubicBezTo>
                  <a:lnTo>
                    <a:pt x="8053" y="1396"/>
                  </a:lnTo>
                  <a:lnTo>
                    <a:pt x="9452" y="1396"/>
                  </a:lnTo>
                  <a:cubicBezTo>
                    <a:pt x="10025" y="1410"/>
                    <a:pt x="10486" y="1868"/>
                    <a:pt x="10500" y="2438"/>
                  </a:cubicBezTo>
                  <a:lnTo>
                    <a:pt x="10500" y="3480"/>
                  </a:lnTo>
                  <a:lnTo>
                    <a:pt x="707" y="3480"/>
                  </a:lnTo>
                  <a:lnTo>
                    <a:pt x="707" y="2438"/>
                  </a:lnTo>
                  <a:close/>
                  <a:moveTo>
                    <a:pt x="10499" y="8691"/>
                  </a:moveTo>
                  <a:cubicBezTo>
                    <a:pt x="10485" y="9261"/>
                    <a:pt x="10023" y="9718"/>
                    <a:pt x="9450" y="9733"/>
                  </a:cubicBezTo>
                  <a:lnTo>
                    <a:pt x="1757" y="9733"/>
                  </a:lnTo>
                  <a:cubicBezTo>
                    <a:pt x="1183" y="9720"/>
                    <a:pt x="720" y="9261"/>
                    <a:pt x="707" y="8691"/>
                  </a:cubicBezTo>
                  <a:lnTo>
                    <a:pt x="707" y="4175"/>
                  </a:lnTo>
                  <a:lnTo>
                    <a:pt x="10500" y="4175"/>
                  </a:lnTo>
                  <a:lnTo>
                    <a:pt x="10499" y="8691"/>
                  </a:lnTo>
                  <a:close/>
                  <a:moveTo>
                    <a:pt x="10499" y="8691"/>
                  </a:moveTo>
                  <a:close/>
                  <a:moveTo>
                    <a:pt x="2504" y="8691"/>
                  </a:moveTo>
                  <a:cubicBezTo>
                    <a:pt x="2689" y="8696"/>
                    <a:pt x="2868" y="8620"/>
                    <a:pt x="2991" y="8482"/>
                  </a:cubicBezTo>
                  <a:cubicBezTo>
                    <a:pt x="3125" y="8356"/>
                    <a:pt x="3202" y="8179"/>
                    <a:pt x="3202" y="7996"/>
                  </a:cubicBezTo>
                  <a:cubicBezTo>
                    <a:pt x="3202" y="7812"/>
                    <a:pt x="3125" y="7636"/>
                    <a:pt x="2991" y="7510"/>
                  </a:cubicBezTo>
                  <a:cubicBezTo>
                    <a:pt x="2864" y="7376"/>
                    <a:pt x="2687" y="7301"/>
                    <a:pt x="2502" y="7301"/>
                  </a:cubicBezTo>
                  <a:cubicBezTo>
                    <a:pt x="2316" y="7301"/>
                    <a:pt x="2140" y="7376"/>
                    <a:pt x="2012" y="7510"/>
                  </a:cubicBezTo>
                  <a:cubicBezTo>
                    <a:pt x="1878" y="7636"/>
                    <a:pt x="1802" y="7812"/>
                    <a:pt x="1802" y="7996"/>
                  </a:cubicBezTo>
                  <a:cubicBezTo>
                    <a:pt x="1802" y="8179"/>
                    <a:pt x="1878" y="8356"/>
                    <a:pt x="2012" y="8482"/>
                  </a:cubicBezTo>
                  <a:cubicBezTo>
                    <a:pt x="2137" y="8621"/>
                    <a:pt x="2317" y="8697"/>
                    <a:pt x="2504" y="8691"/>
                  </a:cubicBezTo>
                  <a:close/>
                  <a:moveTo>
                    <a:pt x="2504" y="6606"/>
                  </a:moveTo>
                  <a:cubicBezTo>
                    <a:pt x="2689" y="6611"/>
                    <a:pt x="2868" y="6535"/>
                    <a:pt x="2991" y="6398"/>
                  </a:cubicBezTo>
                  <a:cubicBezTo>
                    <a:pt x="3118" y="6267"/>
                    <a:pt x="3193" y="6095"/>
                    <a:pt x="3202" y="5912"/>
                  </a:cubicBezTo>
                  <a:cubicBezTo>
                    <a:pt x="3194" y="5730"/>
                    <a:pt x="3119" y="5557"/>
                    <a:pt x="2991" y="5426"/>
                  </a:cubicBezTo>
                  <a:cubicBezTo>
                    <a:pt x="2864" y="5292"/>
                    <a:pt x="2687" y="5217"/>
                    <a:pt x="2502" y="5217"/>
                  </a:cubicBezTo>
                  <a:cubicBezTo>
                    <a:pt x="2316" y="5217"/>
                    <a:pt x="2139" y="5292"/>
                    <a:pt x="2012" y="5426"/>
                  </a:cubicBezTo>
                  <a:cubicBezTo>
                    <a:pt x="1885" y="5557"/>
                    <a:pt x="1810" y="5730"/>
                    <a:pt x="1802" y="5912"/>
                  </a:cubicBezTo>
                  <a:cubicBezTo>
                    <a:pt x="1810" y="6095"/>
                    <a:pt x="1884" y="6267"/>
                    <a:pt x="2012" y="6398"/>
                  </a:cubicBezTo>
                  <a:cubicBezTo>
                    <a:pt x="2137" y="6536"/>
                    <a:pt x="2317" y="6612"/>
                    <a:pt x="2504" y="6606"/>
                  </a:cubicBezTo>
                  <a:close/>
                  <a:moveTo>
                    <a:pt x="5646" y="8691"/>
                  </a:moveTo>
                  <a:cubicBezTo>
                    <a:pt x="5929" y="8695"/>
                    <a:pt x="6185" y="8526"/>
                    <a:pt x="6294" y="8265"/>
                  </a:cubicBezTo>
                  <a:cubicBezTo>
                    <a:pt x="6401" y="8005"/>
                    <a:pt x="6339" y="7705"/>
                    <a:pt x="6136" y="7510"/>
                  </a:cubicBezTo>
                  <a:cubicBezTo>
                    <a:pt x="6009" y="7376"/>
                    <a:pt x="5831" y="7301"/>
                    <a:pt x="5646" y="7301"/>
                  </a:cubicBezTo>
                  <a:cubicBezTo>
                    <a:pt x="5461" y="7301"/>
                    <a:pt x="5284" y="7376"/>
                    <a:pt x="5156" y="7510"/>
                  </a:cubicBezTo>
                  <a:cubicBezTo>
                    <a:pt x="5023" y="7636"/>
                    <a:pt x="4946" y="7812"/>
                    <a:pt x="4946" y="7996"/>
                  </a:cubicBezTo>
                  <a:cubicBezTo>
                    <a:pt x="4946" y="8179"/>
                    <a:pt x="5023" y="8356"/>
                    <a:pt x="5156" y="8482"/>
                  </a:cubicBezTo>
                  <a:cubicBezTo>
                    <a:pt x="5281" y="8621"/>
                    <a:pt x="5461" y="8696"/>
                    <a:pt x="5646" y="8691"/>
                  </a:cubicBezTo>
                  <a:close/>
                  <a:moveTo>
                    <a:pt x="5646" y="6606"/>
                  </a:moveTo>
                  <a:cubicBezTo>
                    <a:pt x="6030" y="6598"/>
                    <a:pt x="6339" y="6292"/>
                    <a:pt x="6349" y="5912"/>
                  </a:cubicBezTo>
                  <a:cubicBezTo>
                    <a:pt x="6340" y="5730"/>
                    <a:pt x="6267" y="5557"/>
                    <a:pt x="6139" y="5426"/>
                  </a:cubicBezTo>
                  <a:cubicBezTo>
                    <a:pt x="6012" y="5292"/>
                    <a:pt x="5834" y="5217"/>
                    <a:pt x="5649" y="5217"/>
                  </a:cubicBezTo>
                  <a:cubicBezTo>
                    <a:pt x="5464" y="5217"/>
                    <a:pt x="5288" y="5292"/>
                    <a:pt x="5159" y="5426"/>
                  </a:cubicBezTo>
                  <a:cubicBezTo>
                    <a:pt x="5032" y="5557"/>
                    <a:pt x="4958" y="5730"/>
                    <a:pt x="4949" y="5912"/>
                  </a:cubicBezTo>
                  <a:cubicBezTo>
                    <a:pt x="4957" y="6093"/>
                    <a:pt x="5029" y="6266"/>
                    <a:pt x="5154" y="6398"/>
                  </a:cubicBezTo>
                  <a:cubicBezTo>
                    <a:pt x="5280" y="6536"/>
                    <a:pt x="5460" y="6612"/>
                    <a:pt x="5646" y="6606"/>
                  </a:cubicBezTo>
                  <a:close/>
                  <a:moveTo>
                    <a:pt x="8630" y="8691"/>
                  </a:moveTo>
                  <a:cubicBezTo>
                    <a:pt x="8817" y="8696"/>
                    <a:pt x="8995" y="8620"/>
                    <a:pt x="9120" y="8482"/>
                  </a:cubicBezTo>
                  <a:cubicBezTo>
                    <a:pt x="9254" y="8356"/>
                    <a:pt x="9330" y="8179"/>
                    <a:pt x="9330" y="7996"/>
                  </a:cubicBezTo>
                  <a:cubicBezTo>
                    <a:pt x="9330" y="7812"/>
                    <a:pt x="9254" y="7636"/>
                    <a:pt x="9120" y="7510"/>
                  </a:cubicBezTo>
                  <a:cubicBezTo>
                    <a:pt x="8993" y="7376"/>
                    <a:pt x="8815" y="7301"/>
                    <a:pt x="8630" y="7301"/>
                  </a:cubicBezTo>
                  <a:cubicBezTo>
                    <a:pt x="8445" y="7301"/>
                    <a:pt x="8268" y="7376"/>
                    <a:pt x="8140" y="7510"/>
                  </a:cubicBezTo>
                  <a:cubicBezTo>
                    <a:pt x="8003" y="7633"/>
                    <a:pt x="7925" y="7811"/>
                    <a:pt x="7930" y="7996"/>
                  </a:cubicBezTo>
                  <a:cubicBezTo>
                    <a:pt x="7939" y="8178"/>
                    <a:pt x="8013" y="8351"/>
                    <a:pt x="8140" y="8482"/>
                  </a:cubicBezTo>
                  <a:cubicBezTo>
                    <a:pt x="8265" y="8620"/>
                    <a:pt x="8444" y="8696"/>
                    <a:pt x="8630" y="8691"/>
                  </a:cubicBezTo>
                  <a:close/>
                  <a:moveTo>
                    <a:pt x="8630" y="6606"/>
                  </a:moveTo>
                  <a:cubicBezTo>
                    <a:pt x="9013" y="6597"/>
                    <a:pt x="9320" y="6291"/>
                    <a:pt x="9329" y="5912"/>
                  </a:cubicBezTo>
                  <a:cubicBezTo>
                    <a:pt x="9320" y="5730"/>
                    <a:pt x="9247" y="5557"/>
                    <a:pt x="9119" y="5426"/>
                  </a:cubicBezTo>
                  <a:cubicBezTo>
                    <a:pt x="8992" y="5292"/>
                    <a:pt x="8814" y="5217"/>
                    <a:pt x="8629" y="5217"/>
                  </a:cubicBezTo>
                  <a:cubicBezTo>
                    <a:pt x="8444" y="5217"/>
                    <a:pt x="8267" y="5292"/>
                    <a:pt x="8139" y="5426"/>
                  </a:cubicBezTo>
                  <a:cubicBezTo>
                    <a:pt x="8013" y="5557"/>
                    <a:pt x="7938" y="5730"/>
                    <a:pt x="7929" y="5912"/>
                  </a:cubicBezTo>
                  <a:cubicBezTo>
                    <a:pt x="7938" y="6095"/>
                    <a:pt x="8012" y="6267"/>
                    <a:pt x="8139" y="6398"/>
                  </a:cubicBezTo>
                  <a:cubicBezTo>
                    <a:pt x="8265" y="6536"/>
                    <a:pt x="8444" y="6612"/>
                    <a:pt x="8630" y="6606"/>
                  </a:cubicBezTo>
                  <a:close/>
                  <a:moveTo>
                    <a:pt x="8630" y="6606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confont-1186-600061"/>
            <p:cNvSpPr/>
            <p:nvPr/>
          </p:nvSpPr>
          <p:spPr>
            <a:xfrm>
              <a:off x="9100987" y="4957949"/>
              <a:ext cx="609685" cy="548766"/>
            </a:xfrm>
            <a:custGeom>
              <a:avLst/>
              <a:gdLst>
                <a:gd name="T0" fmla="*/ 56 w 12800"/>
                <a:gd name="T1" fmla="*/ 0 h 11520"/>
                <a:gd name="T2" fmla="*/ 0 w 12800"/>
                <a:gd name="T3" fmla="*/ 11464 h 11520"/>
                <a:gd name="T4" fmla="*/ 2337 w 12800"/>
                <a:gd name="T5" fmla="*/ 11520 h 11520"/>
                <a:gd name="T6" fmla="*/ 4424 w 12800"/>
                <a:gd name="T7" fmla="*/ 9322 h 11520"/>
                <a:gd name="T8" fmla="*/ 6706 w 12800"/>
                <a:gd name="T9" fmla="*/ 11520 h 11520"/>
                <a:gd name="T10" fmla="*/ 6762 w 12800"/>
                <a:gd name="T11" fmla="*/ 83 h 11520"/>
                <a:gd name="T12" fmla="*/ 2894 w 12800"/>
                <a:gd name="T13" fmla="*/ 7652 h 11520"/>
                <a:gd name="T14" fmla="*/ 1280 w 12800"/>
                <a:gd name="T15" fmla="*/ 6066 h 11520"/>
                <a:gd name="T16" fmla="*/ 2894 w 12800"/>
                <a:gd name="T17" fmla="*/ 7652 h 11520"/>
                <a:gd name="T18" fmla="*/ 1280 w 12800"/>
                <a:gd name="T19" fmla="*/ 5287 h 11520"/>
                <a:gd name="T20" fmla="*/ 2894 w 12800"/>
                <a:gd name="T21" fmla="*/ 3701 h 11520"/>
                <a:gd name="T22" fmla="*/ 2894 w 12800"/>
                <a:gd name="T23" fmla="*/ 2922 h 11520"/>
                <a:gd name="T24" fmla="*/ 1280 w 12800"/>
                <a:gd name="T25" fmla="*/ 1336 h 11520"/>
                <a:gd name="T26" fmla="*/ 2894 w 12800"/>
                <a:gd name="T27" fmla="*/ 2922 h 11520"/>
                <a:gd name="T28" fmla="*/ 3840 w 12800"/>
                <a:gd name="T29" fmla="*/ 7652 h 11520"/>
                <a:gd name="T30" fmla="*/ 5454 w 12800"/>
                <a:gd name="T31" fmla="*/ 6066 h 11520"/>
                <a:gd name="T32" fmla="*/ 5454 w 12800"/>
                <a:gd name="T33" fmla="*/ 5287 h 11520"/>
                <a:gd name="T34" fmla="*/ 3840 w 12800"/>
                <a:gd name="T35" fmla="*/ 3701 h 11520"/>
                <a:gd name="T36" fmla="*/ 5454 w 12800"/>
                <a:gd name="T37" fmla="*/ 5287 h 11520"/>
                <a:gd name="T38" fmla="*/ 3840 w 12800"/>
                <a:gd name="T39" fmla="*/ 2922 h 11520"/>
                <a:gd name="T40" fmla="*/ 5454 w 12800"/>
                <a:gd name="T41" fmla="*/ 1336 h 11520"/>
                <a:gd name="T42" fmla="*/ 12466 w 12800"/>
                <a:gd name="T43" fmla="*/ 3701 h 11520"/>
                <a:gd name="T44" fmla="*/ 7763 w 12800"/>
                <a:gd name="T45" fmla="*/ 4035 h 11520"/>
                <a:gd name="T46" fmla="*/ 7791 w 12800"/>
                <a:gd name="T47" fmla="*/ 11492 h 11520"/>
                <a:gd name="T48" fmla="*/ 9544 w 12800"/>
                <a:gd name="T49" fmla="*/ 10045 h 11520"/>
                <a:gd name="T50" fmla="*/ 11019 w 12800"/>
                <a:gd name="T51" fmla="*/ 11492 h 11520"/>
                <a:gd name="T52" fmla="*/ 12772 w 12800"/>
                <a:gd name="T53" fmla="*/ 11464 h 11520"/>
                <a:gd name="T54" fmla="*/ 12466 w 12800"/>
                <a:gd name="T55" fmla="*/ 3701 h 11520"/>
                <a:gd name="T56" fmla="*/ 8403 w 12800"/>
                <a:gd name="T57" fmla="*/ 8821 h 11520"/>
                <a:gd name="T58" fmla="*/ 12104 w 12800"/>
                <a:gd name="T59" fmla="*/ 8042 h 11520"/>
                <a:gd name="T60" fmla="*/ 12104 w 12800"/>
                <a:gd name="T61" fmla="*/ 7263 h 11520"/>
                <a:gd name="T62" fmla="*/ 8403 w 12800"/>
                <a:gd name="T63" fmla="*/ 6483 h 11520"/>
                <a:gd name="T64" fmla="*/ 12104 w 12800"/>
                <a:gd name="T65" fmla="*/ 7263 h 11520"/>
                <a:gd name="T66" fmla="*/ 8403 w 12800"/>
                <a:gd name="T67" fmla="*/ 5677 h 11520"/>
                <a:gd name="T68" fmla="*/ 12104 w 12800"/>
                <a:gd name="T69" fmla="*/ 4897 h 11520"/>
                <a:gd name="T70" fmla="*/ 12104 w 12800"/>
                <a:gd name="T71" fmla="*/ 5677 h 1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00" h="11520">
                  <a:moveTo>
                    <a:pt x="6706" y="0"/>
                  </a:moveTo>
                  <a:lnTo>
                    <a:pt x="56" y="0"/>
                  </a:lnTo>
                  <a:cubicBezTo>
                    <a:pt x="28" y="0"/>
                    <a:pt x="0" y="28"/>
                    <a:pt x="0" y="83"/>
                  </a:cubicBezTo>
                  <a:lnTo>
                    <a:pt x="0" y="11464"/>
                  </a:lnTo>
                  <a:cubicBezTo>
                    <a:pt x="0" y="11492"/>
                    <a:pt x="28" y="11520"/>
                    <a:pt x="56" y="11520"/>
                  </a:cubicBezTo>
                  <a:lnTo>
                    <a:pt x="2337" y="11520"/>
                  </a:lnTo>
                  <a:lnTo>
                    <a:pt x="2337" y="9322"/>
                  </a:lnTo>
                  <a:lnTo>
                    <a:pt x="4424" y="9322"/>
                  </a:lnTo>
                  <a:lnTo>
                    <a:pt x="4424" y="11520"/>
                  </a:lnTo>
                  <a:lnTo>
                    <a:pt x="6706" y="11520"/>
                  </a:lnTo>
                  <a:cubicBezTo>
                    <a:pt x="6734" y="11520"/>
                    <a:pt x="6762" y="11492"/>
                    <a:pt x="6762" y="11464"/>
                  </a:cubicBezTo>
                  <a:lnTo>
                    <a:pt x="6762" y="83"/>
                  </a:lnTo>
                  <a:cubicBezTo>
                    <a:pt x="6762" y="28"/>
                    <a:pt x="6734" y="0"/>
                    <a:pt x="6706" y="0"/>
                  </a:cubicBezTo>
                  <a:close/>
                  <a:moveTo>
                    <a:pt x="2894" y="7652"/>
                  </a:moveTo>
                  <a:lnTo>
                    <a:pt x="1280" y="7652"/>
                  </a:lnTo>
                  <a:lnTo>
                    <a:pt x="1280" y="6066"/>
                  </a:lnTo>
                  <a:lnTo>
                    <a:pt x="2894" y="6066"/>
                  </a:lnTo>
                  <a:lnTo>
                    <a:pt x="2894" y="7652"/>
                  </a:lnTo>
                  <a:close/>
                  <a:moveTo>
                    <a:pt x="2894" y="5287"/>
                  </a:moveTo>
                  <a:lnTo>
                    <a:pt x="1280" y="5287"/>
                  </a:lnTo>
                  <a:lnTo>
                    <a:pt x="1280" y="3701"/>
                  </a:lnTo>
                  <a:lnTo>
                    <a:pt x="2894" y="3701"/>
                  </a:lnTo>
                  <a:lnTo>
                    <a:pt x="2894" y="5287"/>
                  </a:lnTo>
                  <a:close/>
                  <a:moveTo>
                    <a:pt x="2894" y="2922"/>
                  </a:moveTo>
                  <a:lnTo>
                    <a:pt x="1280" y="2922"/>
                  </a:lnTo>
                  <a:lnTo>
                    <a:pt x="1280" y="1336"/>
                  </a:lnTo>
                  <a:lnTo>
                    <a:pt x="2894" y="1336"/>
                  </a:lnTo>
                  <a:lnTo>
                    <a:pt x="2894" y="2922"/>
                  </a:lnTo>
                  <a:close/>
                  <a:moveTo>
                    <a:pt x="5454" y="7652"/>
                  </a:moveTo>
                  <a:lnTo>
                    <a:pt x="3840" y="7652"/>
                  </a:lnTo>
                  <a:lnTo>
                    <a:pt x="3840" y="6066"/>
                  </a:lnTo>
                  <a:lnTo>
                    <a:pt x="5454" y="6066"/>
                  </a:lnTo>
                  <a:lnTo>
                    <a:pt x="5454" y="7652"/>
                  </a:lnTo>
                  <a:close/>
                  <a:moveTo>
                    <a:pt x="5454" y="5287"/>
                  </a:moveTo>
                  <a:lnTo>
                    <a:pt x="3840" y="5287"/>
                  </a:lnTo>
                  <a:lnTo>
                    <a:pt x="3840" y="3701"/>
                  </a:lnTo>
                  <a:lnTo>
                    <a:pt x="5454" y="3701"/>
                  </a:lnTo>
                  <a:lnTo>
                    <a:pt x="5454" y="5287"/>
                  </a:lnTo>
                  <a:close/>
                  <a:moveTo>
                    <a:pt x="5454" y="2922"/>
                  </a:moveTo>
                  <a:lnTo>
                    <a:pt x="3840" y="2922"/>
                  </a:lnTo>
                  <a:lnTo>
                    <a:pt x="3840" y="1336"/>
                  </a:lnTo>
                  <a:lnTo>
                    <a:pt x="5454" y="1336"/>
                  </a:lnTo>
                  <a:lnTo>
                    <a:pt x="5454" y="2922"/>
                  </a:lnTo>
                  <a:close/>
                  <a:moveTo>
                    <a:pt x="12466" y="3701"/>
                  </a:moveTo>
                  <a:lnTo>
                    <a:pt x="8097" y="3701"/>
                  </a:lnTo>
                  <a:cubicBezTo>
                    <a:pt x="7903" y="3701"/>
                    <a:pt x="7763" y="3840"/>
                    <a:pt x="7763" y="4035"/>
                  </a:cubicBezTo>
                  <a:lnTo>
                    <a:pt x="7763" y="11464"/>
                  </a:lnTo>
                  <a:cubicBezTo>
                    <a:pt x="7763" y="11492"/>
                    <a:pt x="7791" y="11492"/>
                    <a:pt x="7791" y="11492"/>
                  </a:cubicBezTo>
                  <a:lnTo>
                    <a:pt x="9544" y="11492"/>
                  </a:lnTo>
                  <a:lnTo>
                    <a:pt x="9544" y="10045"/>
                  </a:lnTo>
                  <a:lnTo>
                    <a:pt x="11019" y="10045"/>
                  </a:lnTo>
                  <a:lnTo>
                    <a:pt x="11019" y="11492"/>
                  </a:lnTo>
                  <a:lnTo>
                    <a:pt x="12744" y="11492"/>
                  </a:lnTo>
                  <a:cubicBezTo>
                    <a:pt x="12772" y="11492"/>
                    <a:pt x="12772" y="11464"/>
                    <a:pt x="12772" y="11464"/>
                  </a:cubicBezTo>
                  <a:lnTo>
                    <a:pt x="12772" y="4035"/>
                  </a:lnTo>
                  <a:cubicBezTo>
                    <a:pt x="12800" y="3868"/>
                    <a:pt x="12633" y="3701"/>
                    <a:pt x="12466" y="3701"/>
                  </a:cubicBezTo>
                  <a:close/>
                  <a:moveTo>
                    <a:pt x="12104" y="8821"/>
                  </a:moveTo>
                  <a:lnTo>
                    <a:pt x="8403" y="8821"/>
                  </a:lnTo>
                  <a:lnTo>
                    <a:pt x="8403" y="8042"/>
                  </a:lnTo>
                  <a:lnTo>
                    <a:pt x="12104" y="8042"/>
                  </a:lnTo>
                  <a:lnTo>
                    <a:pt x="12104" y="8821"/>
                  </a:lnTo>
                  <a:close/>
                  <a:moveTo>
                    <a:pt x="12104" y="7263"/>
                  </a:moveTo>
                  <a:lnTo>
                    <a:pt x="8403" y="7263"/>
                  </a:lnTo>
                  <a:lnTo>
                    <a:pt x="8403" y="6483"/>
                  </a:lnTo>
                  <a:lnTo>
                    <a:pt x="12104" y="6483"/>
                  </a:lnTo>
                  <a:lnTo>
                    <a:pt x="12104" y="7263"/>
                  </a:lnTo>
                  <a:close/>
                  <a:moveTo>
                    <a:pt x="12104" y="5677"/>
                  </a:moveTo>
                  <a:lnTo>
                    <a:pt x="8403" y="5677"/>
                  </a:lnTo>
                  <a:lnTo>
                    <a:pt x="8403" y="4897"/>
                  </a:lnTo>
                  <a:lnTo>
                    <a:pt x="12104" y="4897"/>
                  </a:lnTo>
                  <a:lnTo>
                    <a:pt x="12104" y="5677"/>
                  </a:lnTo>
                  <a:close/>
                  <a:moveTo>
                    <a:pt x="12104" y="5677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85" y="254637"/>
            <a:ext cx="1935385" cy="112796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AE37450-76B7-716B-2295-0C73A9EA2BDC}"/>
              </a:ext>
            </a:extLst>
          </p:cNvPr>
          <p:cNvSpPr txBox="1"/>
          <p:nvPr/>
        </p:nvSpPr>
        <p:spPr>
          <a:xfrm>
            <a:off x="714988" y="1851671"/>
            <a:ext cx="7830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spc="75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218A715-873F-3CEA-BD00-26184BA9F0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44" y="1484198"/>
            <a:ext cx="6709267" cy="4344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08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387841" y="523185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7B5F35"/>
                </a:solidFill>
                <a:latin typeface="汉仪字酷堂义山楷W" panose="00020600040101010101" pitchFamily="18" charset="-122"/>
                <a:ea typeface="汉仪字酷堂义山楷W" panose="00020600040101010101" pitchFamily="18" charset="-122"/>
              </a:defRPr>
            </a:lvl1pPr>
          </a:lstStyle>
          <a:p>
            <a:pPr lvl="0" algn="just"/>
            <a:r>
              <a:rPr lang="zh-CN" altLang="zh-CN" sz="28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大单元教学设计路径</a:t>
            </a:r>
            <a:endParaRPr lang="zh-CN" altLang="zh-CN" sz="2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 rot="3834034">
            <a:off x="-381110" y="-268017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3834034">
            <a:off x="11754852" y="6132782"/>
            <a:ext cx="874294" cy="874294"/>
          </a:xfrm>
          <a:prstGeom prst="roundRect">
            <a:avLst/>
          </a:prstGeom>
          <a:solidFill>
            <a:srgbClr val="A06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71526" y="1385114"/>
            <a:ext cx="10987744" cy="4068867"/>
            <a:chOff x="556537" y="1516243"/>
            <a:chExt cx="10987744" cy="4068867"/>
          </a:xfrm>
        </p:grpSpPr>
        <p:grpSp>
          <p:nvGrpSpPr>
            <p:cNvPr id="38" name="组合 37"/>
            <p:cNvGrpSpPr/>
            <p:nvPr/>
          </p:nvGrpSpPr>
          <p:grpSpPr>
            <a:xfrm>
              <a:off x="7737211" y="1516243"/>
              <a:ext cx="3330663" cy="2515294"/>
              <a:chOff x="7535021" y="2333642"/>
              <a:chExt cx="3330663" cy="2515294"/>
            </a:xfrm>
          </p:grpSpPr>
          <p:pic>
            <p:nvPicPr>
              <p:cNvPr id="39" name="图片 38" descr="女人在吃东西&#10;&#10;描述已自动生成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53" t="37586" r="4717" b="10266"/>
              <a:stretch>
                <a:fillRect/>
              </a:stretch>
            </p:blipFill>
            <p:spPr>
              <a:xfrm>
                <a:off x="8534870" y="2518122"/>
                <a:ext cx="2330814" cy="2330814"/>
              </a:xfrm>
              <a:custGeom>
                <a:avLst/>
                <a:gdLst>
                  <a:gd name="connsiteX0" fmla="*/ 433522 w 3576320"/>
                  <a:gd name="connsiteY0" fmla="*/ 0 h 3576320"/>
                  <a:gd name="connsiteX1" fmla="*/ 3142798 w 3576320"/>
                  <a:gd name="connsiteY1" fmla="*/ 0 h 3576320"/>
                  <a:gd name="connsiteX2" fmla="*/ 3576320 w 3576320"/>
                  <a:gd name="connsiteY2" fmla="*/ 433522 h 3576320"/>
                  <a:gd name="connsiteX3" fmla="*/ 3576320 w 3576320"/>
                  <a:gd name="connsiteY3" fmla="*/ 3142798 h 3576320"/>
                  <a:gd name="connsiteX4" fmla="*/ 3142798 w 3576320"/>
                  <a:gd name="connsiteY4" fmla="*/ 3576320 h 3576320"/>
                  <a:gd name="connsiteX5" fmla="*/ 433522 w 3576320"/>
                  <a:gd name="connsiteY5" fmla="*/ 3576320 h 3576320"/>
                  <a:gd name="connsiteX6" fmla="*/ 0 w 3576320"/>
                  <a:gd name="connsiteY6" fmla="*/ 3142798 h 3576320"/>
                  <a:gd name="connsiteX7" fmla="*/ 0 w 3576320"/>
                  <a:gd name="connsiteY7" fmla="*/ 433522 h 3576320"/>
                  <a:gd name="connsiteX8" fmla="*/ 433522 w 3576320"/>
                  <a:gd name="connsiteY8" fmla="*/ 0 h 357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6320" h="3576320">
                    <a:moveTo>
                      <a:pt x="433522" y="0"/>
                    </a:moveTo>
                    <a:lnTo>
                      <a:pt x="3142798" y="0"/>
                    </a:lnTo>
                    <a:cubicBezTo>
                      <a:pt x="3382226" y="0"/>
                      <a:pt x="3576320" y="194094"/>
                      <a:pt x="3576320" y="433522"/>
                    </a:cubicBezTo>
                    <a:lnTo>
                      <a:pt x="3576320" y="3142798"/>
                    </a:lnTo>
                    <a:cubicBezTo>
                      <a:pt x="3576320" y="3382226"/>
                      <a:pt x="3382226" y="3576320"/>
                      <a:pt x="3142798" y="3576320"/>
                    </a:cubicBezTo>
                    <a:lnTo>
                      <a:pt x="433522" y="3576320"/>
                    </a:lnTo>
                    <a:cubicBezTo>
                      <a:pt x="194094" y="3576320"/>
                      <a:pt x="0" y="3382226"/>
                      <a:pt x="0" y="3142798"/>
                    </a:cubicBezTo>
                    <a:lnTo>
                      <a:pt x="0" y="433522"/>
                    </a:lnTo>
                    <a:cubicBezTo>
                      <a:pt x="0" y="194094"/>
                      <a:pt x="194094" y="0"/>
                      <a:pt x="433522" y="0"/>
                    </a:cubicBezTo>
                    <a:close/>
                  </a:path>
                </a:pathLst>
              </a:custGeom>
            </p:spPr>
          </p:pic>
          <p:sp>
            <p:nvSpPr>
              <p:cNvPr id="40" name="矩形: 圆角 32"/>
              <p:cNvSpPr/>
              <p:nvPr/>
            </p:nvSpPr>
            <p:spPr>
              <a:xfrm>
                <a:off x="7535021" y="2333642"/>
                <a:ext cx="1074658" cy="1074658"/>
              </a:xfrm>
              <a:prstGeom prst="roundRect">
                <a:avLst>
                  <a:gd name="adj" fmla="val 12122"/>
                </a:avLst>
              </a:prstGeom>
              <a:solidFill>
                <a:srgbClr val="6F79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: 圆角 33"/>
              <p:cNvSpPr/>
              <p:nvPr/>
            </p:nvSpPr>
            <p:spPr>
              <a:xfrm>
                <a:off x="8068450" y="4246399"/>
                <a:ext cx="466420" cy="466420"/>
              </a:xfrm>
              <a:prstGeom prst="roundRect">
                <a:avLst>
                  <a:gd name="adj" fmla="val 12122"/>
                </a:avLst>
              </a:prstGeom>
              <a:solidFill>
                <a:srgbClr val="A06F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4" name="iconfont-11899-5650918"/>
            <p:cNvSpPr/>
            <p:nvPr/>
          </p:nvSpPr>
          <p:spPr>
            <a:xfrm>
              <a:off x="5186092" y="2218724"/>
              <a:ext cx="457294" cy="609685"/>
            </a:xfrm>
            <a:custGeom>
              <a:avLst/>
              <a:gdLst>
                <a:gd name="T0" fmla="*/ 649 w 7781"/>
                <a:gd name="T1" fmla="*/ 0 h 10375"/>
                <a:gd name="T2" fmla="*/ 7132 w 7781"/>
                <a:gd name="T3" fmla="*/ 0 h 10375"/>
                <a:gd name="T4" fmla="*/ 7781 w 7781"/>
                <a:gd name="T5" fmla="*/ 649 h 10375"/>
                <a:gd name="T6" fmla="*/ 7781 w 7781"/>
                <a:gd name="T7" fmla="*/ 9726 h 10375"/>
                <a:gd name="T8" fmla="*/ 7132 w 7781"/>
                <a:gd name="T9" fmla="*/ 10375 h 10375"/>
                <a:gd name="T10" fmla="*/ 649 w 7781"/>
                <a:gd name="T11" fmla="*/ 10375 h 10375"/>
                <a:gd name="T12" fmla="*/ 0 w 7781"/>
                <a:gd name="T13" fmla="*/ 9726 h 10375"/>
                <a:gd name="T14" fmla="*/ 0 w 7781"/>
                <a:gd name="T15" fmla="*/ 649 h 10375"/>
                <a:gd name="T16" fmla="*/ 649 w 7781"/>
                <a:gd name="T17" fmla="*/ 0 h 10375"/>
                <a:gd name="T18" fmla="*/ 1297 w 7781"/>
                <a:gd name="T19" fmla="*/ 1296 h 10375"/>
                <a:gd name="T20" fmla="*/ 1297 w 7781"/>
                <a:gd name="T21" fmla="*/ 8429 h 10375"/>
                <a:gd name="T22" fmla="*/ 6485 w 7781"/>
                <a:gd name="T23" fmla="*/ 8429 h 10375"/>
                <a:gd name="T24" fmla="*/ 6485 w 7781"/>
                <a:gd name="T25" fmla="*/ 1296 h 10375"/>
                <a:gd name="T26" fmla="*/ 1297 w 7781"/>
                <a:gd name="T27" fmla="*/ 1296 h 10375"/>
                <a:gd name="T28" fmla="*/ 3891 w 7781"/>
                <a:gd name="T29" fmla="*/ 8915 h 10375"/>
                <a:gd name="T30" fmla="*/ 3405 w 7781"/>
                <a:gd name="T31" fmla="*/ 9401 h 10375"/>
                <a:gd name="T32" fmla="*/ 3891 w 7781"/>
                <a:gd name="T33" fmla="*/ 9888 h 10375"/>
                <a:gd name="T34" fmla="*/ 4377 w 7781"/>
                <a:gd name="T35" fmla="*/ 9401 h 10375"/>
                <a:gd name="T36" fmla="*/ 3891 w 7781"/>
                <a:gd name="T37" fmla="*/ 8915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81" h="10375">
                  <a:moveTo>
                    <a:pt x="649" y="0"/>
                  </a:moveTo>
                  <a:lnTo>
                    <a:pt x="7132" y="0"/>
                  </a:lnTo>
                  <a:cubicBezTo>
                    <a:pt x="7490" y="0"/>
                    <a:pt x="7781" y="290"/>
                    <a:pt x="7781" y="649"/>
                  </a:cubicBezTo>
                  <a:lnTo>
                    <a:pt x="7781" y="9726"/>
                  </a:lnTo>
                  <a:cubicBezTo>
                    <a:pt x="7781" y="10084"/>
                    <a:pt x="7491" y="10375"/>
                    <a:pt x="7132" y="10375"/>
                  </a:cubicBezTo>
                  <a:lnTo>
                    <a:pt x="649" y="10375"/>
                  </a:lnTo>
                  <a:cubicBezTo>
                    <a:pt x="291" y="10375"/>
                    <a:pt x="0" y="10085"/>
                    <a:pt x="0" y="9726"/>
                  </a:cubicBezTo>
                  <a:lnTo>
                    <a:pt x="0" y="649"/>
                  </a:lnTo>
                  <a:cubicBezTo>
                    <a:pt x="1" y="290"/>
                    <a:pt x="291" y="0"/>
                    <a:pt x="649" y="0"/>
                  </a:cubicBezTo>
                  <a:close/>
                  <a:moveTo>
                    <a:pt x="1297" y="1296"/>
                  </a:moveTo>
                  <a:lnTo>
                    <a:pt x="1297" y="8429"/>
                  </a:lnTo>
                  <a:lnTo>
                    <a:pt x="6485" y="8429"/>
                  </a:lnTo>
                  <a:lnTo>
                    <a:pt x="6485" y="1296"/>
                  </a:lnTo>
                  <a:lnTo>
                    <a:pt x="1297" y="1296"/>
                  </a:lnTo>
                  <a:close/>
                  <a:moveTo>
                    <a:pt x="3891" y="8915"/>
                  </a:moveTo>
                  <a:cubicBezTo>
                    <a:pt x="3622" y="8915"/>
                    <a:pt x="3405" y="9133"/>
                    <a:pt x="3405" y="9401"/>
                  </a:cubicBezTo>
                  <a:cubicBezTo>
                    <a:pt x="3405" y="9670"/>
                    <a:pt x="3622" y="9888"/>
                    <a:pt x="3891" y="9888"/>
                  </a:cubicBezTo>
                  <a:cubicBezTo>
                    <a:pt x="4160" y="9888"/>
                    <a:pt x="4377" y="9670"/>
                    <a:pt x="4377" y="9401"/>
                  </a:cubicBezTo>
                  <a:cubicBezTo>
                    <a:pt x="4377" y="9133"/>
                    <a:pt x="4160" y="8915"/>
                    <a:pt x="3891" y="8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053170" y="4349194"/>
              <a:ext cx="3491111" cy="1235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0" i="0" dirty="0">
                  <a:solidFill>
                    <a:srgbClr val="413546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</a:rPr>
                <a:t>第一问：为什么要跳起舞？</a:t>
              </a:r>
              <a:endParaRPr lang="en-US" altLang="zh-CN" sz="2000" b="0" i="0" dirty="0">
                <a:solidFill>
                  <a:srgbClr val="413546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41354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第二问：什么是挑起舞？</a:t>
              </a:r>
              <a:endParaRPr lang="en-US" altLang="zh-CN" sz="2000" dirty="0">
                <a:solidFill>
                  <a:srgbClr val="413546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solidFill>
                    <a:srgbClr val="413546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第三问：怎样跳起舞？</a:t>
              </a:r>
              <a:endParaRPr lang="zh-CN" altLang="en-US" sz="2000" dirty="0">
                <a:solidFill>
                  <a:srgbClr val="4F464B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56537" y="1722211"/>
              <a:ext cx="546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（一）</a:t>
              </a:r>
              <a:r>
                <a:rPr lang="zh-CN" altLang="zh-CN" sz="20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立足教材内容，挖掘单元主题（大任务）</a:t>
              </a:r>
              <a:endParaRPr lang="zh-CN" altLang="en-US" sz="2000" dirty="0">
                <a:solidFill>
                  <a:srgbClr val="4F464B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077" y="464440"/>
            <a:ext cx="1935385" cy="11279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DD890A6-8094-D5AA-F749-F84041F3F002}"/>
              </a:ext>
            </a:extLst>
          </p:cNvPr>
          <p:cNvSpPr txBox="1"/>
          <p:nvPr/>
        </p:nvSpPr>
        <p:spPr>
          <a:xfrm>
            <a:off x="500380" y="2279072"/>
            <a:ext cx="66090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20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教材是每个学段学生学习目标、学习内容、学习方法等一系列学习要素的总和。就音乐学科来说，现有教材单元本就有其科学的编排思路，常常以一个人文主题作为单元编排的依据。 </a:t>
            </a:r>
            <a:endParaRPr lang="en-US" altLang="zh-CN" sz="2000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三个追问：</a:t>
            </a:r>
            <a:endParaRPr lang="en-US" altLang="zh-CN" sz="20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为什么</a:t>
            </a:r>
            <a:r>
              <a:rPr lang="en-US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（指向学科的价值与意义）、</a:t>
            </a:r>
            <a:endParaRPr lang="en-US" altLang="zh-CN" sz="20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是什么</a:t>
            </a:r>
            <a:r>
              <a:rPr lang="en-US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（指向学科的知识与技能）、</a:t>
            </a:r>
            <a:endParaRPr lang="en-US" altLang="zh-CN" sz="20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怎么做</a:t>
            </a:r>
            <a:r>
              <a:rPr lang="en-US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做得怎样</a:t>
            </a:r>
            <a:r>
              <a:rPr lang="en-US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（指向学科的思想与方法）以人音版教材。 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387841" y="523185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rgbClr val="7B5F35"/>
                </a:solidFill>
                <a:latin typeface="汉仪字酷堂义山楷W" panose="00020600040101010101" pitchFamily="18" charset="-122"/>
                <a:ea typeface="汉仪字酷堂义山楷W" panose="00020600040101010101" pitchFamily="18" charset="-122"/>
              </a:defRPr>
            </a:lvl1pPr>
          </a:lstStyle>
          <a:p>
            <a:pPr lvl="0" algn="just"/>
            <a:r>
              <a:rPr lang="zh-CN" altLang="zh-CN" sz="2800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大单元教学设计路径</a:t>
            </a:r>
            <a:endParaRPr lang="zh-CN" altLang="zh-CN" sz="2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 rot="3834034">
            <a:off x="-381110" y="-268017"/>
            <a:ext cx="874294" cy="874294"/>
          </a:xfrm>
          <a:prstGeom prst="roundRect">
            <a:avLst/>
          </a:prstGeom>
          <a:solidFill>
            <a:srgbClr val="6F7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rot="3834034">
            <a:off x="11754852" y="6132782"/>
            <a:ext cx="874294" cy="874294"/>
          </a:xfrm>
          <a:prstGeom prst="roundRect">
            <a:avLst/>
          </a:prstGeom>
          <a:solidFill>
            <a:srgbClr val="A06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71526" y="1385114"/>
            <a:ext cx="10511337" cy="2515294"/>
            <a:chOff x="556537" y="1516243"/>
            <a:chExt cx="10511337" cy="2515294"/>
          </a:xfrm>
        </p:grpSpPr>
        <p:grpSp>
          <p:nvGrpSpPr>
            <p:cNvPr id="38" name="组合 37"/>
            <p:cNvGrpSpPr/>
            <p:nvPr/>
          </p:nvGrpSpPr>
          <p:grpSpPr>
            <a:xfrm>
              <a:off x="7737211" y="1516243"/>
              <a:ext cx="3330663" cy="2515294"/>
              <a:chOff x="7535021" y="2333642"/>
              <a:chExt cx="3330663" cy="2515294"/>
            </a:xfrm>
          </p:grpSpPr>
          <p:pic>
            <p:nvPicPr>
              <p:cNvPr id="39" name="图片 38" descr="女人在吃东西&#10;&#10;描述已自动生成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53" t="37586" r="4717" b="10266"/>
              <a:stretch>
                <a:fillRect/>
              </a:stretch>
            </p:blipFill>
            <p:spPr>
              <a:xfrm>
                <a:off x="8534870" y="2518122"/>
                <a:ext cx="2330814" cy="2330814"/>
              </a:xfrm>
              <a:custGeom>
                <a:avLst/>
                <a:gdLst>
                  <a:gd name="connsiteX0" fmla="*/ 433522 w 3576320"/>
                  <a:gd name="connsiteY0" fmla="*/ 0 h 3576320"/>
                  <a:gd name="connsiteX1" fmla="*/ 3142798 w 3576320"/>
                  <a:gd name="connsiteY1" fmla="*/ 0 h 3576320"/>
                  <a:gd name="connsiteX2" fmla="*/ 3576320 w 3576320"/>
                  <a:gd name="connsiteY2" fmla="*/ 433522 h 3576320"/>
                  <a:gd name="connsiteX3" fmla="*/ 3576320 w 3576320"/>
                  <a:gd name="connsiteY3" fmla="*/ 3142798 h 3576320"/>
                  <a:gd name="connsiteX4" fmla="*/ 3142798 w 3576320"/>
                  <a:gd name="connsiteY4" fmla="*/ 3576320 h 3576320"/>
                  <a:gd name="connsiteX5" fmla="*/ 433522 w 3576320"/>
                  <a:gd name="connsiteY5" fmla="*/ 3576320 h 3576320"/>
                  <a:gd name="connsiteX6" fmla="*/ 0 w 3576320"/>
                  <a:gd name="connsiteY6" fmla="*/ 3142798 h 3576320"/>
                  <a:gd name="connsiteX7" fmla="*/ 0 w 3576320"/>
                  <a:gd name="connsiteY7" fmla="*/ 433522 h 3576320"/>
                  <a:gd name="connsiteX8" fmla="*/ 433522 w 3576320"/>
                  <a:gd name="connsiteY8" fmla="*/ 0 h 3576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76320" h="3576320">
                    <a:moveTo>
                      <a:pt x="433522" y="0"/>
                    </a:moveTo>
                    <a:lnTo>
                      <a:pt x="3142798" y="0"/>
                    </a:lnTo>
                    <a:cubicBezTo>
                      <a:pt x="3382226" y="0"/>
                      <a:pt x="3576320" y="194094"/>
                      <a:pt x="3576320" y="433522"/>
                    </a:cubicBezTo>
                    <a:lnTo>
                      <a:pt x="3576320" y="3142798"/>
                    </a:lnTo>
                    <a:cubicBezTo>
                      <a:pt x="3576320" y="3382226"/>
                      <a:pt x="3382226" y="3576320"/>
                      <a:pt x="3142798" y="3576320"/>
                    </a:cubicBezTo>
                    <a:lnTo>
                      <a:pt x="433522" y="3576320"/>
                    </a:lnTo>
                    <a:cubicBezTo>
                      <a:pt x="194094" y="3576320"/>
                      <a:pt x="0" y="3382226"/>
                      <a:pt x="0" y="3142798"/>
                    </a:cubicBezTo>
                    <a:lnTo>
                      <a:pt x="0" y="433522"/>
                    </a:lnTo>
                    <a:cubicBezTo>
                      <a:pt x="0" y="194094"/>
                      <a:pt x="194094" y="0"/>
                      <a:pt x="433522" y="0"/>
                    </a:cubicBezTo>
                    <a:close/>
                  </a:path>
                </a:pathLst>
              </a:custGeom>
            </p:spPr>
          </p:pic>
          <p:sp>
            <p:nvSpPr>
              <p:cNvPr id="40" name="矩形: 圆角 32"/>
              <p:cNvSpPr/>
              <p:nvPr/>
            </p:nvSpPr>
            <p:spPr>
              <a:xfrm>
                <a:off x="7535021" y="2333642"/>
                <a:ext cx="1074658" cy="1074658"/>
              </a:xfrm>
              <a:prstGeom prst="roundRect">
                <a:avLst>
                  <a:gd name="adj" fmla="val 12122"/>
                </a:avLst>
              </a:prstGeom>
              <a:solidFill>
                <a:srgbClr val="6F79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: 圆角 33"/>
              <p:cNvSpPr/>
              <p:nvPr/>
            </p:nvSpPr>
            <p:spPr>
              <a:xfrm>
                <a:off x="8068450" y="4246399"/>
                <a:ext cx="466420" cy="466420"/>
              </a:xfrm>
              <a:prstGeom prst="roundRect">
                <a:avLst>
                  <a:gd name="adj" fmla="val 12122"/>
                </a:avLst>
              </a:prstGeom>
              <a:solidFill>
                <a:srgbClr val="A06F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4" name="iconfont-11899-5650918"/>
            <p:cNvSpPr/>
            <p:nvPr/>
          </p:nvSpPr>
          <p:spPr>
            <a:xfrm>
              <a:off x="5186092" y="2218724"/>
              <a:ext cx="457294" cy="609685"/>
            </a:xfrm>
            <a:custGeom>
              <a:avLst/>
              <a:gdLst>
                <a:gd name="T0" fmla="*/ 649 w 7781"/>
                <a:gd name="T1" fmla="*/ 0 h 10375"/>
                <a:gd name="T2" fmla="*/ 7132 w 7781"/>
                <a:gd name="T3" fmla="*/ 0 h 10375"/>
                <a:gd name="T4" fmla="*/ 7781 w 7781"/>
                <a:gd name="T5" fmla="*/ 649 h 10375"/>
                <a:gd name="T6" fmla="*/ 7781 w 7781"/>
                <a:gd name="T7" fmla="*/ 9726 h 10375"/>
                <a:gd name="T8" fmla="*/ 7132 w 7781"/>
                <a:gd name="T9" fmla="*/ 10375 h 10375"/>
                <a:gd name="T10" fmla="*/ 649 w 7781"/>
                <a:gd name="T11" fmla="*/ 10375 h 10375"/>
                <a:gd name="T12" fmla="*/ 0 w 7781"/>
                <a:gd name="T13" fmla="*/ 9726 h 10375"/>
                <a:gd name="T14" fmla="*/ 0 w 7781"/>
                <a:gd name="T15" fmla="*/ 649 h 10375"/>
                <a:gd name="T16" fmla="*/ 649 w 7781"/>
                <a:gd name="T17" fmla="*/ 0 h 10375"/>
                <a:gd name="T18" fmla="*/ 1297 w 7781"/>
                <a:gd name="T19" fmla="*/ 1296 h 10375"/>
                <a:gd name="T20" fmla="*/ 1297 w 7781"/>
                <a:gd name="T21" fmla="*/ 8429 h 10375"/>
                <a:gd name="T22" fmla="*/ 6485 w 7781"/>
                <a:gd name="T23" fmla="*/ 8429 h 10375"/>
                <a:gd name="T24" fmla="*/ 6485 w 7781"/>
                <a:gd name="T25" fmla="*/ 1296 h 10375"/>
                <a:gd name="T26" fmla="*/ 1297 w 7781"/>
                <a:gd name="T27" fmla="*/ 1296 h 10375"/>
                <a:gd name="T28" fmla="*/ 3891 w 7781"/>
                <a:gd name="T29" fmla="*/ 8915 h 10375"/>
                <a:gd name="T30" fmla="*/ 3405 w 7781"/>
                <a:gd name="T31" fmla="*/ 9401 h 10375"/>
                <a:gd name="T32" fmla="*/ 3891 w 7781"/>
                <a:gd name="T33" fmla="*/ 9888 h 10375"/>
                <a:gd name="T34" fmla="*/ 4377 w 7781"/>
                <a:gd name="T35" fmla="*/ 9401 h 10375"/>
                <a:gd name="T36" fmla="*/ 3891 w 7781"/>
                <a:gd name="T37" fmla="*/ 8915 h 10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81" h="10375">
                  <a:moveTo>
                    <a:pt x="649" y="0"/>
                  </a:moveTo>
                  <a:lnTo>
                    <a:pt x="7132" y="0"/>
                  </a:lnTo>
                  <a:cubicBezTo>
                    <a:pt x="7490" y="0"/>
                    <a:pt x="7781" y="290"/>
                    <a:pt x="7781" y="649"/>
                  </a:cubicBezTo>
                  <a:lnTo>
                    <a:pt x="7781" y="9726"/>
                  </a:lnTo>
                  <a:cubicBezTo>
                    <a:pt x="7781" y="10084"/>
                    <a:pt x="7491" y="10375"/>
                    <a:pt x="7132" y="10375"/>
                  </a:cubicBezTo>
                  <a:lnTo>
                    <a:pt x="649" y="10375"/>
                  </a:lnTo>
                  <a:cubicBezTo>
                    <a:pt x="291" y="10375"/>
                    <a:pt x="0" y="10085"/>
                    <a:pt x="0" y="9726"/>
                  </a:cubicBezTo>
                  <a:lnTo>
                    <a:pt x="0" y="649"/>
                  </a:lnTo>
                  <a:cubicBezTo>
                    <a:pt x="1" y="290"/>
                    <a:pt x="291" y="0"/>
                    <a:pt x="649" y="0"/>
                  </a:cubicBezTo>
                  <a:close/>
                  <a:moveTo>
                    <a:pt x="1297" y="1296"/>
                  </a:moveTo>
                  <a:lnTo>
                    <a:pt x="1297" y="8429"/>
                  </a:lnTo>
                  <a:lnTo>
                    <a:pt x="6485" y="8429"/>
                  </a:lnTo>
                  <a:lnTo>
                    <a:pt x="6485" y="1296"/>
                  </a:lnTo>
                  <a:lnTo>
                    <a:pt x="1297" y="1296"/>
                  </a:lnTo>
                  <a:close/>
                  <a:moveTo>
                    <a:pt x="3891" y="8915"/>
                  </a:moveTo>
                  <a:cubicBezTo>
                    <a:pt x="3622" y="8915"/>
                    <a:pt x="3405" y="9133"/>
                    <a:pt x="3405" y="9401"/>
                  </a:cubicBezTo>
                  <a:cubicBezTo>
                    <a:pt x="3405" y="9670"/>
                    <a:pt x="3622" y="9888"/>
                    <a:pt x="3891" y="9888"/>
                  </a:cubicBezTo>
                  <a:cubicBezTo>
                    <a:pt x="4160" y="9888"/>
                    <a:pt x="4377" y="9670"/>
                    <a:pt x="4377" y="9401"/>
                  </a:cubicBezTo>
                  <a:cubicBezTo>
                    <a:pt x="4377" y="9133"/>
                    <a:pt x="4160" y="8915"/>
                    <a:pt x="3891" y="89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56537" y="1722211"/>
              <a:ext cx="546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（一）</a:t>
              </a:r>
              <a:r>
                <a:rPr lang="zh-CN" altLang="zh-CN" sz="20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立足教材内容，挖掘单元主题（大任务）</a:t>
              </a:r>
              <a:endParaRPr lang="zh-CN" altLang="en-US" sz="2000" dirty="0">
                <a:solidFill>
                  <a:srgbClr val="4F464B"/>
                </a:solidFill>
                <a:latin typeface="造字工房悦黑（非商用）常规体" pitchFamily="50" charset="-122"/>
                <a:ea typeface="造字工房悦黑（非商用）常规体" pitchFamily="50" charset="-122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AAFC4F6-014F-9379-7B4E-0EB8E7800C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077" y="464440"/>
            <a:ext cx="1935385" cy="11279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DD890A6-8094-D5AA-F749-F84041F3F002}"/>
              </a:ext>
            </a:extLst>
          </p:cNvPr>
          <p:cNvSpPr txBox="1"/>
          <p:nvPr/>
        </p:nvSpPr>
        <p:spPr>
          <a:xfrm>
            <a:off x="500380" y="2279072"/>
            <a:ext cx="6609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7C0F3D-4EA5-BA35-7AAF-CF8498E99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4" y="2087595"/>
            <a:ext cx="7280255" cy="3470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473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d4d305a-b734-480f-8a02-3190d83dbbe9"/>
  <p:tag name="COMMONDATA" val="eyJjb3VudCI6MSwiaGRpZCI6IjgxNTBmNmRkMDI2MDBjYTQ2NWJmNDU2ODVhNzc2M2MzIiwidXNlckNvdW50Ijox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5095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5095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5095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5095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5095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020.425196850394,&quot;width&quot;:192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5095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5095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509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509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5095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5095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207;#405095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1386</Words>
  <Application>Microsoft Office PowerPoint</Application>
  <PresentationFormat>宽屏</PresentationFormat>
  <Paragraphs>132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等线 Light</vt:lpstr>
      <vt:lpstr>汉仪全唐诗简</vt:lpstr>
      <vt:lpstr>汉仪小隶书简</vt:lpstr>
      <vt:lpstr>黑体</vt:lpstr>
      <vt:lpstr>宋体</vt:lpstr>
      <vt:lpstr>造字工房悦黑（非商用）常规体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胥清</dc:creator>
  <cp:lastModifiedBy>夏 加强</cp:lastModifiedBy>
  <cp:revision>50</cp:revision>
  <dcterms:created xsi:type="dcterms:W3CDTF">2021-05-26T07:48:00Z</dcterms:created>
  <dcterms:modified xsi:type="dcterms:W3CDTF">2022-12-01T03:11:48Z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KSOTemplateUUID">
    <vt:lpwstr>v1.0_mb_M4Wo907gDAmOin8TXLlBQg==</vt:lpwstr>
  </property>
  <property fmtid="{D5CDD505-2E9C-101B-9397-08002B2CF9AE}" pid="4" name="ICV">
    <vt:lpwstr>200336C3A3E04974B1ACA7A57FB94139</vt:lpwstr>
  </property>
</Properties>
</file>