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1" r:id="rId4"/>
    <p:sldId id="259" r:id="rId5"/>
    <p:sldId id="260" r:id="rId6"/>
    <p:sldId id="257" r:id="rId7"/>
    <p:sldId id="262" r:id="rId8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0F97D-DB8C-40F8-8755-586265D39F55}" type="datetime1">
              <a:rPr lang="zh-CN" altLang="en-US"/>
              <a:t>2023/3/31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53753-11AA-4B83-815C-B157B868BF8F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86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" name="组合 10"/>
          <p:cNvGrpSpPr/>
          <p:nvPr/>
        </p:nvGrpSpPr>
        <p:grpSpPr>
          <a:xfrm>
            <a:off x="9823450" y="519430"/>
            <a:ext cx="1473200" cy="824865"/>
            <a:chOff x="12205" y="422"/>
            <a:chExt cx="1783" cy="998"/>
          </a:xfrm>
        </p:grpSpPr>
        <p:pic>
          <p:nvPicPr>
            <p:cNvPr id="3076" name="图片 307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2990" y="422"/>
              <a:ext cx="999" cy="999"/>
            </a:xfrm>
            <a:prstGeom prst="rect">
              <a:avLst/>
            </a:prstGeom>
            <a:noFill/>
            <a:ln w="38100">
              <a:noFill/>
              <a:miter/>
            </a:ln>
          </p:spPr>
        </p:pic>
        <p:sp>
          <p:nvSpPr>
            <p:cNvPr id="5" name="流程图: 过程 4"/>
            <p:cNvSpPr/>
            <p:nvPr/>
          </p:nvSpPr>
          <p:spPr>
            <a:xfrm>
              <a:off x="12205" y="484"/>
              <a:ext cx="608" cy="120"/>
            </a:xfrm>
            <a:prstGeom prst="flowChartProces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流程图: 过程 5"/>
            <p:cNvSpPr/>
            <p:nvPr/>
          </p:nvSpPr>
          <p:spPr>
            <a:xfrm>
              <a:off x="12205" y="851"/>
              <a:ext cx="608" cy="120"/>
            </a:xfrm>
            <a:prstGeom prst="flowChartProcess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流程图: 过程 9"/>
            <p:cNvSpPr/>
            <p:nvPr/>
          </p:nvSpPr>
          <p:spPr>
            <a:xfrm>
              <a:off x="12205" y="1218"/>
              <a:ext cx="608" cy="120"/>
            </a:xfrm>
            <a:prstGeom prst="flowChart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8" name="圆角矩形 7"/>
          <p:cNvSpPr/>
          <p:nvPr/>
        </p:nvSpPr>
        <p:spPr>
          <a:xfrm>
            <a:off x="1796415" y="3887470"/>
            <a:ext cx="8943340" cy="4032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530226" y="480752"/>
            <a:ext cx="5724644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pPr algn="ctr"/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四川省旺苍职业中学</a:t>
            </a:r>
            <a:endParaRPr lang="zh-CN" altLang="en-US" sz="4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228961" y="4805680"/>
            <a:ext cx="449353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pPr algn="ctr"/>
            <a:r>
              <a:rPr lang="zh-CN" altLang="en-US" sz="4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汇报人</a:t>
            </a:r>
            <a:r>
              <a:rPr lang="zh-CN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：黄洪刚</a:t>
            </a:r>
          </a:p>
        </p:txBody>
      </p:sp>
      <p:sp>
        <p:nvSpPr>
          <p:cNvPr id="16" name="矩形 15"/>
          <p:cNvSpPr/>
          <p:nvPr/>
        </p:nvSpPr>
        <p:spPr>
          <a:xfrm>
            <a:off x="1795780" y="2593340"/>
            <a:ext cx="8943975" cy="12966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圆角矩形 12"/>
          <p:cNvSpPr/>
          <p:nvPr/>
        </p:nvSpPr>
        <p:spPr>
          <a:xfrm>
            <a:off x="1796415" y="2196465"/>
            <a:ext cx="8943340" cy="4133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059086" y="2763209"/>
            <a:ext cx="8186857" cy="830997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zh-CN" sz="4800" dirty="0" smtClean="0"/>
              <a:t>技能高考</a:t>
            </a:r>
            <a:r>
              <a:rPr lang="en-US" altLang="zh-CN" sz="4800" dirty="0" smtClean="0"/>
              <a:t>《</a:t>
            </a:r>
            <a:r>
              <a:rPr lang="zh-CN" altLang="en-US" sz="4800" dirty="0" smtClean="0"/>
              <a:t>考纲</a:t>
            </a:r>
            <a:r>
              <a:rPr lang="en-US" altLang="zh-CN" sz="4800" dirty="0" smtClean="0"/>
              <a:t>》</a:t>
            </a:r>
            <a:r>
              <a:rPr lang="zh-CN" altLang="en-US" sz="4800" dirty="0" smtClean="0"/>
              <a:t>理解与实施</a:t>
            </a:r>
            <a:endParaRPr lang="zh-CN" altLang="en-US" sz="48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2"/>
              </a:solidFill>
              <a:effectLst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38020" y="3890010"/>
            <a:ext cx="87033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olidFill>
                  <a:srgbClr val="C00000"/>
                </a:solidFill>
              </a:rPr>
              <a:t>study     </a:t>
            </a:r>
            <a:r>
              <a:rPr lang="en-US" altLang="zh-CN">
                <a:solidFill>
                  <a:srgbClr val="C00000"/>
                </a:solidFill>
                <a:sym typeface="+mn-ea"/>
              </a:rPr>
              <a:t>study     study     study    study     study    study     study      study    </a:t>
            </a:r>
            <a:r>
              <a:rPr lang="en-US" altLang="zh-CN">
                <a:solidFill>
                  <a:srgbClr val="C00000"/>
                </a:solidFill>
              </a:rPr>
              <a:t> </a:t>
            </a:r>
            <a:r>
              <a:rPr lang="en-US" altLang="zh-CN">
                <a:solidFill>
                  <a:srgbClr val="C00000"/>
                </a:solidFill>
                <a:sym typeface="+mn-ea"/>
              </a:rPr>
              <a:t>study      study </a:t>
            </a:r>
            <a:r>
              <a:rPr lang="en-US" altLang="zh-CN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矩形 2"/>
          <p:cNvSpPr/>
          <p:nvPr/>
        </p:nvSpPr>
        <p:spPr>
          <a:xfrm>
            <a:off x="5378148" y="5813425"/>
            <a:ext cx="2196435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pPr algn="ctr"/>
            <a:r>
              <a:rPr lang="en-US" altLang="zh-CN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2023</a:t>
            </a:r>
            <a:r>
              <a:rPr lang="zh-CN" altLang="en-US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年</a:t>
            </a:r>
            <a:r>
              <a:rPr lang="en-US" altLang="zh-CN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3</a:t>
            </a:r>
            <a:r>
              <a:rPr lang="zh-CN" altLang="en-US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月</a:t>
            </a:r>
            <a:r>
              <a:rPr lang="en-US" altLang="zh-CN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31</a:t>
            </a:r>
            <a:r>
              <a:rPr lang="zh-CN" altLang="en-US" sz="2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日</a:t>
            </a:r>
            <a:endParaRPr lang="zh-CN" altLang="en-US" sz="2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30225" y="1188720"/>
            <a:ext cx="7498080" cy="8299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pPr algn="ctr"/>
            <a:r>
              <a:rPr lang="zh-CN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双流区名教师黄洪刚工作室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11971" y="859801"/>
            <a:ext cx="5112895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zh-CN" dirty="0" smtClean="0"/>
              <a:t>1</a:t>
            </a:r>
            <a:r>
              <a:rPr lang="en-US" altLang="zh-CN" dirty="0"/>
              <a:t>.</a:t>
            </a:r>
            <a:r>
              <a:rPr lang="zh-CN" altLang="en-US" dirty="0" smtClean="0"/>
              <a:t>现行考纲分析</a:t>
            </a:r>
            <a:endParaRPr lang="zh-CN" altLang="en-US" dirty="0"/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2711970" y="2556188"/>
            <a:ext cx="5112895" cy="1325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 smtClean="0"/>
              <a:t>2.</a:t>
            </a:r>
            <a:r>
              <a:rPr lang="zh-CN" altLang="en-US" dirty="0" smtClean="0"/>
              <a:t>高考走向分析</a:t>
            </a:r>
            <a:endParaRPr lang="zh-CN" altLang="en-US" dirty="0"/>
          </a:p>
        </p:txBody>
      </p:sp>
      <p:sp>
        <p:nvSpPr>
          <p:cNvPr id="6" name="标题 1"/>
          <p:cNvSpPr txBox="1">
            <a:spLocks/>
          </p:cNvSpPr>
          <p:nvPr/>
        </p:nvSpPr>
        <p:spPr>
          <a:xfrm>
            <a:off x="2711969" y="4279355"/>
            <a:ext cx="8005998" cy="1325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 smtClean="0"/>
              <a:t>3.</a:t>
            </a:r>
            <a:r>
              <a:rPr lang="zh-CN" altLang="en-US" dirty="0" smtClean="0"/>
              <a:t>落实好每个知识技能点是考得好的必由之路</a:t>
            </a:r>
            <a:endParaRPr lang="zh-CN" altLang="en-US" dirty="0"/>
          </a:p>
        </p:txBody>
      </p:sp>
      <p:grpSp>
        <p:nvGrpSpPr>
          <p:cNvPr id="7" name="组合 10"/>
          <p:cNvGrpSpPr/>
          <p:nvPr/>
        </p:nvGrpSpPr>
        <p:grpSpPr>
          <a:xfrm>
            <a:off x="9823450" y="519430"/>
            <a:ext cx="1473200" cy="824865"/>
            <a:chOff x="12205" y="422"/>
            <a:chExt cx="1783" cy="998"/>
          </a:xfrm>
        </p:grpSpPr>
        <p:pic>
          <p:nvPicPr>
            <p:cNvPr id="8" name="图片 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2990" y="422"/>
              <a:ext cx="999" cy="999"/>
            </a:xfrm>
            <a:prstGeom prst="rect">
              <a:avLst/>
            </a:prstGeom>
            <a:noFill/>
            <a:ln w="38100">
              <a:noFill/>
              <a:miter/>
            </a:ln>
          </p:spPr>
        </p:pic>
        <p:sp>
          <p:nvSpPr>
            <p:cNvPr id="9" name="流程图: 过程 8"/>
            <p:cNvSpPr/>
            <p:nvPr/>
          </p:nvSpPr>
          <p:spPr>
            <a:xfrm>
              <a:off x="12205" y="484"/>
              <a:ext cx="608" cy="120"/>
            </a:xfrm>
            <a:prstGeom prst="flowChartProces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流程图: 过程 9"/>
            <p:cNvSpPr/>
            <p:nvPr/>
          </p:nvSpPr>
          <p:spPr>
            <a:xfrm>
              <a:off x="12205" y="851"/>
              <a:ext cx="608" cy="120"/>
            </a:xfrm>
            <a:prstGeom prst="flowChartProcess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流程图: 过程 10"/>
            <p:cNvSpPr/>
            <p:nvPr/>
          </p:nvSpPr>
          <p:spPr>
            <a:xfrm>
              <a:off x="12205" y="1218"/>
              <a:ext cx="608" cy="120"/>
            </a:xfrm>
            <a:prstGeom prst="flowChart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317540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75" y="2308486"/>
            <a:ext cx="11790625" cy="2333625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grpSp>
        <p:nvGrpSpPr>
          <p:cNvPr id="3" name="组合 10"/>
          <p:cNvGrpSpPr/>
          <p:nvPr/>
        </p:nvGrpSpPr>
        <p:grpSpPr>
          <a:xfrm>
            <a:off x="9823450" y="519430"/>
            <a:ext cx="1473200" cy="824865"/>
            <a:chOff x="12205" y="422"/>
            <a:chExt cx="1783" cy="998"/>
          </a:xfrm>
        </p:grpSpPr>
        <p:pic>
          <p:nvPicPr>
            <p:cNvPr id="5" name="图片 4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2990" y="422"/>
              <a:ext cx="999" cy="999"/>
            </a:xfrm>
            <a:prstGeom prst="rect">
              <a:avLst/>
            </a:prstGeom>
            <a:noFill/>
            <a:ln w="38100">
              <a:noFill/>
              <a:miter/>
            </a:ln>
          </p:spPr>
        </p:pic>
        <p:sp>
          <p:nvSpPr>
            <p:cNvPr id="6" name="流程图: 过程 5"/>
            <p:cNvSpPr/>
            <p:nvPr/>
          </p:nvSpPr>
          <p:spPr>
            <a:xfrm>
              <a:off x="12205" y="484"/>
              <a:ext cx="608" cy="120"/>
            </a:xfrm>
            <a:prstGeom prst="flowChartProces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流程图: 过程 6"/>
            <p:cNvSpPr/>
            <p:nvPr/>
          </p:nvSpPr>
          <p:spPr>
            <a:xfrm>
              <a:off x="12205" y="851"/>
              <a:ext cx="608" cy="120"/>
            </a:xfrm>
            <a:prstGeom prst="flowChartProcess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流程图: 过程 7"/>
            <p:cNvSpPr/>
            <p:nvPr/>
          </p:nvSpPr>
          <p:spPr>
            <a:xfrm>
              <a:off x="12205" y="1218"/>
              <a:ext cx="608" cy="120"/>
            </a:xfrm>
            <a:prstGeom prst="flowChart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274465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605377" y="2066603"/>
            <a:ext cx="7253833" cy="1325563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1.</a:t>
            </a:r>
            <a:r>
              <a:rPr lang="zh-CN" altLang="en-US" sz="3200" dirty="0" smtClean="0"/>
              <a:t>教师的技术技能水平与敬业奉献精神</a:t>
            </a:r>
            <a:endParaRPr lang="zh-CN" altLang="en-US" sz="3200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605377" y="459709"/>
            <a:ext cx="8005998" cy="13255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 smtClean="0"/>
              <a:t>3.</a:t>
            </a:r>
            <a:r>
              <a:rPr lang="zh-CN" altLang="en-US" dirty="0" smtClean="0"/>
              <a:t>落实好每个知识技能点是考得好的必由之路</a:t>
            </a:r>
            <a:endParaRPr lang="zh-CN" altLang="en-US" dirty="0"/>
          </a:p>
        </p:txBody>
      </p:sp>
      <p:sp>
        <p:nvSpPr>
          <p:cNvPr id="6" name="标题 2"/>
          <p:cNvSpPr txBox="1">
            <a:spLocks/>
          </p:cNvSpPr>
          <p:nvPr/>
        </p:nvSpPr>
        <p:spPr>
          <a:xfrm>
            <a:off x="605377" y="2832461"/>
            <a:ext cx="61310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dirty="0" smtClean="0"/>
              <a:t>2.</a:t>
            </a:r>
            <a:r>
              <a:rPr lang="zh-CN" altLang="en-US" sz="3200" dirty="0" smtClean="0"/>
              <a:t>学生的入口与选择</a:t>
            </a:r>
            <a:endParaRPr lang="zh-CN" altLang="en-US" sz="3200" dirty="0"/>
          </a:p>
        </p:txBody>
      </p:sp>
      <p:sp>
        <p:nvSpPr>
          <p:cNvPr id="7" name="标题 2"/>
          <p:cNvSpPr txBox="1">
            <a:spLocks/>
          </p:cNvSpPr>
          <p:nvPr/>
        </p:nvSpPr>
        <p:spPr>
          <a:xfrm>
            <a:off x="605376" y="3598319"/>
            <a:ext cx="66635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dirty="0" smtClean="0"/>
              <a:t>3.</a:t>
            </a:r>
            <a:r>
              <a:rPr lang="zh-CN" altLang="en-US" sz="3200" dirty="0" smtClean="0"/>
              <a:t>从“学</a:t>
            </a:r>
            <a:r>
              <a:rPr lang="en-US" altLang="zh-CN" sz="3200" dirty="0" smtClean="0"/>
              <a:t>--</a:t>
            </a:r>
            <a:r>
              <a:rPr lang="zh-CN" altLang="en-US" sz="3200" dirty="0" smtClean="0"/>
              <a:t>训</a:t>
            </a:r>
            <a:r>
              <a:rPr lang="en-US" altLang="zh-CN" sz="3200" dirty="0" smtClean="0"/>
              <a:t>--</a:t>
            </a:r>
            <a:r>
              <a:rPr lang="zh-CN" altLang="en-US" sz="3200" dirty="0" smtClean="0"/>
              <a:t>测”到“测</a:t>
            </a:r>
            <a:r>
              <a:rPr lang="en-US" altLang="zh-CN" sz="3200" dirty="0" smtClean="0"/>
              <a:t>--</a:t>
            </a:r>
            <a:r>
              <a:rPr lang="zh-CN" altLang="en-US" sz="3200" dirty="0" smtClean="0"/>
              <a:t>训</a:t>
            </a:r>
            <a:r>
              <a:rPr lang="en-US" altLang="zh-CN" sz="3200" dirty="0" smtClean="0"/>
              <a:t>--</a:t>
            </a:r>
            <a:r>
              <a:rPr lang="zh-CN" altLang="en-US" sz="3200" dirty="0" smtClean="0"/>
              <a:t>学”。</a:t>
            </a:r>
            <a:endParaRPr lang="en-US" altLang="zh-CN" sz="3200" dirty="0" smtClean="0"/>
          </a:p>
        </p:txBody>
      </p:sp>
      <p:sp>
        <p:nvSpPr>
          <p:cNvPr id="8" name="标题 2"/>
          <p:cNvSpPr txBox="1">
            <a:spLocks/>
          </p:cNvSpPr>
          <p:nvPr/>
        </p:nvSpPr>
        <p:spPr>
          <a:xfrm>
            <a:off x="605375" y="5130035"/>
            <a:ext cx="80872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200" dirty="0" smtClean="0"/>
              <a:t>4.</a:t>
            </a:r>
            <a:r>
              <a:rPr lang="zh-CN" altLang="en-US" sz="3200" dirty="0" smtClean="0"/>
              <a:t>大环境我不能改变，那就从我自己变起。</a:t>
            </a:r>
            <a:endParaRPr lang="en-US" altLang="zh-CN" sz="3200" dirty="0" smtClean="0"/>
          </a:p>
        </p:txBody>
      </p:sp>
      <p:sp>
        <p:nvSpPr>
          <p:cNvPr id="9" name="标题 2"/>
          <p:cNvSpPr txBox="1">
            <a:spLocks/>
          </p:cNvSpPr>
          <p:nvPr/>
        </p:nvSpPr>
        <p:spPr>
          <a:xfrm>
            <a:off x="1357727" y="4554902"/>
            <a:ext cx="8133512" cy="944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000" dirty="0" smtClean="0"/>
              <a:t>建议：努力建立与知识技能点相对应的资源库，精准摸到学生缺在哪？</a:t>
            </a:r>
            <a:endParaRPr lang="en-US" altLang="zh-CN" sz="2000" dirty="0" smtClean="0"/>
          </a:p>
        </p:txBody>
      </p:sp>
      <p:grpSp>
        <p:nvGrpSpPr>
          <p:cNvPr id="10" name="组合 10"/>
          <p:cNvGrpSpPr/>
          <p:nvPr/>
        </p:nvGrpSpPr>
        <p:grpSpPr>
          <a:xfrm>
            <a:off x="9823450" y="519430"/>
            <a:ext cx="1473200" cy="824865"/>
            <a:chOff x="12205" y="422"/>
            <a:chExt cx="1783" cy="998"/>
          </a:xfrm>
        </p:grpSpPr>
        <p:pic>
          <p:nvPicPr>
            <p:cNvPr id="11" name="图片 1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2990" y="422"/>
              <a:ext cx="999" cy="999"/>
            </a:xfrm>
            <a:prstGeom prst="rect">
              <a:avLst/>
            </a:prstGeom>
            <a:noFill/>
            <a:ln w="38100">
              <a:noFill/>
              <a:miter/>
            </a:ln>
          </p:spPr>
        </p:pic>
        <p:sp>
          <p:nvSpPr>
            <p:cNvPr id="12" name="流程图: 过程 11"/>
            <p:cNvSpPr/>
            <p:nvPr/>
          </p:nvSpPr>
          <p:spPr>
            <a:xfrm>
              <a:off x="12205" y="484"/>
              <a:ext cx="608" cy="120"/>
            </a:xfrm>
            <a:prstGeom prst="flowChartProces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流程图: 过程 12"/>
            <p:cNvSpPr/>
            <p:nvPr/>
          </p:nvSpPr>
          <p:spPr>
            <a:xfrm>
              <a:off x="12205" y="851"/>
              <a:ext cx="608" cy="120"/>
            </a:xfrm>
            <a:prstGeom prst="flowChartProcess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流程图: 过程 13"/>
            <p:cNvSpPr/>
            <p:nvPr/>
          </p:nvSpPr>
          <p:spPr>
            <a:xfrm>
              <a:off x="12205" y="1218"/>
              <a:ext cx="608" cy="120"/>
            </a:xfrm>
            <a:prstGeom prst="flowChart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2900180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406" y="1458410"/>
            <a:ext cx="9873699" cy="3594470"/>
          </a:xfrm>
          <a:prstGeom prst="rect">
            <a:avLst/>
          </a:prstGeom>
          <a:ln w="15875">
            <a:solidFill>
              <a:schemeClr val="accent1"/>
            </a:solidFill>
          </a:ln>
        </p:spPr>
      </p:pic>
      <p:sp>
        <p:nvSpPr>
          <p:cNvPr id="5" name="圆角矩形 4"/>
          <p:cNvSpPr/>
          <p:nvPr/>
        </p:nvSpPr>
        <p:spPr>
          <a:xfrm>
            <a:off x="614595" y="869430"/>
            <a:ext cx="2833141" cy="4781862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圆角矩形 5"/>
          <p:cNvSpPr/>
          <p:nvPr/>
        </p:nvSpPr>
        <p:spPr>
          <a:xfrm>
            <a:off x="3525187" y="864714"/>
            <a:ext cx="3250367" cy="4781862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圆角矩形 6"/>
          <p:cNvSpPr/>
          <p:nvPr/>
        </p:nvSpPr>
        <p:spPr>
          <a:xfrm>
            <a:off x="7315265" y="864714"/>
            <a:ext cx="3790191" cy="4781862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10"/>
          <p:cNvGrpSpPr/>
          <p:nvPr/>
        </p:nvGrpSpPr>
        <p:grpSpPr>
          <a:xfrm>
            <a:off x="10587379" y="336697"/>
            <a:ext cx="1473200" cy="824865"/>
            <a:chOff x="12205" y="422"/>
            <a:chExt cx="1783" cy="998"/>
          </a:xfrm>
        </p:grpSpPr>
        <p:pic>
          <p:nvPicPr>
            <p:cNvPr id="9" name="图片 8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2990" y="422"/>
              <a:ext cx="999" cy="999"/>
            </a:xfrm>
            <a:prstGeom prst="rect">
              <a:avLst/>
            </a:prstGeom>
            <a:noFill/>
            <a:ln w="38100">
              <a:noFill/>
              <a:miter/>
            </a:ln>
          </p:spPr>
        </p:pic>
        <p:sp>
          <p:nvSpPr>
            <p:cNvPr id="10" name="流程图: 过程 9"/>
            <p:cNvSpPr/>
            <p:nvPr/>
          </p:nvSpPr>
          <p:spPr>
            <a:xfrm>
              <a:off x="12205" y="484"/>
              <a:ext cx="608" cy="120"/>
            </a:xfrm>
            <a:prstGeom prst="flowChartProces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流程图: 过程 10"/>
            <p:cNvSpPr/>
            <p:nvPr/>
          </p:nvSpPr>
          <p:spPr>
            <a:xfrm>
              <a:off x="12205" y="851"/>
              <a:ext cx="608" cy="120"/>
            </a:xfrm>
            <a:prstGeom prst="flowChartProcess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流程图: 过程 11"/>
            <p:cNvSpPr/>
            <p:nvPr/>
          </p:nvSpPr>
          <p:spPr>
            <a:xfrm>
              <a:off x="12205" y="1218"/>
              <a:ext cx="608" cy="120"/>
            </a:xfrm>
            <a:prstGeom prst="flowChart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2809275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请您在百忙中帮助完成调研，谢谢！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7729" y="2039282"/>
            <a:ext cx="10515600" cy="2642203"/>
          </a:xfrm>
          <a:ln w="25400"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zh-CN" altLang="zh-CN" b="1" dirty="0"/>
              <a:t>四 川 省 重 点 课 </a:t>
            </a:r>
            <a:r>
              <a:rPr lang="zh-CN" altLang="zh-CN" b="1" dirty="0" smtClean="0"/>
              <a:t>题</a:t>
            </a:r>
            <a:r>
              <a:rPr lang="zh-CN" altLang="zh-CN" dirty="0"/>
              <a:t>（课题编号：</a:t>
            </a:r>
            <a:r>
              <a:rPr lang="en-US" altLang="zh-CN" dirty="0"/>
              <a:t>SCJG20A039</a:t>
            </a:r>
            <a:r>
              <a:rPr lang="zh-CN" altLang="zh-CN" dirty="0"/>
              <a:t>）</a:t>
            </a:r>
          </a:p>
          <a:p>
            <a:pPr>
              <a:lnSpc>
                <a:spcPct val="200000"/>
              </a:lnSpc>
            </a:pPr>
            <a:r>
              <a:rPr lang="zh-CN" altLang="zh-CN" b="1" dirty="0"/>
              <a:t>《基于能力模块建构中等职业学校课程体系的实践研究</a:t>
            </a:r>
            <a:r>
              <a:rPr lang="en-US" altLang="zh-CN" b="1" dirty="0"/>
              <a:t>—</a:t>
            </a:r>
            <a:r>
              <a:rPr lang="zh-CN" altLang="zh-CN" b="1" dirty="0"/>
              <a:t>以电子信息专业为例》</a:t>
            </a:r>
            <a:endParaRPr lang="zh-CN" altLang="zh-CN" dirty="0"/>
          </a:p>
          <a:p>
            <a:pPr>
              <a:lnSpc>
                <a:spcPct val="200000"/>
              </a:lnSpc>
            </a:pPr>
            <a:r>
              <a:rPr lang="zh-CN" altLang="zh-CN" b="1" dirty="0"/>
              <a:t>调  研  问  卷</a:t>
            </a:r>
            <a:endParaRPr lang="zh-CN" altLang="en-US" dirty="0"/>
          </a:p>
        </p:txBody>
      </p:sp>
      <p:grpSp>
        <p:nvGrpSpPr>
          <p:cNvPr id="5" name="组合 10"/>
          <p:cNvGrpSpPr/>
          <p:nvPr/>
        </p:nvGrpSpPr>
        <p:grpSpPr>
          <a:xfrm>
            <a:off x="9823450" y="519430"/>
            <a:ext cx="1473200" cy="824865"/>
            <a:chOff x="12205" y="422"/>
            <a:chExt cx="1783" cy="998"/>
          </a:xfrm>
        </p:grpSpPr>
        <p:pic>
          <p:nvPicPr>
            <p:cNvPr id="6" name="图片 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2990" y="422"/>
              <a:ext cx="999" cy="999"/>
            </a:xfrm>
            <a:prstGeom prst="rect">
              <a:avLst/>
            </a:prstGeom>
            <a:noFill/>
            <a:ln w="38100">
              <a:noFill/>
              <a:miter/>
            </a:ln>
          </p:spPr>
        </p:pic>
        <p:sp>
          <p:nvSpPr>
            <p:cNvPr id="7" name="流程图: 过程 6"/>
            <p:cNvSpPr/>
            <p:nvPr/>
          </p:nvSpPr>
          <p:spPr>
            <a:xfrm>
              <a:off x="12205" y="484"/>
              <a:ext cx="608" cy="120"/>
            </a:xfrm>
            <a:prstGeom prst="flowChartProces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流程图: 过程 7"/>
            <p:cNvSpPr/>
            <p:nvPr/>
          </p:nvSpPr>
          <p:spPr>
            <a:xfrm>
              <a:off x="12205" y="851"/>
              <a:ext cx="608" cy="120"/>
            </a:xfrm>
            <a:prstGeom prst="flowChartProcess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流程图: 过程 8"/>
            <p:cNvSpPr/>
            <p:nvPr/>
          </p:nvSpPr>
          <p:spPr>
            <a:xfrm>
              <a:off x="12205" y="1218"/>
              <a:ext cx="608" cy="120"/>
            </a:xfrm>
            <a:prstGeom prst="flowChart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066" y="3769609"/>
            <a:ext cx="3409197" cy="297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343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矩形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E814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grpSp>
        <p:nvGrpSpPr>
          <p:cNvPr id="24579" name="组合 10"/>
          <p:cNvGrpSpPr/>
          <p:nvPr/>
        </p:nvGrpSpPr>
        <p:grpSpPr bwMode="auto">
          <a:xfrm flipV="1">
            <a:off x="0" y="0"/>
            <a:ext cx="12192000" cy="1327150"/>
            <a:chOff x="0" y="0"/>
            <a:chExt cx="12192000" cy="1328057"/>
          </a:xfrm>
        </p:grpSpPr>
        <p:sp>
          <p:nvSpPr>
            <p:cNvPr id="24587" name="梯形 12"/>
            <p:cNvSpPr>
              <a:spLocks noChangeArrowheads="1"/>
            </p:cNvSpPr>
            <p:nvPr/>
          </p:nvSpPr>
          <p:spPr bwMode="auto">
            <a:xfrm>
              <a:off x="2177143" y="0"/>
              <a:ext cx="7837716" cy="870857"/>
            </a:xfrm>
            <a:custGeom>
              <a:avLst/>
              <a:gdLst>
                <a:gd name="T0" fmla="*/ 0 w 1936750"/>
                <a:gd name="T1" fmla="*/ 870857 h 435016"/>
                <a:gd name="T2" fmla="*/ 1365181 w 1936750"/>
                <a:gd name="T3" fmla="*/ 82 h 435016"/>
                <a:gd name="T4" fmla="*/ 6472535 w 1936750"/>
                <a:gd name="T5" fmla="*/ 82 h 435016"/>
                <a:gd name="T6" fmla="*/ 7837716 w 1936750"/>
                <a:gd name="T7" fmla="*/ 870857 h 435016"/>
                <a:gd name="T8" fmla="*/ 0 w 1936750"/>
                <a:gd name="T9" fmla="*/ 870857 h 4350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36750"/>
                <a:gd name="T16" fmla="*/ 0 h 435016"/>
                <a:gd name="T17" fmla="*/ 1936750 w 1936750"/>
                <a:gd name="T18" fmla="*/ 435016 h 4350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36750" h="435016">
                  <a:moveTo>
                    <a:pt x="0" y="435016"/>
                  </a:moveTo>
                  <a:cubicBezTo>
                    <a:pt x="201348" y="315424"/>
                    <a:pt x="110597" y="-4192"/>
                    <a:pt x="337345" y="41"/>
                  </a:cubicBezTo>
                  <a:lnTo>
                    <a:pt x="1599405" y="41"/>
                  </a:lnTo>
                  <a:cubicBezTo>
                    <a:pt x="1838853" y="-1017"/>
                    <a:pt x="1729052" y="305899"/>
                    <a:pt x="1936750" y="435016"/>
                  </a:cubicBezTo>
                  <a:lnTo>
                    <a:pt x="0" y="435016"/>
                  </a:lnTo>
                  <a:close/>
                </a:path>
              </a:pathLst>
            </a:custGeom>
            <a:solidFill>
              <a:srgbClr val="95C5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endParaRPr lang="zh-CN" altLang="en-US"/>
            </a:p>
          </p:txBody>
        </p:sp>
        <p:sp>
          <p:nvSpPr>
            <p:cNvPr id="24588" name="矩形 3"/>
            <p:cNvSpPr>
              <a:spLocks noChangeArrowheads="1"/>
            </p:cNvSpPr>
            <p:nvPr/>
          </p:nvSpPr>
          <p:spPr bwMode="auto">
            <a:xfrm>
              <a:off x="0" y="870857"/>
              <a:ext cx="12192000" cy="457200"/>
            </a:xfrm>
            <a:prstGeom prst="rect">
              <a:avLst/>
            </a:prstGeom>
            <a:solidFill>
              <a:srgbClr val="95C5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zh-CN">
                <a:solidFill>
                  <a:srgbClr val="FFFFFF"/>
                </a:solidFill>
              </a:endParaRPr>
            </a:p>
          </p:txBody>
        </p:sp>
      </p:grpSp>
      <p:sp>
        <p:nvSpPr>
          <p:cNvPr id="24582" name="矩形 8"/>
          <p:cNvSpPr>
            <a:spLocks noChangeArrowheads="1"/>
          </p:cNvSpPr>
          <p:nvPr/>
        </p:nvSpPr>
        <p:spPr bwMode="auto">
          <a:xfrm>
            <a:off x="3459480" y="4711700"/>
            <a:ext cx="527304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400" b="1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谢谢大家    敬请指正</a:t>
            </a:r>
          </a:p>
        </p:txBody>
      </p:sp>
      <p:sp>
        <p:nvSpPr>
          <p:cNvPr id="24584" name="文本框 11"/>
          <p:cNvSpPr>
            <a:spLocks noChangeArrowheads="1"/>
          </p:cNvSpPr>
          <p:nvPr/>
        </p:nvSpPr>
        <p:spPr bwMode="auto">
          <a:xfrm>
            <a:off x="5941061" y="317500"/>
            <a:ext cx="30988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440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155135" y="5499129"/>
            <a:ext cx="95718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教师的倾情奉献铺就成功之路</a:t>
            </a:r>
            <a:endParaRPr lang="zh-CN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pSp>
        <p:nvGrpSpPr>
          <p:cNvPr id="10" name="组合 10"/>
          <p:cNvGrpSpPr/>
          <p:nvPr/>
        </p:nvGrpSpPr>
        <p:grpSpPr>
          <a:xfrm>
            <a:off x="4363856" y="1849162"/>
            <a:ext cx="3464287" cy="1992276"/>
            <a:chOff x="12205" y="422"/>
            <a:chExt cx="1783" cy="998"/>
          </a:xfrm>
        </p:grpSpPr>
        <p:pic>
          <p:nvPicPr>
            <p:cNvPr id="11" name="图片 10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2990" y="422"/>
              <a:ext cx="999" cy="999"/>
            </a:xfrm>
            <a:prstGeom prst="rect">
              <a:avLst/>
            </a:prstGeom>
            <a:noFill/>
            <a:ln w="38100">
              <a:noFill/>
              <a:miter/>
            </a:ln>
          </p:spPr>
        </p:pic>
        <p:sp>
          <p:nvSpPr>
            <p:cNvPr id="13" name="流程图: 过程 12"/>
            <p:cNvSpPr/>
            <p:nvPr/>
          </p:nvSpPr>
          <p:spPr>
            <a:xfrm>
              <a:off x="12205" y="484"/>
              <a:ext cx="608" cy="120"/>
            </a:xfrm>
            <a:prstGeom prst="flowChartProces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流程图: 过程 13"/>
            <p:cNvSpPr/>
            <p:nvPr/>
          </p:nvSpPr>
          <p:spPr>
            <a:xfrm>
              <a:off x="12205" y="851"/>
              <a:ext cx="608" cy="120"/>
            </a:xfrm>
            <a:prstGeom prst="flowChartProcess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流程图: 过程 14"/>
            <p:cNvSpPr/>
            <p:nvPr/>
          </p:nvSpPr>
          <p:spPr>
            <a:xfrm>
              <a:off x="12205" y="1218"/>
              <a:ext cx="608" cy="120"/>
            </a:xfrm>
            <a:prstGeom prst="flowChart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8346340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38df8107-0509-40ad-ba74-aacde8776bdd"/>
  <p:tag name="COMMONDATA" val="eyJoZGlkIjoiNjk5NzZiNTM0OGUxMDA5ZGFjOTZkOWEwOTQ4NWQyNG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215</Words>
  <Application>Microsoft Office PowerPoint</Application>
  <PresentationFormat>宽屏</PresentationFormat>
  <Paragraphs>21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宋体</vt:lpstr>
      <vt:lpstr>微软雅黑</vt:lpstr>
      <vt:lpstr>Arial</vt:lpstr>
      <vt:lpstr>Calibri</vt:lpstr>
      <vt:lpstr>Office 主题</vt:lpstr>
      <vt:lpstr>PowerPoint 演示文稿</vt:lpstr>
      <vt:lpstr>1.现行考纲分析</vt:lpstr>
      <vt:lpstr>PowerPoint 演示文稿</vt:lpstr>
      <vt:lpstr>1.教师的技术技能水平与敬业奉献精神</vt:lpstr>
      <vt:lpstr>PowerPoint 演示文稿</vt:lpstr>
      <vt:lpstr>请您在百忙中帮助完成调研，谢谢！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Microsoft 帐户</cp:lastModifiedBy>
  <cp:revision>31</cp:revision>
  <dcterms:created xsi:type="dcterms:W3CDTF">2021-06-19T10:42:00Z</dcterms:created>
  <dcterms:modified xsi:type="dcterms:W3CDTF">2023-03-30T23:37:09Z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31E4031C32034AEB8290EA0F1FBA66CC</vt:lpwstr>
  </property>
  <property fmtid="{D5CDD505-2E9C-101B-9397-08002B2CF9AE}" pid="3" name="KSOProductBuildVer">
    <vt:lpwstr>2052-11.1.0.12358</vt:lpwstr>
  </property>
  <property fmtid="{D5CDD505-2E9C-101B-9397-08002B2CF9AE}" pid="4" name="commondata">
    <vt:lpwstr>eyJoZGlkIjoiNjk5NzZiNTM0OGUxMDA5ZGFjOTZkOWEwOTQ4NWQyNGYifQ==</vt:lpwstr>
  </property>
</Properties>
</file>