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Default Extension="jpg"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media/image19.jpg" ContentType="image/jpeg"/>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media/image24.jpg" ContentType="image/jpeg"/>
  <Override PartName="/ppt/tags/tag13.xml" ContentType="application/vnd.openxmlformats-officedocument.presentationml.tags+xml"/>
  <Override PartName="/ppt/media/image25.jpg" ContentType="image/jpeg"/>
  <Override PartName="/ppt/tags/tag14.xml" ContentType="application/vnd.openxmlformats-officedocument.presentationml.tags+xml"/>
  <Override PartName="/ppt/media/image26.jpg" ContentType="image/jpeg"/>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media/image31.jpg" ContentType="image/jpeg"/>
  <Override PartName="/ppt/tags/tag19.xml" ContentType="application/vnd.openxmlformats-officedocument.presentationml.tags+xml"/>
  <Override PartName="/ppt/media/image32.jpg" ContentType="image/jpeg"/>
  <Override PartName="/ppt/tags/tag20.xml" ContentType="application/vnd.openxmlformats-officedocument.presentationml.tags+xml"/>
  <Override PartName="/ppt/tags/tag21.xml" ContentType="application/vnd.openxmlformats-officedocument.presentationml.tags+xml"/>
  <Override PartName="/ppt/media/image34.jpg" ContentType="image/jpeg"/>
  <Override PartName="/ppt/tags/tag22.xml" ContentType="application/vnd.openxmlformats-officedocument.presentationml.tags+xml"/>
  <Override PartName="/ppt/media/image35.jpg" ContentType="image/jpeg"/>
  <Override PartName="/ppt/media/image38.jpg" ContentType="image/jpeg"/>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media/image49.jpg" ContentType="image/jpeg"/>
  <Override PartName="/ppt/tags/tag3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media/image63.jpg" ContentType="image/jpeg"/>
  <Override PartName="/ppt/tags/tag45.xml" ContentType="application/vnd.openxmlformats-officedocument.presentationml.tags+xml"/>
  <Override PartName="/ppt/tags/tag46.xml" ContentType="application/vnd.openxmlformats-officedocument.presentationml.tags+xml"/>
  <Override PartName="/ppt/media/image67.jpg" ContentType="image/jpeg"/>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handoutMasterIdLst>
    <p:handoutMasterId r:id="rId43"/>
  </p:handoutMasterIdLst>
  <p:sldIdLst>
    <p:sldId id="493" r:id="rId2"/>
    <p:sldId id="410" r:id="rId3"/>
    <p:sldId id="488" r:id="rId4"/>
    <p:sldId id="494" r:id="rId5"/>
    <p:sldId id="495" r:id="rId6"/>
    <p:sldId id="496" r:id="rId7"/>
    <p:sldId id="497" r:id="rId8"/>
    <p:sldId id="498" r:id="rId9"/>
    <p:sldId id="499" r:id="rId10"/>
    <p:sldId id="500" r:id="rId11"/>
    <p:sldId id="514" r:id="rId12"/>
    <p:sldId id="513" r:id="rId13"/>
    <p:sldId id="515" r:id="rId14"/>
    <p:sldId id="516" r:id="rId15"/>
    <p:sldId id="512" r:id="rId16"/>
    <p:sldId id="501" r:id="rId17"/>
    <p:sldId id="503" r:id="rId18"/>
    <p:sldId id="502" r:id="rId19"/>
    <p:sldId id="504" r:id="rId20"/>
    <p:sldId id="505" r:id="rId21"/>
    <p:sldId id="531" r:id="rId22"/>
    <p:sldId id="532" r:id="rId23"/>
    <p:sldId id="534" r:id="rId24"/>
    <p:sldId id="535" r:id="rId25"/>
    <p:sldId id="536" r:id="rId26"/>
    <p:sldId id="517" r:id="rId27"/>
    <p:sldId id="518" r:id="rId28"/>
    <p:sldId id="519" r:id="rId29"/>
    <p:sldId id="521" r:id="rId30"/>
    <p:sldId id="522" r:id="rId31"/>
    <p:sldId id="527" r:id="rId32"/>
    <p:sldId id="528" r:id="rId33"/>
    <p:sldId id="530" r:id="rId34"/>
    <p:sldId id="413" r:id="rId35"/>
    <p:sldId id="418" r:id="rId36"/>
    <p:sldId id="507" r:id="rId37"/>
    <p:sldId id="509" r:id="rId38"/>
    <p:sldId id="510" r:id="rId39"/>
    <p:sldId id="511" r:id="rId40"/>
    <p:sldId id="492" r:id="rId41"/>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382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3" clrIdx="0"/>
  <p:cmAuthor id="2" name="Pueschner, Franziska {FA~Shanghai}" initials="P" lastIdx="5" clrIdx="0"/>
  <p:cmAuthor id="3" name="翟宏帅" initials="翟"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219"/>
    <a:srgbClr val="FFEFBD"/>
    <a:srgbClr val="D30302"/>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02" autoAdjust="0"/>
    <p:restoredTop sz="94660"/>
  </p:normalViewPr>
  <p:slideViewPr>
    <p:cSldViewPr snapToGrid="0">
      <p:cViewPr varScale="1">
        <p:scale>
          <a:sx n="69" d="100"/>
          <a:sy n="69" d="100"/>
        </p:scale>
        <p:origin x="90" y="180"/>
      </p:cViewPr>
      <p:guideLst>
        <p:guide orient="horz" pos="2159"/>
        <p:guide pos="3821"/>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2020年</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本科上线人数</c:v>
                </c:pt>
              </c:strCache>
            </c:strRef>
          </c:cat>
          <c:val>
            <c:numRef>
              <c:f>Sheet1!$B$2</c:f>
              <c:numCache>
                <c:formatCode>General</c:formatCode>
                <c:ptCount val="1"/>
                <c:pt idx="0">
                  <c:v>36</c:v>
                </c:pt>
              </c:numCache>
            </c:numRef>
          </c:val>
          <c:extLst xmlns:c16r2="http://schemas.microsoft.com/office/drawing/2015/06/chart">
            <c:ext xmlns:c16="http://schemas.microsoft.com/office/drawing/2014/chart" uri="{C3380CC4-5D6E-409C-BE32-E72D297353CC}">
              <c16:uniqueId val="{00000000-0018-435C-94F5-A7DDC32F46A4}"/>
            </c:ext>
          </c:extLst>
        </c:ser>
        <c:ser>
          <c:idx val="1"/>
          <c:order val="1"/>
          <c:tx>
            <c:strRef>
              <c:f>Sheet1!$C$1</c:f>
              <c:strCache>
                <c:ptCount val="1"/>
                <c:pt idx="0">
                  <c:v>2021年</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本科上线人数</c:v>
                </c:pt>
              </c:strCache>
            </c:strRef>
          </c:cat>
          <c:val>
            <c:numRef>
              <c:f>Sheet1!$C$2</c:f>
              <c:numCache>
                <c:formatCode>General</c:formatCode>
                <c:ptCount val="1"/>
                <c:pt idx="0">
                  <c:v>37</c:v>
                </c:pt>
              </c:numCache>
            </c:numRef>
          </c:val>
          <c:extLst xmlns:c16r2="http://schemas.microsoft.com/office/drawing/2015/06/chart">
            <c:ext xmlns:c16="http://schemas.microsoft.com/office/drawing/2014/chart" uri="{C3380CC4-5D6E-409C-BE32-E72D297353CC}">
              <c16:uniqueId val="{00000001-0018-435C-94F5-A7DDC32F46A4}"/>
            </c:ext>
          </c:extLst>
        </c:ser>
        <c:ser>
          <c:idx val="2"/>
          <c:order val="2"/>
          <c:tx>
            <c:strRef>
              <c:f>Sheet1!$D$1</c:f>
              <c:strCache>
                <c:ptCount val="1"/>
                <c:pt idx="0">
                  <c:v>2022年</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本科上线人数</c:v>
                </c:pt>
              </c:strCache>
            </c:strRef>
          </c:cat>
          <c:val>
            <c:numRef>
              <c:f>Sheet1!$D$2</c:f>
              <c:numCache>
                <c:formatCode>General</c:formatCode>
                <c:ptCount val="1"/>
                <c:pt idx="0">
                  <c:v>48</c:v>
                </c:pt>
              </c:numCache>
            </c:numRef>
          </c:val>
          <c:extLst xmlns:c16r2="http://schemas.microsoft.com/office/drawing/2015/06/chart">
            <c:ext xmlns:c16="http://schemas.microsoft.com/office/drawing/2014/chart" uri="{C3380CC4-5D6E-409C-BE32-E72D297353CC}">
              <c16:uniqueId val="{00000002-0018-435C-94F5-A7DDC32F46A4}"/>
            </c:ext>
          </c:extLst>
        </c:ser>
        <c:dLbls>
          <c:dLblPos val="outEnd"/>
          <c:showLegendKey val="0"/>
          <c:showVal val="1"/>
          <c:showCatName val="0"/>
          <c:showSerName val="0"/>
          <c:showPercent val="0"/>
          <c:showBubbleSize val="0"/>
        </c:dLbls>
        <c:gapWidth val="219"/>
        <c:overlap val="-27"/>
        <c:axId val="-1935241232"/>
        <c:axId val="-1935240688"/>
      </c:barChart>
      <c:catAx>
        <c:axId val="-193524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935240688"/>
        <c:crosses val="autoZero"/>
        <c:auto val="1"/>
        <c:lblAlgn val="ctr"/>
        <c:lblOffset val="100"/>
        <c:noMultiLvlLbl val="0"/>
      </c:catAx>
      <c:valAx>
        <c:axId val="-1935240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9352412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字魂58号-创中黑" panose="00000500000000000000" charset="-122"/>
              <a:ea typeface="字魂58号-创中黑" panose="00000500000000000000" charset="-122"/>
              <a:cs typeface="字魂58号-创中黑"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字魂58号-创中黑" panose="00000500000000000000" charset="-122"/>
              </a:rPr>
              <a:t>2023/5/31</a:t>
            </a:fld>
            <a:endParaRPr lang="zh-CN" altLang="en-US">
              <a:cs typeface="字魂58号-创中黑"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字魂58号-创中黑" panose="00000500000000000000" charset="-122"/>
              <a:ea typeface="字魂58号-创中黑" panose="00000500000000000000" charset="-122"/>
              <a:cs typeface="字魂58号-创中黑"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字魂58号-创中黑" panose="00000500000000000000" charset="-122"/>
              </a:rPr>
              <a:t>‹#›</a:t>
            </a:fld>
            <a:endParaRPr lang="zh-CN" altLang="en-US">
              <a:cs typeface="字魂58号-创中黑" panose="000005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D2A48B96-639E-45A3-A0BA-2464DFDB1FAA}" type="datetimeFigureOut">
              <a:rPr lang="zh-CN" altLang="en-US" smtClean="0"/>
              <a:t>2023/5/31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747557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1pPr>
    <a:lvl2pPr marL="4572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2pPr>
    <a:lvl3pPr marL="9144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3pPr>
    <a:lvl4pPr marL="13716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4pPr>
    <a:lvl5pPr marL="18288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3152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5" cstate="print">
            <a:extLst>
              <a:ext uri="{28A0092B-C50C-407E-A947-70E740481C1C}">
                <a14:useLocalDpi xmlns:a14="http://schemas.microsoft.com/office/drawing/2010/main" val="0"/>
              </a:ext>
            </a:extLst>
          </a:blip>
          <a:srcRect l="7708"/>
          <a:stretch/>
        </p:blipFill>
        <p:spPr>
          <a:xfrm>
            <a:off x="0" y="1"/>
            <a:ext cx="12192000" cy="6858000"/>
          </a:xfrm>
          <a:prstGeom prst="rect">
            <a:avLst/>
          </a:prstGeom>
        </p:spPr>
      </p:pic>
      <p:sp>
        <p:nvSpPr>
          <p:cNvPr id="3" name="圆角矩形 2"/>
          <p:cNvSpPr/>
          <p:nvPr userDrawn="1"/>
        </p:nvSpPr>
        <p:spPr>
          <a:xfrm>
            <a:off x="254000" y="250826"/>
            <a:ext cx="11684000" cy="6356349"/>
          </a:xfrm>
          <a:prstGeom prst="roundRect">
            <a:avLst>
              <a:gd name="adj" fmla="val 342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random/>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9.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jp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5.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6.png"/><Relationship Id="rId7"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chart" Target="../charts/chart1.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6.png"/><Relationship Id="rId3" Type="http://schemas.openxmlformats.org/officeDocument/2006/relationships/tags" Target="../tags/tag34.xml"/><Relationship Id="rId7" Type="http://schemas.openxmlformats.org/officeDocument/2006/relationships/slideLayout" Target="../slideLayouts/slideLayout2.xml"/><Relationship Id="rId12" Type="http://schemas.openxmlformats.org/officeDocument/2006/relationships/image" Target="../media/image55.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image" Target="../media/image54.jpeg"/><Relationship Id="rId5" Type="http://schemas.openxmlformats.org/officeDocument/2006/relationships/tags" Target="../tags/tag36.xml"/><Relationship Id="rId10" Type="http://schemas.openxmlformats.org/officeDocument/2006/relationships/image" Target="../media/image53.jpeg"/><Relationship Id="rId4" Type="http://schemas.openxmlformats.org/officeDocument/2006/relationships/tags" Target="../tags/tag35.xml"/><Relationship Id="rId9" Type="http://schemas.openxmlformats.org/officeDocument/2006/relationships/image" Target="../media/image52.jpeg"/><Relationship Id="rId14" Type="http://schemas.openxmlformats.org/officeDocument/2006/relationships/image" Target="../media/image57.jpeg"/></Relationships>
</file>

<file path=ppt/slides/_rels/slide3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tags" Target="../tags/tag40.xml"/><Relationship Id="rId7" Type="http://schemas.openxmlformats.org/officeDocument/2006/relationships/image" Target="../media/image58.jpe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2.xml"/><Relationship Id="rId11" Type="http://schemas.openxmlformats.org/officeDocument/2006/relationships/image" Target="../media/image6.png"/><Relationship Id="rId5" Type="http://schemas.openxmlformats.org/officeDocument/2006/relationships/tags" Target="../tags/tag42.xml"/><Relationship Id="rId10" Type="http://schemas.openxmlformats.org/officeDocument/2006/relationships/image" Target="../media/image61.jpeg"/><Relationship Id="rId4" Type="http://schemas.openxmlformats.org/officeDocument/2006/relationships/tags" Target="../tags/tag41.xml"/><Relationship Id="rId9"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3.xml"/><Relationship Id="rId1" Type="http://schemas.openxmlformats.org/officeDocument/2006/relationships/tags" Target="../tags/tag43.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slideLayout" Target="../slideLayouts/slideLayout3.xml"/><Relationship Id="rId1" Type="http://schemas.openxmlformats.org/officeDocument/2006/relationships/tags" Target="../tags/tag44.xml"/><Relationship Id="rId5" Type="http://schemas.openxmlformats.org/officeDocument/2006/relationships/image" Target="../media/image64.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3.xml"/><Relationship Id="rId1" Type="http://schemas.openxmlformats.org/officeDocument/2006/relationships/tags" Target="../tags/tag4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slideLayout" Target="../slideLayouts/slideLayout3.xml"/><Relationship Id="rId1" Type="http://schemas.openxmlformats.org/officeDocument/2006/relationships/tags" Target="../tags/tag46.xml"/><Relationship Id="rId5" Type="http://schemas.openxmlformats.org/officeDocument/2006/relationships/image" Target="../media/image68.jpe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Layout" Target="../slideLayouts/slideLayout1.xml"/><Relationship Id="rId7" Type="http://schemas.openxmlformats.org/officeDocument/2006/relationships/image" Target="../media/image70.jpe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69.jpeg"/><Relationship Id="rId5" Type="http://schemas.openxmlformats.org/officeDocument/2006/relationships/image" Target="../media/image6.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月29日">
            <a:hlinkClick r:id="" action="ppaction://media"/>
            <a:extLst>
              <a:ext uri="{FF2B5EF4-FFF2-40B4-BE49-F238E27FC236}">
                <a16:creationId xmlns:a16="http://schemas.microsoft.com/office/drawing/2014/main" xmlns="" id="{12CDF673-56D2-4B87-93C3-15CD44612D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68009689"/>
      </p:ext>
    </p:extLst>
  </p:cSld>
  <p:clrMapOvr>
    <a:masterClrMapping/>
  </p:clrMapOvr>
  <p:transition advTm="4644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47" name="图形">
            <a:extLst>
              <a:ext uri="{FF2B5EF4-FFF2-40B4-BE49-F238E27FC236}">
                <a16:creationId xmlns:a16="http://schemas.microsoft.com/office/drawing/2014/main" xmlns="" id="{2F88B8F1-5598-4DF0-BD57-533A72B31124}"/>
              </a:ext>
            </a:extLst>
          </p:cNvPr>
          <p:cNvSpPr/>
          <p:nvPr/>
        </p:nvSpPr>
        <p:spPr>
          <a:xfrm>
            <a:off x="7908409" y="1662089"/>
            <a:ext cx="3527186" cy="108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3200" b="1" dirty="0">
                <a:solidFill>
                  <a:prstClr val="white"/>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黄洪刚</a:t>
            </a:r>
            <a:endParaRPr kumimoji="0" lang="zh-CN" altLang="en-US" sz="3200" b="1"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48" name="文本框 47">
            <a:extLst>
              <a:ext uri="{FF2B5EF4-FFF2-40B4-BE49-F238E27FC236}">
                <a16:creationId xmlns:a16="http://schemas.microsoft.com/office/drawing/2014/main" xmlns="" id="{2B27F689-3D9C-4163-8516-AD76326CB3EC}"/>
              </a:ext>
            </a:extLst>
          </p:cNvPr>
          <p:cNvSpPr txBox="1"/>
          <p:nvPr/>
        </p:nvSpPr>
        <p:spPr>
          <a:xfrm>
            <a:off x="577215" y="1662089"/>
            <a:ext cx="1148080" cy="4154984"/>
          </a:xfrm>
          <a:prstGeom prst="rect">
            <a:avLst/>
          </a:prstGeom>
          <a:noFill/>
        </p:spPr>
        <p:txBody>
          <a:bodyPr wrap="square" rtlCol="0">
            <a:spAutoFit/>
          </a:bodyPr>
          <a:lstStyle/>
          <a:p>
            <a:r>
              <a:rPr lang="zh-CN" altLang="en-US" sz="4400" b="1" dirty="0"/>
              <a:t>卓越教师团队</a:t>
            </a:r>
          </a:p>
        </p:txBody>
      </p:sp>
      <p:pic>
        <p:nvPicPr>
          <p:cNvPr id="49" name="图片 48">
            <a:extLst>
              <a:ext uri="{FF2B5EF4-FFF2-40B4-BE49-F238E27FC236}">
                <a16:creationId xmlns:a16="http://schemas.microsoft.com/office/drawing/2014/main" xmlns="" id="{77F9E82E-9ED2-485C-A83F-801E7751111E}"/>
              </a:ext>
            </a:extLst>
          </p:cNvPr>
          <p:cNvPicPr/>
          <p:nvPr/>
        </p:nvPicPr>
        <p:blipFill>
          <a:blip r:embed="rId4">
            <a:extLst>
              <a:ext uri="{28A0092B-C50C-407E-A947-70E740481C1C}">
                <a14:useLocalDpi xmlns:a14="http://schemas.microsoft.com/office/drawing/2010/main" val="0"/>
              </a:ext>
            </a:extLst>
          </a:blip>
          <a:srcRect/>
          <a:stretch/>
        </p:blipFill>
        <p:spPr>
          <a:xfrm>
            <a:off x="1904225" y="1839595"/>
            <a:ext cx="4975505" cy="3729990"/>
          </a:xfrm>
          <a:prstGeom prst="rect">
            <a:avLst/>
          </a:prstGeom>
          <a:noFill/>
          <a:ln w="9525">
            <a:noFill/>
          </a:ln>
        </p:spPr>
      </p:pic>
      <p:sp>
        <p:nvSpPr>
          <p:cNvPr id="50" name="文本框 49">
            <a:extLst>
              <a:ext uri="{FF2B5EF4-FFF2-40B4-BE49-F238E27FC236}">
                <a16:creationId xmlns:a16="http://schemas.microsoft.com/office/drawing/2014/main" xmlns="" id="{CC8CD00A-1B7A-4F3E-8138-E9C5E50C77CB}"/>
              </a:ext>
            </a:extLst>
          </p:cNvPr>
          <p:cNvSpPr txBox="1"/>
          <p:nvPr/>
        </p:nvSpPr>
        <p:spPr>
          <a:xfrm>
            <a:off x="8265398" y="3366049"/>
            <a:ext cx="3527186" cy="188923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000" dirty="0"/>
              <a:t>成都市技术能手</a:t>
            </a:r>
            <a:endParaRPr lang="en-US" altLang="zh-CN" sz="2000" dirty="0"/>
          </a:p>
          <a:p>
            <a:pPr marL="342900" indent="-342900">
              <a:lnSpc>
                <a:spcPct val="150000"/>
              </a:lnSpc>
              <a:buFont typeface="Wingdings" panose="05000000000000000000" pitchFamily="2" charset="2"/>
              <a:buChar char="Ø"/>
            </a:pPr>
            <a:r>
              <a:rPr lang="zh-CN" altLang="en-US" sz="2000" dirty="0"/>
              <a:t>高级讲师</a:t>
            </a:r>
            <a:endParaRPr lang="en-US" altLang="zh-CN" sz="2000" dirty="0"/>
          </a:p>
          <a:p>
            <a:pPr marL="342900" indent="-342900">
              <a:lnSpc>
                <a:spcPct val="150000"/>
              </a:lnSpc>
              <a:buFont typeface="Wingdings" panose="05000000000000000000" pitchFamily="2" charset="2"/>
              <a:buChar char="Ø"/>
            </a:pPr>
            <a:r>
              <a:rPr lang="zh-CN" altLang="en-US" sz="2000" dirty="0"/>
              <a:t>电工高级技师</a:t>
            </a:r>
            <a:endParaRPr lang="en-US" altLang="zh-CN" sz="2000" dirty="0"/>
          </a:p>
          <a:p>
            <a:pPr marL="342900" indent="-342900">
              <a:lnSpc>
                <a:spcPct val="150000"/>
              </a:lnSpc>
              <a:buFont typeface="Wingdings" panose="05000000000000000000" pitchFamily="2" charset="2"/>
              <a:buChar char="Ø"/>
            </a:pPr>
            <a:r>
              <a:rPr lang="zh-CN" altLang="en-US" sz="2000" dirty="0"/>
              <a:t>双流工匠</a:t>
            </a:r>
          </a:p>
        </p:txBody>
      </p:sp>
    </p:spTree>
    <p:custDataLst>
      <p:tags r:id="rId1"/>
    </p:custDataLst>
    <p:extLst>
      <p:ext uri="{BB962C8B-B14F-4D97-AF65-F5344CB8AC3E}">
        <p14:creationId xmlns:p14="http://schemas.microsoft.com/office/powerpoint/2010/main" val="3904822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10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nodeType="withEffect">
                                  <p:stCondLst>
                                    <p:cond delay="20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par>
                                <p:cTn id="14" presetID="16" presetClass="entr" presetSubtype="21" fill="hold" grpId="0" nodeType="withEffect">
                                  <p:stCondLst>
                                    <p:cond delay="300"/>
                                  </p:stCondLst>
                                  <p:childTnLst>
                                    <p:set>
                                      <p:cBhvr>
                                        <p:cTn id="15" dur="1" fill="hold">
                                          <p:stCondLst>
                                            <p:cond delay="0"/>
                                          </p:stCondLst>
                                        </p:cTn>
                                        <p:tgtEl>
                                          <p:spTgt spid="50"/>
                                        </p:tgtEl>
                                        <p:attrNameLst>
                                          <p:attrName>style.visibility</p:attrName>
                                        </p:attrNameLst>
                                      </p:cBhvr>
                                      <p:to>
                                        <p:strVal val="visible"/>
                                      </p:to>
                                    </p:set>
                                    <p:animEffect transition="in" filter="barn(inVertical)">
                                      <p:cBhvr>
                                        <p:cTn id="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7" grpId="0" animBg="1"/>
      <p:bldP spid="48"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47" name="图形">
            <a:extLst>
              <a:ext uri="{FF2B5EF4-FFF2-40B4-BE49-F238E27FC236}">
                <a16:creationId xmlns:a16="http://schemas.microsoft.com/office/drawing/2014/main" xmlns="" id="{2F88B8F1-5598-4DF0-BD57-533A72B31124}"/>
              </a:ext>
            </a:extLst>
          </p:cNvPr>
          <p:cNvSpPr/>
          <p:nvPr/>
        </p:nvSpPr>
        <p:spPr>
          <a:xfrm>
            <a:off x="7908409" y="1662089"/>
            <a:ext cx="3527186" cy="108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3200" b="1" dirty="0">
                <a:solidFill>
                  <a:prstClr val="white"/>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樊元刚</a:t>
            </a:r>
            <a:endParaRPr kumimoji="0" lang="zh-CN" altLang="en-US" sz="3200" b="1"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48" name="文本框 47">
            <a:extLst>
              <a:ext uri="{FF2B5EF4-FFF2-40B4-BE49-F238E27FC236}">
                <a16:creationId xmlns:a16="http://schemas.microsoft.com/office/drawing/2014/main" xmlns="" id="{2B27F689-3D9C-4163-8516-AD76326CB3EC}"/>
              </a:ext>
            </a:extLst>
          </p:cNvPr>
          <p:cNvSpPr txBox="1"/>
          <p:nvPr/>
        </p:nvSpPr>
        <p:spPr>
          <a:xfrm>
            <a:off x="577215" y="1662089"/>
            <a:ext cx="1148080" cy="4154984"/>
          </a:xfrm>
          <a:prstGeom prst="rect">
            <a:avLst/>
          </a:prstGeom>
          <a:noFill/>
        </p:spPr>
        <p:txBody>
          <a:bodyPr wrap="square" rtlCol="0">
            <a:spAutoFit/>
          </a:bodyPr>
          <a:lstStyle/>
          <a:p>
            <a:r>
              <a:rPr lang="zh-CN" altLang="en-US" sz="4400" b="1" dirty="0"/>
              <a:t>卓越教师团队</a:t>
            </a:r>
          </a:p>
        </p:txBody>
      </p:sp>
      <p:pic>
        <p:nvPicPr>
          <p:cNvPr id="49" name="图片 48">
            <a:extLst>
              <a:ext uri="{FF2B5EF4-FFF2-40B4-BE49-F238E27FC236}">
                <a16:creationId xmlns:a16="http://schemas.microsoft.com/office/drawing/2014/main" xmlns="" id="{77F9E82E-9ED2-485C-A83F-801E7751111E}"/>
              </a:ext>
            </a:extLst>
          </p:cNvPr>
          <p:cNvPicPr/>
          <p:nvPr/>
        </p:nvPicPr>
        <p:blipFill>
          <a:blip r:embed="rId4">
            <a:extLst>
              <a:ext uri="{28A0092B-C50C-407E-A947-70E740481C1C}">
                <a14:useLocalDpi xmlns:a14="http://schemas.microsoft.com/office/drawing/2010/main" val="0"/>
              </a:ext>
            </a:extLst>
          </a:blip>
          <a:srcRect/>
          <a:stretch/>
        </p:blipFill>
        <p:spPr>
          <a:xfrm>
            <a:off x="2421127" y="1456690"/>
            <a:ext cx="3527186" cy="4627192"/>
          </a:xfrm>
          <a:prstGeom prst="rect">
            <a:avLst/>
          </a:prstGeom>
          <a:noFill/>
          <a:ln w="9525">
            <a:noFill/>
          </a:ln>
        </p:spPr>
      </p:pic>
      <p:sp>
        <p:nvSpPr>
          <p:cNvPr id="50" name="文本框 49">
            <a:extLst>
              <a:ext uri="{FF2B5EF4-FFF2-40B4-BE49-F238E27FC236}">
                <a16:creationId xmlns:a16="http://schemas.microsoft.com/office/drawing/2014/main" xmlns="" id="{CC8CD00A-1B7A-4F3E-8138-E9C5E50C77CB}"/>
              </a:ext>
            </a:extLst>
          </p:cNvPr>
          <p:cNvSpPr txBox="1"/>
          <p:nvPr/>
        </p:nvSpPr>
        <p:spPr>
          <a:xfrm>
            <a:off x="7908409" y="3356623"/>
            <a:ext cx="3527186" cy="235090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000" dirty="0"/>
              <a:t>成都市电子设备装接技能大师工作室领衔人</a:t>
            </a:r>
            <a:endParaRPr lang="en-US" altLang="zh-CN" sz="2000" dirty="0"/>
          </a:p>
          <a:p>
            <a:pPr marL="342900" indent="-342900">
              <a:lnSpc>
                <a:spcPct val="150000"/>
              </a:lnSpc>
              <a:buFont typeface="Wingdings" panose="05000000000000000000" pitchFamily="2" charset="2"/>
              <a:buChar char="Ø"/>
            </a:pPr>
            <a:r>
              <a:rPr lang="zh-CN" altLang="en-US" sz="2000" dirty="0"/>
              <a:t>高级讲师</a:t>
            </a:r>
            <a:endParaRPr lang="en-US" altLang="zh-CN" sz="2000" dirty="0"/>
          </a:p>
          <a:p>
            <a:pPr marL="342900" indent="-342900">
              <a:lnSpc>
                <a:spcPct val="150000"/>
              </a:lnSpc>
              <a:buFont typeface="Wingdings" panose="05000000000000000000" pitchFamily="2" charset="2"/>
              <a:buChar char="Ø"/>
            </a:pPr>
            <a:r>
              <a:rPr lang="zh-CN" altLang="en-US" sz="2000" dirty="0"/>
              <a:t>电子设备装接技师</a:t>
            </a:r>
            <a:endParaRPr lang="en-US" altLang="zh-CN" sz="2000" dirty="0"/>
          </a:p>
          <a:p>
            <a:pPr marL="342900" indent="-342900">
              <a:lnSpc>
                <a:spcPct val="150000"/>
              </a:lnSpc>
              <a:buFont typeface="Wingdings" panose="05000000000000000000" pitchFamily="2" charset="2"/>
              <a:buChar char="Ø"/>
            </a:pPr>
            <a:r>
              <a:rPr lang="zh-CN" altLang="en-US" sz="2000" dirty="0"/>
              <a:t>双流工匠</a:t>
            </a:r>
          </a:p>
        </p:txBody>
      </p:sp>
    </p:spTree>
    <p:custDataLst>
      <p:tags r:id="rId1"/>
    </p:custDataLst>
    <p:extLst>
      <p:ext uri="{BB962C8B-B14F-4D97-AF65-F5344CB8AC3E}">
        <p14:creationId xmlns:p14="http://schemas.microsoft.com/office/powerpoint/2010/main" val="16033292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10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nodeType="withEffect">
                                  <p:stCondLst>
                                    <p:cond delay="20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par>
                                <p:cTn id="14" presetID="16" presetClass="entr" presetSubtype="21" fill="hold" grpId="0" nodeType="withEffect">
                                  <p:stCondLst>
                                    <p:cond delay="300"/>
                                  </p:stCondLst>
                                  <p:childTnLst>
                                    <p:set>
                                      <p:cBhvr>
                                        <p:cTn id="15" dur="1" fill="hold">
                                          <p:stCondLst>
                                            <p:cond delay="0"/>
                                          </p:stCondLst>
                                        </p:cTn>
                                        <p:tgtEl>
                                          <p:spTgt spid="50"/>
                                        </p:tgtEl>
                                        <p:attrNameLst>
                                          <p:attrName>style.visibility</p:attrName>
                                        </p:attrNameLst>
                                      </p:cBhvr>
                                      <p:to>
                                        <p:strVal val="visible"/>
                                      </p:to>
                                    </p:set>
                                    <p:animEffect transition="in" filter="barn(inVertical)">
                                      <p:cBhvr>
                                        <p:cTn id="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7" grpId="0" animBg="1"/>
      <p:bldP spid="48"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47" name="图形">
            <a:extLst>
              <a:ext uri="{FF2B5EF4-FFF2-40B4-BE49-F238E27FC236}">
                <a16:creationId xmlns:a16="http://schemas.microsoft.com/office/drawing/2014/main" xmlns="" id="{2F88B8F1-5598-4DF0-BD57-533A72B31124}"/>
              </a:ext>
            </a:extLst>
          </p:cNvPr>
          <p:cNvSpPr/>
          <p:nvPr/>
        </p:nvSpPr>
        <p:spPr>
          <a:xfrm>
            <a:off x="7908409" y="1662089"/>
            <a:ext cx="3527186" cy="108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3200" b="1" dirty="0">
                <a:solidFill>
                  <a:prstClr val="white"/>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李德生</a:t>
            </a:r>
            <a:endParaRPr kumimoji="0" lang="zh-CN" altLang="en-US" sz="3200" b="1"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48" name="文本框 47">
            <a:extLst>
              <a:ext uri="{FF2B5EF4-FFF2-40B4-BE49-F238E27FC236}">
                <a16:creationId xmlns:a16="http://schemas.microsoft.com/office/drawing/2014/main" xmlns="" id="{2B27F689-3D9C-4163-8516-AD76326CB3EC}"/>
              </a:ext>
            </a:extLst>
          </p:cNvPr>
          <p:cNvSpPr txBox="1"/>
          <p:nvPr/>
        </p:nvSpPr>
        <p:spPr>
          <a:xfrm>
            <a:off x="577215" y="1662089"/>
            <a:ext cx="1148080" cy="4154984"/>
          </a:xfrm>
          <a:prstGeom prst="rect">
            <a:avLst/>
          </a:prstGeom>
          <a:noFill/>
        </p:spPr>
        <p:txBody>
          <a:bodyPr wrap="square" rtlCol="0">
            <a:spAutoFit/>
          </a:bodyPr>
          <a:lstStyle/>
          <a:p>
            <a:r>
              <a:rPr lang="zh-CN" altLang="en-US" sz="4400" b="1" dirty="0"/>
              <a:t>卓越教师团队</a:t>
            </a:r>
          </a:p>
        </p:txBody>
      </p:sp>
      <p:pic>
        <p:nvPicPr>
          <p:cNvPr id="49" name="图片 48">
            <a:extLst>
              <a:ext uri="{FF2B5EF4-FFF2-40B4-BE49-F238E27FC236}">
                <a16:creationId xmlns:a16="http://schemas.microsoft.com/office/drawing/2014/main" xmlns="" id="{77F9E82E-9ED2-485C-A83F-801E7751111E}"/>
              </a:ext>
            </a:extLst>
          </p:cNvPr>
          <p:cNvPicPr/>
          <p:nvPr/>
        </p:nvPicPr>
        <p:blipFill rotWithShape="1">
          <a:blip r:embed="rId4">
            <a:extLst>
              <a:ext uri="{28A0092B-C50C-407E-A947-70E740481C1C}">
                <a14:useLocalDpi xmlns:a14="http://schemas.microsoft.com/office/drawing/2010/main" val="0"/>
              </a:ext>
            </a:extLst>
          </a:blip>
          <a:srcRect t="17402" b="31948"/>
          <a:stretch/>
        </p:blipFill>
        <p:spPr>
          <a:xfrm>
            <a:off x="1725295" y="2058861"/>
            <a:ext cx="4704088" cy="3196423"/>
          </a:xfrm>
          <a:prstGeom prst="rect">
            <a:avLst/>
          </a:prstGeom>
          <a:noFill/>
          <a:ln w="9525">
            <a:noFill/>
          </a:ln>
        </p:spPr>
      </p:pic>
      <p:sp>
        <p:nvSpPr>
          <p:cNvPr id="50" name="文本框 49">
            <a:extLst>
              <a:ext uri="{FF2B5EF4-FFF2-40B4-BE49-F238E27FC236}">
                <a16:creationId xmlns:a16="http://schemas.microsoft.com/office/drawing/2014/main" xmlns="" id="{CC8CD00A-1B7A-4F3E-8138-E9C5E50C77CB}"/>
              </a:ext>
            </a:extLst>
          </p:cNvPr>
          <p:cNvSpPr txBox="1"/>
          <p:nvPr/>
        </p:nvSpPr>
        <p:spPr>
          <a:xfrm>
            <a:off x="7908409" y="3366049"/>
            <a:ext cx="3527186" cy="188923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000" dirty="0"/>
              <a:t>成都市特级教师</a:t>
            </a:r>
            <a:endParaRPr lang="en-US" altLang="zh-CN" sz="2000" dirty="0"/>
          </a:p>
          <a:p>
            <a:pPr marL="342900" indent="-342900">
              <a:lnSpc>
                <a:spcPct val="150000"/>
              </a:lnSpc>
              <a:buFont typeface="Wingdings" panose="05000000000000000000" pitchFamily="2" charset="2"/>
              <a:buChar char="Ø"/>
            </a:pPr>
            <a:r>
              <a:rPr lang="zh-CN" altLang="en-US" sz="2000" dirty="0"/>
              <a:t>高级讲师</a:t>
            </a:r>
            <a:endParaRPr lang="en-US" altLang="zh-CN" sz="2000" dirty="0"/>
          </a:p>
          <a:p>
            <a:pPr marL="342900" indent="-342900">
              <a:lnSpc>
                <a:spcPct val="150000"/>
              </a:lnSpc>
              <a:buFont typeface="Wingdings" panose="05000000000000000000" pitchFamily="2" charset="2"/>
              <a:buChar char="Ø"/>
            </a:pPr>
            <a:r>
              <a:rPr lang="zh-CN" altLang="en-US" sz="2000" dirty="0"/>
              <a:t>电工高级技师</a:t>
            </a:r>
            <a:endParaRPr lang="en-US" altLang="zh-CN" sz="2000" dirty="0"/>
          </a:p>
          <a:p>
            <a:pPr marL="342900" indent="-342900">
              <a:lnSpc>
                <a:spcPct val="150000"/>
              </a:lnSpc>
              <a:buFont typeface="Wingdings" panose="05000000000000000000" pitchFamily="2" charset="2"/>
              <a:buChar char="Ø"/>
            </a:pPr>
            <a:r>
              <a:rPr lang="zh-CN" altLang="en-US" sz="2000" dirty="0"/>
              <a:t>双流区学科带头人</a:t>
            </a:r>
          </a:p>
        </p:txBody>
      </p:sp>
    </p:spTree>
    <p:custDataLst>
      <p:tags r:id="rId1"/>
    </p:custDataLst>
    <p:extLst>
      <p:ext uri="{BB962C8B-B14F-4D97-AF65-F5344CB8AC3E}">
        <p14:creationId xmlns:p14="http://schemas.microsoft.com/office/powerpoint/2010/main" val="23939750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10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nodeType="withEffect">
                                  <p:stCondLst>
                                    <p:cond delay="20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par>
                                <p:cTn id="14" presetID="16" presetClass="entr" presetSubtype="21" fill="hold" grpId="0" nodeType="withEffect">
                                  <p:stCondLst>
                                    <p:cond delay="300"/>
                                  </p:stCondLst>
                                  <p:childTnLst>
                                    <p:set>
                                      <p:cBhvr>
                                        <p:cTn id="15" dur="1" fill="hold">
                                          <p:stCondLst>
                                            <p:cond delay="0"/>
                                          </p:stCondLst>
                                        </p:cTn>
                                        <p:tgtEl>
                                          <p:spTgt spid="50"/>
                                        </p:tgtEl>
                                        <p:attrNameLst>
                                          <p:attrName>style.visibility</p:attrName>
                                        </p:attrNameLst>
                                      </p:cBhvr>
                                      <p:to>
                                        <p:strVal val="visible"/>
                                      </p:to>
                                    </p:set>
                                    <p:animEffect transition="in" filter="barn(inVertical)">
                                      <p:cBhvr>
                                        <p:cTn id="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7" grpId="0" animBg="1"/>
      <p:bldP spid="48"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47" name="图形">
            <a:extLst>
              <a:ext uri="{FF2B5EF4-FFF2-40B4-BE49-F238E27FC236}">
                <a16:creationId xmlns:a16="http://schemas.microsoft.com/office/drawing/2014/main" xmlns="" id="{2F88B8F1-5598-4DF0-BD57-533A72B31124}"/>
              </a:ext>
            </a:extLst>
          </p:cNvPr>
          <p:cNvSpPr/>
          <p:nvPr/>
        </p:nvSpPr>
        <p:spPr>
          <a:xfrm>
            <a:off x="7908409" y="1662089"/>
            <a:ext cx="3527186" cy="108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3200" b="1" noProof="0" dirty="0" smtClean="0">
                <a:solidFill>
                  <a:prstClr val="white"/>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彭真火</a:t>
            </a:r>
            <a:endParaRPr kumimoji="0" lang="zh-CN" altLang="en-US" sz="3200" b="1"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48" name="文本框 47">
            <a:extLst>
              <a:ext uri="{FF2B5EF4-FFF2-40B4-BE49-F238E27FC236}">
                <a16:creationId xmlns:a16="http://schemas.microsoft.com/office/drawing/2014/main" xmlns="" id="{2B27F689-3D9C-4163-8516-AD76326CB3EC}"/>
              </a:ext>
            </a:extLst>
          </p:cNvPr>
          <p:cNvSpPr txBox="1"/>
          <p:nvPr/>
        </p:nvSpPr>
        <p:spPr>
          <a:xfrm>
            <a:off x="577215" y="1662089"/>
            <a:ext cx="1148080" cy="4154984"/>
          </a:xfrm>
          <a:prstGeom prst="rect">
            <a:avLst/>
          </a:prstGeom>
          <a:noFill/>
        </p:spPr>
        <p:txBody>
          <a:bodyPr wrap="square" rtlCol="0">
            <a:spAutoFit/>
          </a:bodyPr>
          <a:lstStyle/>
          <a:p>
            <a:r>
              <a:rPr lang="zh-CN" altLang="en-US" sz="4400" b="1" dirty="0"/>
              <a:t>卓越教师团队</a:t>
            </a:r>
          </a:p>
        </p:txBody>
      </p:sp>
      <p:pic>
        <p:nvPicPr>
          <p:cNvPr id="49" name="图片 48">
            <a:extLst>
              <a:ext uri="{FF2B5EF4-FFF2-40B4-BE49-F238E27FC236}">
                <a16:creationId xmlns:a16="http://schemas.microsoft.com/office/drawing/2014/main" xmlns="" id="{77F9E82E-9ED2-485C-A83F-801E7751111E}"/>
              </a:ext>
            </a:extLst>
          </p:cNvPr>
          <p:cNvPicPr/>
          <p:nvPr/>
        </p:nvPicPr>
        <p:blipFill>
          <a:blip r:embed="rId4">
            <a:extLst>
              <a:ext uri="{28A0092B-C50C-407E-A947-70E740481C1C}">
                <a14:useLocalDpi xmlns:a14="http://schemas.microsoft.com/office/drawing/2010/main" val="0"/>
              </a:ext>
            </a:extLst>
          </a:blip>
          <a:srcRect t="7395" b="7395"/>
          <a:stretch/>
        </p:blipFill>
        <p:spPr>
          <a:xfrm>
            <a:off x="1725295" y="2058861"/>
            <a:ext cx="4996016" cy="3408685"/>
          </a:xfrm>
          <a:prstGeom prst="rect">
            <a:avLst/>
          </a:prstGeom>
          <a:noFill/>
          <a:ln w="9525">
            <a:noFill/>
          </a:ln>
        </p:spPr>
      </p:pic>
      <p:sp>
        <p:nvSpPr>
          <p:cNvPr id="50" name="文本框 49">
            <a:extLst>
              <a:ext uri="{FF2B5EF4-FFF2-40B4-BE49-F238E27FC236}">
                <a16:creationId xmlns:a16="http://schemas.microsoft.com/office/drawing/2014/main" xmlns="" id="{CC8CD00A-1B7A-4F3E-8138-E9C5E50C77CB}"/>
              </a:ext>
            </a:extLst>
          </p:cNvPr>
          <p:cNvSpPr txBox="1"/>
          <p:nvPr/>
        </p:nvSpPr>
        <p:spPr>
          <a:xfrm>
            <a:off x="7908409" y="3004508"/>
            <a:ext cx="3527186" cy="281256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000" dirty="0"/>
              <a:t>中级算法工程师</a:t>
            </a:r>
            <a:endParaRPr lang="en-US" altLang="zh-CN" sz="2000" dirty="0"/>
          </a:p>
          <a:p>
            <a:pPr marL="342900" indent="-342900">
              <a:lnSpc>
                <a:spcPct val="150000"/>
              </a:lnSpc>
              <a:buFont typeface="Wingdings" panose="05000000000000000000" pitchFamily="2" charset="2"/>
              <a:buChar char="Ø"/>
            </a:pPr>
            <a:r>
              <a:rPr lang="zh-CN" altLang="en-US" sz="2000" dirty="0"/>
              <a:t>高级讲师</a:t>
            </a:r>
            <a:endParaRPr lang="en-US" altLang="zh-CN" sz="2000" dirty="0"/>
          </a:p>
          <a:p>
            <a:pPr marL="342900" indent="-342900">
              <a:lnSpc>
                <a:spcPct val="150000"/>
              </a:lnSpc>
              <a:buFont typeface="Wingdings" panose="05000000000000000000" pitchFamily="2" charset="2"/>
              <a:buChar char="Ø"/>
            </a:pPr>
            <a:r>
              <a:rPr lang="zh-CN" altLang="en-US" sz="2000" dirty="0"/>
              <a:t>电工技师</a:t>
            </a:r>
            <a:endParaRPr lang="en-US" altLang="zh-CN" sz="2000" dirty="0"/>
          </a:p>
          <a:p>
            <a:pPr marL="342900" indent="-342900">
              <a:lnSpc>
                <a:spcPct val="150000"/>
              </a:lnSpc>
              <a:buFont typeface="Wingdings" panose="05000000000000000000" pitchFamily="2" charset="2"/>
              <a:buChar char="Ø"/>
            </a:pPr>
            <a:r>
              <a:rPr lang="zh-CN" altLang="en-US" sz="2000" dirty="0"/>
              <a:t>无线电调试技师</a:t>
            </a:r>
            <a:endParaRPr lang="en-US" altLang="zh-CN" sz="2000" dirty="0"/>
          </a:p>
          <a:p>
            <a:pPr marL="342900" indent="-342900">
              <a:lnSpc>
                <a:spcPct val="150000"/>
              </a:lnSpc>
              <a:buFont typeface="Wingdings" panose="05000000000000000000" pitchFamily="2" charset="2"/>
              <a:buChar char="Ø"/>
            </a:pPr>
            <a:r>
              <a:rPr lang="zh-CN" altLang="en-US" sz="2000" dirty="0"/>
              <a:t>多旋翼无人机培训教练</a:t>
            </a:r>
            <a:endParaRPr lang="en-US" altLang="zh-CN" sz="2000" dirty="0"/>
          </a:p>
          <a:p>
            <a:pPr marL="342900" indent="-342900">
              <a:lnSpc>
                <a:spcPct val="150000"/>
              </a:lnSpc>
              <a:buFont typeface="Wingdings" panose="05000000000000000000" pitchFamily="2" charset="2"/>
              <a:buChar char="Ø"/>
            </a:pPr>
            <a:r>
              <a:rPr lang="zh-CN" altLang="en-US" sz="2000" dirty="0"/>
              <a:t>互联网</a:t>
            </a:r>
            <a:r>
              <a:rPr lang="en-US" altLang="zh-CN" sz="2000" dirty="0"/>
              <a:t>+</a:t>
            </a:r>
            <a:r>
              <a:rPr lang="zh-CN" altLang="en-US" sz="2000" dirty="0"/>
              <a:t>创新创业导师</a:t>
            </a:r>
          </a:p>
        </p:txBody>
      </p:sp>
    </p:spTree>
    <p:custDataLst>
      <p:tags r:id="rId1"/>
    </p:custDataLst>
    <p:extLst>
      <p:ext uri="{BB962C8B-B14F-4D97-AF65-F5344CB8AC3E}">
        <p14:creationId xmlns:p14="http://schemas.microsoft.com/office/powerpoint/2010/main" val="39527502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10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nodeType="withEffect">
                                  <p:stCondLst>
                                    <p:cond delay="20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par>
                                <p:cTn id="14" presetID="16" presetClass="entr" presetSubtype="21" fill="hold" grpId="0" nodeType="withEffect">
                                  <p:stCondLst>
                                    <p:cond delay="300"/>
                                  </p:stCondLst>
                                  <p:childTnLst>
                                    <p:set>
                                      <p:cBhvr>
                                        <p:cTn id="15" dur="1" fill="hold">
                                          <p:stCondLst>
                                            <p:cond delay="0"/>
                                          </p:stCondLst>
                                        </p:cTn>
                                        <p:tgtEl>
                                          <p:spTgt spid="50"/>
                                        </p:tgtEl>
                                        <p:attrNameLst>
                                          <p:attrName>style.visibility</p:attrName>
                                        </p:attrNameLst>
                                      </p:cBhvr>
                                      <p:to>
                                        <p:strVal val="visible"/>
                                      </p:to>
                                    </p:set>
                                    <p:animEffect transition="in" filter="barn(inVertical)">
                                      <p:cBhvr>
                                        <p:cTn id="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7" grpId="0" animBg="1"/>
      <p:bldP spid="48"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DB255FBE-E7F3-4730-8540-9FE53B054CF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17361"/>
          <a:stretch/>
        </p:blipFill>
        <p:spPr>
          <a:xfrm flipH="1">
            <a:off x="8231487" y="3676454"/>
            <a:ext cx="3972899" cy="3283158"/>
          </a:xfrm>
          <a:prstGeom prst="rect">
            <a:avLst/>
          </a:prstGeom>
        </p:spPr>
      </p:pic>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48" name="文本框 47">
            <a:extLst>
              <a:ext uri="{FF2B5EF4-FFF2-40B4-BE49-F238E27FC236}">
                <a16:creationId xmlns:a16="http://schemas.microsoft.com/office/drawing/2014/main" xmlns="" id="{2B27F689-3D9C-4163-8516-AD76326CB3EC}"/>
              </a:ext>
            </a:extLst>
          </p:cNvPr>
          <p:cNvSpPr txBox="1"/>
          <p:nvPr/>
        </p:nvSpPr>
        <p:spPr>
          <a:xfrm>
            <a:off x="577215" y="1662089"/>
            <a:ext cx="1148080" cy="4154984"/>
          </a:xfrm>
          <a:prstGeom prst="rect">
            <a:avLst/>
          </a:prstGeom>
          <a:noFill/>
        </p:spPr>
        <p:txBody>
          <a:bodyPr wrap="square" rtlCol="0">
            <a:spAutoFit/>
          </a:bodyPr>
          <a:lstStyle/>
          <a:p>
            <a:r>
              <a:rPr lang="zh-CN" altLang="en-US" sz="4400" b="1" dirty="0"/>
              <a:t>卓越教师团队</a:t>
            </a:r>
          </a:p>
        </p:txBody>
      </p:sp>
      <p:graphicFrame>
        <p:nvGraphicFramePr>
          <p:cNvPr id="10" name="表格 4">
            <a:extLst>
              <a:ext uri="{FF2B5EF4-FFF2-40B4-BE49-F238E27FC236}">
                <a16:creationId xmlns:a16="http://schemas.microsoft.com/office/drawing/2014/main" xmlns="" id="{09B5F491-BC20-4C9A-9B10-64FEF58D3F2A}"/>
              </a:ext>
            </a:extLst>
          </p:cNvPr>
          <p:cNvGraphicFramePr>
            <a:graphicFrameLocks noGrp="1"/>
          </p:cNvGraphicFramePr>
          <p:nvPr>
            <p:extLst>
              <p:ext uri="{D42A27DB-BD31-4B8C-83A1-F6EECF244321}">
                <p14:modId xmlns:p14="http://schemas.microsoft.com/office/powerpoint/2010/main" val="2147945010"/>
              </p:ext>
            </p:extLst>
          </p:nvPr>
        </p:nvGraphicFramePr>
        <p:xfrm>
          <a:off x="1555423" y="2418080"/>
          <a:ext cx="10059362" cy="1132840"/>
        </p:xfrm>
        <a:graphic>
          <a:graphicData uri="http://schemas.openxmlformats.org/drawingml/2006/table">
            <a:tbl>
              <a:tblPr firstRow="1" bandRow="1">
                <a:tableStyleId>{5C22544A-7EE6-4342-B048-85BDC9FD1C3A}</a:tableStyleId>
              </a:tblPr>
              <a:tblGrid>
                <a:gridCol w="1769416">
                  <a:extLst>
                    <a:ext uri="{9D8B030D-6E8A-4147-A177-3AD203B41FA5}">
                      <a16:colId xmlns:a16="http://schemas.microsoft.com/office/drawing/2014/main" xmlns="" val="3242093344"/>
                    </a:ext>
                  </a:extLst>
                </a:gridCol>
                <a:gridCol w="1350856">
                  <a:extLst>
                    <a:ext uri="{9D8B030D-6E8A-4147-A177-3AD203B41FA5}">
                      <a16:colId xmlns:a16="http://schemas.microsoft.com/office/drawing/2014/main" xmlns="" val="3828803533"/>
                    </a:ext>
                  </a:extLst>
                </a:gridCol>
                <a:gridCol w="1197204">
                  <a:extLst>
                    <a:ext uri="{9D8B030D-6E8A-4147-A177-3AD203B41FA5}">
                      <a16:colId xmlns:a16="http://schemas.microsoft.com/office/drawing/2014/main" xmlns="" val="2235993657"/>
                    </a:ext>
                  </a:extLst>
                </a:gridCol>
                <a:gridCol w="1338606">
                  <a:extLst>
                    <a:ext uri="{9D8B030D-6E8A-4147-A177-3AD203B41FA5}">
                      <a16:colId xmlns:a16="http://schemas.microsoft.com/office/drawing/2014/main" xmlns="" val="752453516"/>
                    </a:ext>
                  </a:extLst>
                </a:gridCol>
                <a:gridCol w="1536569">
                  <a:extLst>
                    <a:ext uri="{9D8B030D-6E8A-4147-A177-3AD203B41FA5}">
                      <a16:colId xmlns:a16="http://schemas.microsoft.com/office/drawing/2014/main" xmlns="" val="1793461751"/>
                    </a:ext>
                  </a:extLst>
                </a:gridCol>
                <a:gridCol w="2866711">
                  <a:extLst>
                    <a:ext uri="{9D8B030D-6E8A-4147-A177-3AD203B41FA5}">
                      <a16:colId xmlns:a16="http://schemas.microsoft.com/office/drawing/2014/main" xmlns="" val="2266770630"/>
                    </a:ext>
                  </a:extLst>
                </a:gridCol>
              </a:tblGrid>
              <a:tr h="370840">
                <a:tc>
                  <a:txBody>
                    <a:bodyPr/>
                    <a:lstStyle/>
                    <a:p>
                      <a:pPr algn="ctr"/>
                      <a:r>
                        <a:rPr lang="zh-CN" altLang="en-US" dirty="0"/>
                        <a:t>专任教师总数</a:t>
                      </a:r>
                    </a:p>
                  </a:txBody>
                  <a:tcPr/>
                </a:tc>
                <a:tc>
                  <a:txBody>
                    <a:bodyPr/>
                    <a:lstStyle/>
                    <a:p>
                      <a:pPr algn="ctr"/>
                      <a:r>
                        <a:rPr lang="zh-CN" altLang="en-US" dirty="0"/>
                        <a:t>双师型教师</a:t>
                      </a:r>
                    </a:p>
                  </a:txBody>
                  <a:tcPr/>
                </a:tc>
                <a:tc>
                  <a:txBody>
                    <a:bodyPr/>
                    <a:lstStyle/>
                    <a:p>
                      <a:pPr algn="ctr"/>
                      <a:r>
                        <a:rPr lang="zh-CN" altLang="en-US" dirty="0" smtClean="0"/>
                        <a:t>高级讲师</a:t>
                      </a:r>
                      <a:endParaRPr lang="zh-CN" altLang="en-US" dirty="0"/>
                    </a:p>
                  </a:txBody>
                  <a:tcPr/>
                </a:tc>
                <a:tc>
                  <a:txBody>
                    <a:bodyPr/>
                    <a:lstStyle/>
                    <a:p>
                      <a:pPr algn="ctr"/>
                      <a:r>
                        <a:rPr lang="zh-CN" altLang="en-US" dirty="0" smtClean="0"/>
                        <a:t>技师</a:t>
                      </a:r>
                      <a:endParaRPr lang="zh-CN" altLang="en-US" dirty="0"/>
                    </a:p>
                  </a:txBody>
                  <a:tcPr/>
                </a:tc>
                <a:tc>
                  <a:txBody>
                    <a:bodyPr/>
                    <a:lstStyle/>
                    <a:p>
                      <a:pPr algn="ctr"/>
                      <a:r>
                        <a:rPr lang="zh-CN" altLang="en-US" dirty="0" smtClean="0"/>
                        <a:t>高级技师</a:t>
                      </a:r>
                      <a:endParaRPr lang="zh-CN" altLang="en-US" dirty="0"/>
                    </a:p>
                  </a:txBody>
                  <a:tcPr/>
                </a:tc>
                <a:tc>
                  <a:txBody>
                    <a:bodyPr/>
                    <a:lstStyle/>
                    <a:p>
                      <a:pPr algn="ctr"/>
                      <a:r>
                        <a:rPr lang="zh-CN" altLang="en-US" dirty="0"/>
                        <a:t>区级及以上学科带头人</a:t>
                      </a:r>
                    </a:p>
                  </a:txBody>
                  <a:tcPr/>
                </a:tc>
                <a:extLst>
                  <a:ext uri="{0D108BD9-81ED-4DB2-BD59-A6C34878D82A}">
                    <a16:rowId xmlns:a16="http://schemas.microsoft.com/office/drawing/2014/main" xmlns="" val="1097455386"/>
                  </a:ext>
                </a:extLst>
              </a:tr>
              <a:tr h="370840">
                <a:tc>
                  <a:txBody>
                    <a:bodyPr/>
                    <a:lstStyle/>
                    <a:p>
                      <a:pPr algn="ctr"/>
                      <a:r>
                        <a:rPr lang="en-US" altLang="zh-CN" sz="4400" b="1" dirty="0">
                          <a:latin typeface="+mn-ea"/>
                          <a:ea typeface="+mn-ea"/>
                        </a:rPr>
                        <a:t>21</a:t>
                      </a:r>
                      <a:endParaRPr lang="zh-CN" altLang="en-US" sz="4400" b="1" dirty="0">
                        <a:latin typeface="+mn-ea"/>
                        <a:ea typeface="+mn-ea"/>
                      </a:endParaRPr>
                    </a:p>
                  </a:txBody>
                  <a:tcPr/>
                </a:tc>
                <a:tc>
                  <a:txBody>
                    <a:bodyPr/>
                    <a:lstStyle/>
                    <a:p>
                      <a:pPr algn="ctr"/>
                      <a:r>
                        <a:rPr lang="en-US" altLang="zh-CN" sz="4400" b="1" dirty="0">
                          <a:latin typeface="+mn-ea"/>
                          <a:ea typeface="+mn-ea"/>
                        </a:rPr>
                        <a:t>21</a:t>
                      </a:r>
                      <a:endParaRPr lang="zh-CN" altLang="en-US" sz="4400" b="1" dirty="0">
                        <a:latin typeface="+mn-ea"/>
                        <a:ea typeface="+mn-ea"/>
                      </a:endParaRPr>
                    </a:p>
                  </a:txBody>
                  <a:tcPr/>
                </a:tc>
                <a:tc>
                  <a:txBody>
                    <a:bodyPr/>
                    <a:lstStyle/>
                    <a:p>
                      <a:pPr algn="ctr"/>
                      <a:r>
                        <a:rPr lang="en-US" altLang="zh-CN" sz="4400" b="1" dirty="0" smtClean="0">
                          <a:latin typeface="+mn-ea"/>
                          <a:ea typeface="+mn-ea"/>
                        </a:rPr>
                        <a:t>17</a:t>
                      </a:r>
                      <a:endParaRPr lang="zh-CN" altLang="en-US" sz="4400" b="1" dirty="0">
                        <a:latin typeface="+mn-ea"/>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smtClean="0">
                          <a:latin typeface="+mn-ea"/>
                          <a:ea typeface="+mn-ea"/>
                        </a:rPr>
                        <a:t>15</a:t>
                      </a:r>
                      <a:endParaRPr lang="zh-CN" altLang="en-US" sz="4400" b="1" dirty="0">
                        <a:latin typeface="+mn-ea"/>
                        <a:ea typeface="+mn-ea"/>
                      </a:endParaRPr>
                    </a:p>
                  </a:txBody>
                  <a:tcPr/>
                </a:tc>
                <a:tc>
                  <a:txBody>
                    <a:bodyPr/>
                    <a:lstStyle/>
                    <a:p>
                      <a:pPr algn="ctr"/>
                      <a:r>
                        <a:rPr lang="en-US" altLang="zh-CN" sz="4400" b="1" dirty="0" smtClean="0">
                          <a:latin typeface="+mn-ea"/>
                          <a:ea typeface="+mn-ea"/>
                        </a:rPr>
                        <a:t>2</a:t>
                      </a:r>
                      <a:endParaRPr lang="zh-CN" altLang="en-US" sz="4400" b="1" dirty="0">
                        <a:latin typeface="+mn-ea"/>
                        <a:ea typeface="+mn-ea"/>
                      </a:endParaRPr>
                    </a:p>
                  </a:txBody>
                  <a:tcPr/>
                </a:tc>
                <a:tc>
                  <a:txBody>
                    <a:bodyPr/>
                    <a:lstStyle/>
                    <a:p>
                      <a:pPr algn="ctr"/>
                      <a:r>
                        <a:rPr lang="en-US" altLang="zh-CN" sz="4400" b="1" dirty="0">
                          <a:latin typeface="+mn-ea"/>
                          <a:ea typeface="+mn-ea"/>
                        </a:rPr>
                        <a:t>7</a:t>
                      </a:r>
                      <a:endParaRPr lang="zh-CN" altLang="en-US" sz="4400" b="1" dirty="0">
                        <a:latin typeface="+mn-ea"/>
                        <a:ea typeface="+mn-ea"/>
                      </a:endParaRPr>
                    </a:p>
                  </a:txBody>
                  <a:tcPr/>
                </a:tc>
                <a:extLst>
                  <a:ext uri="{0D108BD9-81ED-4DB2-BD59-A6C34878D82A}">
                    <a16:rowId xmlns:a16="http://schemas.microsoft.com/office/drawing/2014/main" xmlns="" val="3005062991"/>
                  </a:ext>
                </a:extLst>
              </a:tr>
            </a:tbl>
          </a:graphicData>
        </a:graphic>
      </p:graphicFrame>
      <p:sp>
        <p:nvSpPr>
          <p:cNvPr id="13" name="文本框 12">
            <a:extLst>
              <a:ext uri="{FF2B5EF4-FFF2-40B4-BE49-F238E27FC236}">
                <a16:creationId xmlns:a16="http://schemas.microsoft.com/office/drawing/2014/main" xmlns="" id="{3EB7B5E7-99B0-464C-8326-9807E325E05B}"/>
              </a:ext>
            </a:extLst>
          </p:cNvPr>
          <p:cNvSpPr txBox="1"/>
          <p:nvPr/>
        </p:nvSpPr>
        <p:spPr>
          <a:xfrm>
            <a:off x="3136258" y="1418580"/>
            <a:ext cx="7195009" cy="769441"/>
          </a:xfrm>
          <a:prstGeom prst="rect">
            <a:avLst/>
          </a:prstGeom>
          <a:noFill/>
        </p:spPr>
        <p:txBody>
          <a:bodyPr wrap="square">
            <a:spAutoFit/>
          </a:bodyPr>
          <a:lstStyle/>
          <a:p>
            <a:pPr algn="ctr"/>
            <a:r>
              <a:rPr lang="zh-CN" altLang="en-US" sz="4400" b="1" dirty="0">
                <a:solidFill>
                  <a:srgbClr val="FFFF00"/>
                </a:solidFill>
                <a:effectLst>
                  <a:glow rad="101600">
                    <a:schemeClr val="accent1">
                      <a:satMod val="175000"/>
                      <a:alpha val="40000"/>
                    </a:schemeClr>
                  </a:glow>
                </a:effectLst>
              </a:rPr>
              <a:t>荣誉、职称和职业资格统计</a:t>
            </a:r>
          </a:p>
        </p:txBody>
      </p:sp>
      <p:pic>
        <p:nvPicPr>
          <p:cNvPr id="6" name="图片 5">
            <a:extLst>
              <a:ext uri="{FF2B5EF4-FFF2-40B4-BE49-F238E27FC236}">
                <a16:creationId xmlns:a16="http://schemas.microsoft.com/office/drawing/2014/main" xmlns="" id="{737999D8-54D5-46AC-8648-A7F1CCCA3DE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48018" y="3312042"/>
            <a:ext cx="2438400" cy="3252216"/>
          </a:xfrm>
          <a:prstGeom prst="rect">
            <a:avLst/>
          </a:prstGeom>
        </p:spPr>
      </p:pic>
    </p:spTree>
    <p:custDataLst>
      <p:tags r:id="rId1"/>
    </p:custDataLst>
    <p:extLst>
      <p:ext uri="{BB962C8B-B14F-4D97-AF65-F5344CB8AC3E}">
        <p14:creationId xmlns:p14="http://schemas.microsoft.com/office/powerpoint/2010/main" val="9613570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8"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47" name="图形">
            <a:extLst>
              <a:ext uri="{FF2B5EF4-FFF2-40B4-BE49-F238E27FC236}">
                <a16:creationId xmlns:a16="http://schemas.microsoft.com/office/drawing/2014/main" xmlns="" id="{2F88B8F1-5598-4DF0-BD57-533A72B31124}"/>
              </a:ext>
            </a:extLst>
          </p:cNvPr>
          <p:cNvSpPr/>
          <p:nvPr/>
        </p:nvSpPr>
        <p:spPr>
          <a:xfrm>
            <a:off x="1889879" y="1662089"/>
            <a:ext cx="3527186" cy="108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1" dirty="0">
                <a:solidFill>
                  <a:prstClr val="white"/>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工业机器人</a:t>
            </a:r>
            <a:endParaRPr kumimoji="0" lang="zh-CN" altLang="en-US" sz="3200" b="1"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48" name="文本框 47">
            <a:extLst>
              <a:ext uri="{FF2B5EF4-FFF2-40B4-BE49-F238E27FC236}">
                <a16:creationId xmlns:a16="http://schemas.microsoft.com/office/drawing/2014/main" xmlns="" id="{2B27F689-3D9C-4163-8516-AD76326CB3EC}"/>
              </a:ext>
            </a:extLst>
          </p:cNvPr>
          <p:cNvSpPr txBox="1"/>
          <p:nvPr/>
        </p:nvSpPr>
        <p:spPr>
          <a:xfrm>
            <a:off x="577215" y="1662089"/>
            <a:ext cx="1148080" cy="4154984"/>
          </a:xfrm>
          <a:prstGeom prst="rect">
            <a:avLst/>
          </a:prstGeom>
          <a:noFill/>
        </p:spPr>
        <p:txBody>
          <a:bodyPr wrap="square" rtlCol="0">
            <a:spAutoFit/>
          </a:bodyPr>
          <a:lstStyle/>
          <a:p>
            <a:r>
              <a:rPr lang="zh-CN" altLang="en-US" sz="4400" b="1" dirty="0" smtClean="0"/>
              <a:t>先进实训基地</a:t>
            </a:r>
            <a:endParaRPr lang="zh-CN" altLang="en-US" sz="4400" b="1" dirty="0"/>
          </a:p>
        </p:txBody>
      </p:sp>
      <p:pic>
        <p:nvPicPr>
          <p:cNvPr id="49" name="图片 48">
            <a:extLst>
              <a:ext uri="{FF2B5EF4-FFF2-40B4-BE49-F238E27FC236}">
                <a16:creationId xmlns:a16="http://schemas.microsoft.com/office/drawing/2014/main" xmlns="" id="{77F9E82E-9ED2-485C-A83F-801E7751111E}"/>
              </a:ext>
            </a:extLst>
          </p:cNvPr>
          <p:cNvPicPr/>
          <p:nvPr/>
        </p:nvPicPr>
        <p:blipFill>
          <a:blip r:embed="rId4"/>
          <a:stretch>
            <a:fillRect/>
          </a:stretch>
        </p:blipFill>
        <p:spPr>
          <a:xfrm>
            <a:off x="6069330" y="1653728"/>
            <a:ext cx="5545455" cy="3729990"/>
          </a:xfrm>
          <a:prstGeom prst="rect">
            <a:avLst/>
          </a:prstGeom>
          <a:noFill/>
          <a:ln w="9525">
            <a:noFill/>
          </a:ln>
        </p:spPr>
      </p:pic>
      <p:sp>
        <p:nvSpPr>
          <p:cNvPr id="50" name="文本框 49">
            <a:extLst>
              <a:ext uri="{FF2B5EF4-FFF2-40B4-BE49-F238E27FC236}">
                <a16:creationId xmlns:a16="http://schemas.microsoft.com/office/drawing/2014/main" xmlns="" id="{CC8CD00A-1B7A-4F3E-8138-E9C5E50C77CB}"/>
              </a:ext>
            </a:extLst>
          </p:cNvPr>
          <p:cNvSpPr txBox="1"/>
          <p:nvPr/>
        </p:nvSpPr>
        <p:spPr>
          <a:xfrm>
            <a:off x="1854835" y="3378883"/>
            <a:ext cx="4241165" cy="1938992"/>
          </a:xfrm>
          <a:prstGeom prst="rect">
            <a:avLst/>
          </a:prstGeom>
          <a:noFill/>
        </p:spPr>
        <p:txBody>
          <a:bodyPr wrap="square" rtlCol="0">
            <a:spAutoFit/>
          </a:bodyPr>
          <a:lstStyle/>
          <a:p>
            <a:r>
              <a:rPr lang="zh-CN" altLang="en-US" sz="2000" dirty="0"/>
              <a:t>          广泛应用于工业领域的多关节机械手或多自由机械设备，可以依靠自身动力能源和控制能力来实现各种工业加工与制造功能。目前学校现有</a:t>
            </a:r>
            <a:r>
              <a:rPr lang="en-US" altLang="zh-CN" sz="2000" dirty="0"/>
              <a:t>3</a:t>
            </a:r>
            <a:r>
              <a:rPr lang="zh-CN" altLang="en-US" sz="2000" dirty="0"/>
              <a:t>台（套），可供</a:t>
            </a:r>
            <a:r>
              <a:rPr lang="en-US" altLang="zh-CN" sz="2000" dirty="0"/>
              <a:t>40</a:t>
            </a:r>
            <a:r>
              <a:rPr lang="zh-CN" altLang="en-US" sz="2000" dirty="0"/>
              <a:t>人</a:t>
            </a:r>
            <a:r>
              <a:rPr lang="en-US" altLang="zh-CN" sz="2000" dirty="0"/>
              <a:t>/</a:t>
            </a:r>
            <a:r>
              <a:rPr lang="zh-CN" altLang="en-US" sz="2000" dirty="0"/>
              <a:t>班并行使用。</a:t>
            </a:r>
          </a:p>
        </p:txBody>
      </p:sp>
    </p:spTree>
    <p:custDataLst>
      <p:tags r:id="rId1"/>
    </p:custDataLst>
    <p:extLst>
      <p:ext uri="{BB962C8B-B14F-4D97-AF65-F5344CB8AC3E}">
        <p14:creationId xmlns:p14="http://schemas.microsoft.com/office/powerpoint/2010/main" val="13627043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10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nodeType="withEffect">
                                  <p:stCondLst>
                                    <p:cond delay="20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par>
                                <p:cTn id="14" presetID="16" presetClass="entr" presetSubtype="21" fill="hold" grpId="0" nodeType="withEffect">
                                  <p:stCondLst>
                                    <p:cond delay="300"/>
                                  </p:stCondLst>
                                  <p:childTnLst>
                                    <p:set>
                                      <p:cBhvr>
                                        <p:cTn id="15" dur="1" fill="hold">
                                          <p:stCondLst>
                                            <p:cond delay="0"/>
                                          </p:stCondLst>
                                        </p:cTn>
                                        <p:tgtEl>
                                          <p:spTgt spid="50"/>
                                        </p:tgtEl>
                                        <p:attrNameLst>
                                          <p:attrName>style.visibility</p:attrName>
                                        </p:attrNameLst>
                                      </p:cBhvr>
                                      <p:to>
                                        <p:strVal val="visible"/>
                                      </p:to>
                                    </p:set>
                                    <p:animEffect transition="in" filter="barn(inVertical)">
                                      <p:cBhvr>
                                        <p:cTn id="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7" grpId="0" animBg="1"/>
      <p:bldP spid="48"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47" name="图形">
            <a:extLst>
              <a:ext uri="{FF2B5EF4-FFF2-40B4-BE49-F238E27FC236}">
                <a16:creationId xmlns:a16="http://schemas.microsoft.com/office/drawing/2014/main" xmlns="" id="{2F88B8F1-5598-4DF0-BD57-533A72B31124}"/>
              </a:ext>
            </a:extLst>
          </p:cNvPr>
          <p:cNvSpPr/>
          <p:nvPr/>
        </p:nvSpPr>
        <p:spPr>
          <a:xfrm>
            <a:off x="7908409" y="1662089"/>
            <a:ext cx="3527186" cy="108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200" b="1" dirty="0">
                <a:solidFill>
                  <a:prstClr val="white"/>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3D</a:t>
            </a:r>
            <a:r>
              <a:rPr lang="zh-CN" altLang="en-US" sz="3200" b="1" dirty="0">
                <a:solidFill>
                  <a:prstClr val="white"/>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打印</a:t>
            </a:r>
            <a:endParaRPr kumimoji="0" lang="zh-CN" altLang="en-US" sz="3200" b="1"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48" name="文本框 47">
            <a:extLst>
              <a:ext uri="{FF2B5EF4-FFF2-40B4-BE49-F238E27FC236}">
                <a16:creationId xmlns:a16="http://schemas.microsoft.com/office/drawing/2014/main" xmlns="" id="{2B27F689-3D9C-4163-8516-AD76326CB3EC}"/>
              </a:ext>
            </a:extLst>
          </p:cNvPr>
          <p:cNvSpPr txBox="1"/>
          <p:nvPr/>
        </p:nvSpPr>
        <p:spPr>
          <a:xfrm>
            <a:off x="577215" y="1662089"/>
            <a:ext cx="1148080" cy="4154984"/>
          </a:xfrm>
          <a:prstGeom prst="rect">
            <a:avLst/>
          </a:prstGeom>
          <a:noFill/>
        </p:spPr>
        <p:txBody>
          <a:bodyPr wrap="square" rtlCol="0">
            <a:spAutoFit/>
          </a:bodyPr>
          <a:lstStyle/>
          <a:p>
            <a:r>
              <a:rPr lang="zh-CN" altLang="en-US" sz="4400" b="1" dirty="0"/>
              <a:t>实训培训基地</a:t>
            </a:r>
          </a:p>
        </p:txBody>
      </p:sp>
      <p:pic>
        <p:nvPicPr>
          <p:cNvPr id="49" name="图片 48">
            <a:extLst>
              <a:ext uri="{FF2B5EF4-FFF2-40B4-BE49-F238E27FC236}">
                <a16:creationId xmlns:a16="http://schemas.microsoft.com/office/drawing/2014/main" xmlns="" id="{77F9E82E-9ED2-485C-A83F-801E7751111E}"/>
              </a:ext>
            </a:extLst>
          </p:cNvPr>
          <p:cNvPicPr/>
          <p:nvPr/>
        </p:nvPicPr>
        <p:blipFill>
          <a:blip r:embed="rId4">
            <a:extLst>
              <a:ext uri="{28A0092B-C50C-407E-A947-70E740481C1C}">
                <a14:useLocalDpi xmlns:a14="http://schemas.microsoft.com/office/drawing/2010/main" val="0"/>
              </a:ext>
            </a:extLst>
          </a:blip>
          <a:srcRect/>
          <a:stretch/>
        </p:blipFill>
        <p:spPr>
          <a:xfrm>
            <a:off x="1619250" y="2082318"/>
            <a:ext cx="5545455" cy="3244543"/>
          </a:xfrm>
          <a:prstGeom prst="rect">
            <a:avLst/>
          </a:prstGeom>
          <a:noFill/>
          <a:ln w="9525">
            <a:noFill/>
          </a:ln>
        </p:spPr>
      </p:pic>
      <p:sp>
        <p:nvSpPr>
          <p:cNvPr id="50" name="文本框 49">
            <a:extLst>
              <a:ext uri="{FF2B5EF4-FFF2-40B4-BE49-F238E27FC236}">
                <a16:creationId xmlns:a16="http://schemas.microsoft.com/office/drawing/2014/main" xmlns="" id="{CC8CD00A-1B7A-4F3E-8138-E9C5E50C77CB}"/>
              </a:ext>
            </a:extLst>
          </p:cNvPr>
          <p:cNvSpPr txBox="1"/>
          <p:nvPr/>
        </p:nvSpPr>
        <p:spPr>
          <a:xfrm>
            <a:off x="7551419" y="3366049"/>
            <a:ext cx="4241165" cy="1938992"/>
          </a:xfrm>
          <a:prstGeom prst="rect">
            <a:avLst/>
          </a:prstGeom>
          <a:noFill/>
        </p:spPr>
        <p:txBody>
          <a:bodyPr wrap="square" rtlCol="0">
            <a:spAutoFit/>
          </a:bodyPr>
          <a:lstStyle/>
          <a:p>
            <a:r>
              <a:rPr lang="zh-CN" altLang="en-US" sz="2000" dirty="0"/>
              <a:t>    </a:t>
            </a:r>
            <a:r>
              <a:rPr lang="zh-CN" altLang="en-US" sz="2000" dirty="0" smtClean="0"/>
              <a:t>作为</a:t>
            </a:r>
            <a:r>
              <a:rPr lang="zh-CN" altLang="en-US" sz="2000" dirty="0"/>
              <a:t>一种基于数字模型文件的技术，在模具制造、工业设计等领域被用于制造模型，充分满足个性化生产与需要的新时代产物。目前学校现有</a:t>
            </a:r>
            <a:r>
              <a:rPr lang="en-US" altLang="zh-CN" sz="2000" dirty="0"/>
              <a:t>6</a:t>
            </a:r>
            <a:r>
              <a:rPr lang="zh-CN" altLang="en-US" sz="2000" dirty="0"/>
              <a:t>台（套），可供</a:t>
            </a:r>
            <a:r>
              <a:rPr lang="en-US" altLang="zh-CN" sz="2000" dirty="0"/>
              <a:t>48</a:t>
            </a:r>
            <a:r>
              <a:rPr lang="zh-CN" altLang="en-US" sz="2000" dirty="0"/>
              <a:t>人</a:t>
            </a:r>
            <a:r>
              <a:rPr lang="en-US" altLang="zh-CN" sz="2000" dirty="0"/>
              <a:t>/</a:t>
            </a:r>
            <a:r>
              <a:rPr lang="zh-CN" altLang="en-US" sz="2000" dirty="0"/>
              <a:t>班并行使用。</a:t>
            </a:r>
          </a:p>
        </p:txBody>
      </p:sp>
    </p:spTree>
    <p:custDataLst>
      <p:tags r:id="rId1"/>
    </p:custDataLst>
    <p:extLst>
      <p:ext uri="{BB962C8B-B14F-4D97-AF65-F5344CB8AC3E}">
        <p14:creationId xmlns:p14="http://schemas.microsoft.com/office/powerpoint/2010/main" val="228383123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10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nodeType="withEffect">
                                  <p:stCondLst>
                                    <p:cond delay="20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par>
                                <p:cTn id="14" presetID="16" presetClass="entr" presetSubtype="21" fill="hold" grpId="0" nodeType="withEffect">
                                  <p:stCondLst>
                                    <p:cond delay="300"/>
                                  </p:stCondLst>
                                  <p:childTnLst>
                                    <p:set>
                                      <p:cBhvr>
                                        <p:cTn id="15" dur="1" fill="hold">
                                          <p:stCondLst>
                                            <p:cond delay="0"/>
                                          </p:stCondLst>
                                        </p:cTn>
                                        <p:tgtEl>
                                          <p:spTgt spid="50"/>
                                        </p:tgtEl>
                                        <p:attrNameLst>
                                          <p:attrName>style.visibility</p:attrName>
                                        </p:attrNameLst>
                                      </p:cBhvr>
                                      <p:to>
                                        <p:strVal val="visible"/>
                                      </p:to>
                                    </p:set>
                                    <p:animEffect transition="in" filter="barn(inVertical)">
                                      <p:cBhvr>
                                        <p:cTn id="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7" grpId="0" animBg="1"/>
      <p:bldP spid="48" grpId="0"/>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47" name="图形">
            <a:extLst>
              <a:ext uri="{FF2B5EF4-FFF2-40B4-BE49-F238E27FC236}">
                <a16:creationId xmlns:a16="http://schemas.microsoft.com/office/drawing/2014/main" xmlns="" id="{2F88B8F1-5598-4DF0-BD57-533A72B31124}"/>
              </a:ext>
            </a:extLst>
          </p:cNvPr>
          <p:cNvSpPr/>
          <p:nvPr/>
        </p:nvSpPr>
        <p:spPr>
          <a:xfrm>
            <a:off x="7908409" y="1662089"/>
            <a:ext cx="3527186" cy="108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3200" b="1" dirty="0">
                <a:solidFill>
                  <a:prstClr val="white"/>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无人机</a:t>
            </a:r>
            <a:endParaRPr kumimoji="0" lang="zh-CN" altLang="en-US" sz="3200" b="1"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48" name="文本框 47">
            <a:extLst>
              <a:ext uri="{FF2B5EF4-FFF2-40B4-BE49-F238E27FC236}">
                <a16:creationId xmlns:a16="http://schemas.microsoft.com/office/drawing/2014/main" xmlns="" id="{2B27F689-3D9C-4163-8516-AD76326CB3EC}"/>
              </a:ext>
            </a:extLst>
          </p:cNvPr>
          <p:cNvSpPr txBox="1"/>
          <p:nvPr/>
        </p:nvSpPr>
        <p:spPr>
          <a:xfrm>
            <a:off x="577215" y="1662089"/>
            <a:ext cx="1148080" cy="4154984"/>
          </a:xfrm>
          <a:prstGeom prst="rect">
            <a:avLst/>
          </a:prstGeom>
          <a:noFill/>
        </p:spPr>
        <p:txBody>
          <a:bodyPr wrap="square" rtlCol="0">
            <a:spAutoFit/>
          </a:bodyPr>
          <a:lstStyle/>
          <a:p>
            <a:r>
              <a:rPr lang="zh-CN" altLang="en-US" sz="4400" b="1" dirty="0"/>
              <a:t>实训培训基地</a:t>
            </a:r>
          </a:p>
        </p:txBody>
      </p:sp>
      <p:pic>
        <p:nvPicPr>
          <p:cNvPr id="49" name="图片 48">
            <a:extLst>
              <a:ext uri="{FF2B5EF4-FFF2-40B4-BE49-F238E27FC236}">
                <a16:creationId xmlns:a16="http://schemas.microsoft.com/office/drawing/2014/main" xmlns="" id="{77F9E82E-9ED2-485C-A83F-801E7751111E}"/>
              </a:ext>
            </a:extLst>
          </p:cNvPr>
          <p:cNvPicPr/>
          <p:nvPr/>
        </p:nvPicPr>
        <p:blipFill>
          <a:blip r:embed="rId4">
            <a:extLst>
              <a:ext uri="{28A0092B-C50C-407E-A947-70E740481C1C}">
                <a14:useLocalDpi xmlns:a14="http://schemas.microsoft.com/office/drawing/2010/main" val="0"/>
              </a:ext>
            </a:extLst>
          </a:blip>
          <a:srcRect/>
          <a:stretch/>
        </p:blipFill>
        <p:spPr>
          <a:xfrm>
            <a:off x="1845733" y="1752600"/>
            <a:ext cx="4953000" cy="3574261"/>
          </a:xfrm>
          <a:prstGeom prst="rect">
            <a:avLst/>
          </a:prstGeom>
          <a:noFill/>
          <a:ln w="9525">
            <a:noFill/>
          </a:ln>
        </p:spPr>
      </p:pic>
      <p:sp>
        <p:nvSpPr>
          <p:cNvPr id="50" name="文本框 49">
            <a:extLst>
              <a:ext uri="{FF2B5EF4-FFF2-40B4-BE49-F238E27FC236}">
                <a16:creationId xmlns:a16="http://schemas.microsoft.com/office/drawing/2014/main" xmlns="" id="{CC8CD00A-1B7A-4F3E-8138-E9C5E50C77CB}"/>
              </a:ext>
            </a:extLst>
          </p:cNvPr>
          <p:cNvSpPr txBox="1"/>
          <p:nvPr/>
        </p:nvSpPr>
        <p:spPr>
          <a:xfrm>
            <a:off x="7551419" y="3366049"/>
            <a:ext cx="4241165" cy="1631216"/>
          </a:xfrm>
          <a:prstGeom prst="rect">
            <a:avLst/>
          </a:prstGeom>
          <a:noFill/>
        </p:spPr>
        <p:txBody>
          <a:bodyPr wrap="square" rtlCol="0">
            <a:spAutoFit/>
          </a:bodyPr>
          <a:lstStyle/>
          <a:p>
            <a:pPr indent="457200"/>
            <a:r>
              <a:rPr lang="zh-CN" altLang="en-US" sz="2000" dirty="0"/>
              <a:t>一种利用无线电遥控设备和自备的程序控制装置操纵的不载人飞行器，现如今已然成为各行业、人群的新宠。目前学校现有</a:t>
            </a:r>
            <a:r>
              <a:rPr lang="en-US" altLang="zh-CN" sz="2000" dirty="0"/>
              <a:t>36</a:t>
            </a:r>
            <a:r>
              <a:rPr lang="zh-CN" altLang="en-US" sz="2000" dirty="0"/>
              <a:t>台（套），可供</a:t>
            </a:r>
            <a:r>
              <a:rPr lang="en-US" altLang="zh-CN" sz="2000" dirty="0"/>
              <a:t>72</a:t>
            </a:r>
            <a:r>
              <a:rPr lang="zh-CN" altLang="en-US" sz="2000" dirty="0"/>
              <a:t>人次并行使用。</a:t>
            </a:r>
          </a:p>
        </p:txBody>
      </p:sp>
    </p:spTree>
    <p:custDataLst>
      <p:tags r:id="rId1"/>
    </p:custDataLst>
    <p:extLst>
      <p:ext uri="{BB962C8B-B14F-4D97-AF65-F5344CB8AC3E}">
        <p14:creationId xmlns:p14="http://schemas.microsoft.com/office/powerpoint/2010/main" val="23030120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10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nodeType="withEffect">
                                  <p:stCondLst>
                                    <p:cond delay="20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par>
                                <p:cTn id="14" presetID="16" presetClass="entr" presetSubtype="21" fill="hold" grpId="0" nodeType="withEffect">
                                  <p:stCondLst>
                                    <p:cond delay="300"/>
                                  </p:stCondLst>
                                  <p:childTnLst>
                                    <p:set>
                                      <p:cBhvr>
                                        <p:cTn id="15" dur="1" fill="hold">
                                          <p:stCondLst>
                                            <p:cond delay="0"/>
                                          </p:stCondLst>
                                        </p:cTn>
                                        <p:tgtEl>
                                          <p:spTgt spid="50"/>
                                        </p:tgtEl>
                                        <p:attrNameLst>
                                          <p:attrName>style.visibility</p:attrName>
                                        </p:attrNameLst>
                                      </p:cBhvr>
                                      <p:to>
                                        <p:strVal val="visible"/>
                                      </p:to>
                                    </p:set>
                                    <p:animEffect transition="in" filter="barn(inVertical)">
                                      <p:cBhvr>
                                        <p:cTn id="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7" grpId="0" animBg="1"/>
      <p:bldP spid="48" grpId="0"/>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47" name="图形">
            <a:extLst>
              <a:ext uri="{FF2B5EF4-FFF2-40B4-BE49-F238E27FC236}">
                <a16:creationId xmlns:a16="http://schemas.microsoft.com/office/drawing/2014/main" xmlns="" id="{2F88B8F1-5598-4DF0-BD57-533A72B31124}"/>
              </a:ext>
            </a:extLst>
          </p:cNvPr>
          <p:cNvSpPr/>
          <p:nvPr/>
        </p:nvSpPr>
        <p:spPr>
          <a:xfrm>
            <a:off x="7908409" y="1662089"/>
            <a:ext cx="3527186" cy="108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3200" b="1" dirty="0">
                <a:solidFill>
                  <a:prstClr val="white"/>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机电一体化</a:t>
            </a:r>
          </a:p>
        </p:txBody>
      </p:sp>
      <p:sp>
        <p:nvSpPr>
          <p:cNvPr id="48" name="文本框 47">
            <a:extLst>
              <a:ext uri="{FF2B5EF4-FFF2-40B4-BE49-F238E27FC236}">
                <a16:creationId xmlns:a16="http://schemas.microsoft.com/office/drawing/2014/main" xmlns="" id="{2B27F689-3D9C-4163-8516-AD76326CB3EC}"/>
              </a:ext>
            </a:extLst>
          </p:cNvPr>
          <p:cNvSpPr txBox="1"/>
          <p:nvPr/>
        </p:nvSpPr>
        <p:spPr>
          <a:xfrm>
            <a:off x="577215" y="1662089"/>
            <a:ext cx="1148080" cy="4154984"/>
          </a:xfrm>
          <a:prstGeom prst="rect">
            <a:avLst/>
          </a:prstGeom>
          <a:noFill/>
        </p:spPr>
        <p:txBody>
          <a:bodyPr wrap="square" rtlCol="0">
            <a:spAutoFit/>
          </a:bodyPr>
          <a:lstStyle/>
          <a:p>
            <a:r>
              <a:rPr lang="zh-CN" altLang="en-US" sz="4400" b="1" dirty="0"/>
              <a:t>实训培训基地</a:t>
            </a:r>
          </a:p>
        </p:txBody>
      </p:sp>
      <p:pic>
        <p:nvPicPr>
          <p:cNvPr id="49" name="图片 48">
            <a:extLst>
              <a:ext uri="{FF2B5EF4-FFF2-40B4-BE49-F238E27FC236}">
                <a16:creationId xmlns:a16="http://schemas.microsoft.com/office/drawing/2014/main" xmlns="" id="{77F9E82E-9ED2-485C-A83F-801E7751111E}"/>
              </a:ext>
            </a:extLst>
          </p:cNvPr>
          <p:cNvPicPr/>
          <p:nvPr/>
        </p:nvPicPr>
        <p:blipFill>
          <a:blip r:embed="rId4">
            <a:extLst>
              <a:ext uri="{28A0092B-C50C-407E-A947-70E740481C1C}">
                <a14:useLocalDpi xmlns:a14="http://schemas.microsoft.com/office/drawing/2010/main" val="0"/>
              </a:ext>
            </a:extLst>
          </a:blip>
          <a:srcRect/>
          <a:stretch/>
        </p:blipFill>
        <p:spPr>
          <a:xfrm>
            <a:off x="1728186" y="1917459"/>
            <a:ext cx="5188095" cy="3244543"/>
          </a:xfrm>
          <a:prstGeom prst="rect">
            <a:avLst/>
          </a:prstGeom>
          <a:noFill/>
          <a:ln w="9525">
            <a:noFill/>
          </a:ln>
        </p:spPr>
      </p:pic>
      <p:sp>
        <p:nvSpPr>
          <p:cNvPr id="50" name="文本框 49">
            <a:extLst>
              <a:ext uri="{FF2B5EF4-FFF2-40B4-BE49-F238E27FC236}">
                <a16:creationId xmlns:a16="http://schemas.microsoft.com/office/drawing/2014/main" xmlns="" id="{CC8CD00A-1B7A-4F3E-8138-E9C5E50C77CB}"/>
              </a:ext>
            </a:extLst>
          </p:cNvPr>
          <p:cNvSpPr txBox="1"/>
          <p:nvPr/>
        </p:nvSpPr>
        <p:spPr>
          <a:xfrm>
            <a:off x="7551419" y="3366049"/>
            <a:ext cx="4241165" cy="1631216"/>
          </a:xfrm>
          <a:prstGeom prst="rect">
            <a:avLst/>
          </a:prstGeom>
          <a:noFill/>
        </p:spPr>
        <p:txBody>
          <a:bodyPr wrap="square" rtlCol="0">
            <a:spAutoFit/>
          </a:bodyPr>
          <a:lstStyle/>
          <a:p>
            <a:pPr indent="457200"/>
            <a:r>
              <a:rPr lang="zh-CN" altLang="en-US" sz="2000" dirty="0"/>
              <a:t>作为一种由机械技术与激光－微电子等技术揉合融汇在一起的新兴技术，受到各企业自动化生产需要产线的青睐。目前学校现有</a:t>
            </a:r>
            <a:r>
              <a:rPr lang="en-US" altLang="zh-CN" sz="2000" dirty="0"/>
              <a:t>48</a:t>
            </a:r>
            <a:r>
              <a:rPr lang="zh-CN" altLang="en-US" sz="2000" dirty="0"/>
              <a:t>台（套），可供</a:t>
            </a:r>
            <a:r>
              <a:rPr lang="en-US" altLang="zh-CN" sz="2000" dirty="0"/>
              <a:t>96</a:t>
            </a:r>
            <a:r>
              <a:rPr lang="zh-CN" altLang="en-US" sz="2000" dirty="0"/>
              <a:t>人次并行使用。</a:t>
            </a:r>
          </a:p>
        </p:txBody>
      </p:sp>
    </p:spTree>
    <p:custDataLst>
      <p:tags r:id="rId1"/>
    </p:custDataLst>
    <p:extLst>
      <p:ext uri="{BB962C8B-B14F-4D97-AF65-F5344CB8AC3E}">
        <p14:creationId xmlns:p14="http://schemas.microsoft.com/office/powerpoint/2010/main" val="1326690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10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nodeType="withEffect">
                                  <p:stCondLst>
                                    <p:cond delay="20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par>
                                <p:cTn id="14" presetID="16" presetClass="entr" presetSubtype="21" fill="hold" grpId="0" nodeType="withEffect">
                                  <p:stCondLst>
                                    <p:cond delay="300"/>
                                  </p:stCondLst>
                                  <p:childTnLst>
                                    <p:set>
                                      <p:cBhvr>
                                        <p:cTn id="15" dur="1" fill="hold">
                                          <p:stCondLst>
                                            <p:cond delay="0"/>
                                          </p:stCondLst>
                                        </p:cTn>
                                        <p:tgtEl>
                                          <p:spTgt spid="50"/>
                                        </p:tgtEl>
                                        <p:attrNameLst>
                                          <p:attrName>style.visibility</p:attrName>
                                        </p:attrNameLst>
                                      </p:cBhvr>
                                      <p:to>
                                        <p:strVal val="visible"/>
                                      </p:to>
                                    </p:set>
                                    <p:animEffect transition="in" filter="barn(inVertical)">
                                      <p:cBhvr>
                                        <p:cTn id="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7" grpId="0" animBg="1"/>
      <p:bldP spid="48"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47" name="图形">
            <a:extLst>
              <a:ext uri="{FF2B5EF4-FFF2-40B4-BE49-F238E27FC236}">
                <a16:creationId xmlns:a16="http://schemas.microsoft.com/office/drawing/2014/main" xmlns="" id="{2F88B8F1-5598-4DF0-BD57-533A72B31124}"/>
              </a:ext>
            </a:extLst>
          </p:cNvPr>
          <p:cNvSpPr/>
          <p:nvPr/>
        </p:nvSpPr>
        <p:spPr>
          <a:xfrm>
            <a:off x="7908409" y="1662089"/>
            <a:ext cx="3527186" cy="108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3200" b="1" dirty="0">
                <a:solidFill>
                  <a:prstClr val="white"/>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单片机</a:t>
            </a:r>
          </a:p>
        </p:txBody>
      </p:sp>
      <p:sp>
        <p:nvSpPr>
          <p:cNvPr id="48" name="文本框 47">
            <a:extLst>
              <a:ext uri="{FF2B5EF4-FFF2-40B4-BE49-F238E27FC236}">
                <a16:creationId xmlns:a16="http://schemas.microsoft.com/office/drawing/2014/main" xmlns="" id="{2B27F689-3D9C-4163-8516-AD76326CB3EC}"/>
              </a:ext>
            </a:extLst>
          </p:cNvPr>
          <p:cNvSpPr txBox="1"/>
          <p:nvPr/>
        </p:nvSpPr>
        <p:spPr>
          <a:xfrm>
            <a:off x="577215" y="1662089"/>
            <a:ext cx="1148080" cy="4154984"/>
          </a:xfrm>
          <a:prstGeom prst="rect">
            <a:avLst/>
          </a:prstGeom>
          <a:noFill/>
        </p:spPr>
        <p:txBody>
          <a:bodyPr wrap="square" rtlCol="0">
            <a:spAutoFit/>
          </a:bodyPr>
          <a:lstStyle/>
          <a:p>
            <a:r>
              <a:rPr lang="zh-CN" altLang="en-US" sz="4400" b="1" dirty="0"/>
              <a:t>实训培训基地</a:t>
            </a:r>
          </a:p>
        </p:txBody>
      </p:sp>
      <p:pic>
        <p:nvPicPr>
          <p:cNvPr id="49" name="图片 48">
            <a:extLst>
              <a:ext uri="{FF2B5EF4-FFF2-40B4-BE49-F238E27FC236}">
                <a16:creationId xmlns:a16="http://schemas.microsoft.com/office/drawing/2014/main" xmlns="" id="{77F9E82E-9ED2-485C-A83F-801E7751111E}"/>
              </a:ext>
            </a:extLst>
          </p:cNvPr>
          <p:cNvPicPr/>
          <p:nvPr/>
        </p:nvPicPr>
        <p:blipFill>
          <a:blip r:embed="rId4">
            <a:extLst>
              <a:ext uri="{28A0092B-C50C-407E-A947-70E740481C1C}">
                <a14:useLocalDpi xmlns:a14="http://schemas.microsoft.com/office/drawing/2010/main" val="0"/>
              </a:ext>
            </a:extLst>
          </a:blip>
          <a:srcRect/>
          <a:stretch/>
        </p:blipFill>
        <p:spPr>
          <a:xfrm>
            <a:off x="1876985" y="1917459"/>
            <a:ext cx="4890497" cy="3244543"/>
          </a:xfrm>
          <a:prstGeom prst="rect">
            <a:avLst/>
          </a:prstGeom>
          <a:noFill/>
          <a:ln w="9525">
            <a:noFill/>
          </a:ln>
        </p:spPr>
      </p:pic>
      <p:sp>
        <p:nvSpPr>
          <p:cNvPr id="50" name="文本框 49">
            <a:extLst>
              <a:ext uri="{FF2B5EF4-FFF2-40B4-BE49-F238E27FC236}">
                <a16:creationId xmlns:a16="http://schemas.microsoft.com/office/drawing/2014/main" xmlns="" id="{CC8CD00A-1B7A-4F3E-8138-E9C5E50C77CB}"/>
              </a:ext>
            </a:extLst>
          </p:cNvPr>
          <p:cNvSpPr txBox="1"/>
          <p:nvPr/>
        </p:nvSpPr>
        <p:spPr>
          <a:xfrm>
            <a:off x="7551419" y="3366049"/>
            <a:ext cx="4241165" cy="1631216"/>
          </a:xfrm>
          <a:prstGeom prst="rect">
            <a:avLst/>
          </a:prstGeom>
          <a:noFill/>
        </p:spPr>
        <p:txBody>
          <a:bodyPr wrap="square" rtlCol="0">
            <a:spAutoFit/>
          </a:bodyPr>
          <a:lstStyle/>
          <a:p>
            <a:pPr indent="457200"/>
            <a:r>
              <a:rPr lang="zh-CN" altLang="en-US" sz="2000" dirty="0"/>
              <a:t>凭借着强大的数据处理技术和计算、操控功能，不仅仅是底层开发的宠儿，更是弱电工程师们的新追捧对象。目前学校现有</a:t>
            </a:r>
            <a:r>
              <a:rPr lang="en-US" altLang="zh-CN" sz="2000" dirty="0"/>
              <a:t>30</a:t>
            </a:r>
            <a:r>
              <a:rPr lang="zh-CN" altLang="en-US" sz="2000" dirty="0"/>
              <a:t>台（套），可供</a:t>
            </a:r>
            <a:r>
              <a:rPr lang="en-US" altLang="zh-CN" sz="2000" dirty="0"/>
              <a:t>60</a:t>
            </a:r>
            <a:r>
              <a:rPr lang="zh-CN" altLang="en-US" sz="2000" dirty="0"/>
              <a:t>人次并行使用。</a:t>
            </a:r>
          </a:p>
        </p:txBody>
      </p:sp>
    </p:spTree>
    <p:custDataLst>
      <p:tags r:id="rId1"/>
    </p:custDataLst>
    <p:extLst>
      <p:ext uri="{BB962C8B-B14F-4D97-AF65-F5344CB8AC3E}">
        <p14:creationId xmlns:p14="http://schemas.microsoft.com/office/powerpoint/2010/main" val="37804953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10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nodeType="withEffect">
                                  <p:stCondLst>
                                    <p:cond delay="20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par>
                                <p:cTn id="14" presetID="16" presetClass="entr" presetSubtype="21" fill="hold" grpId="0" nodeType="withEffect">
                                  <p:stCondLst>
                                    <p:cond delay="300"/>
                                  </p:stCondLst>
                                  <p:childTnLst>
                                    <p:set>
                                      <p:cBhvr>
                                        <p:cTn id="15" dur="1" fill="hold">
                                          <p:stCondLst>
                                            <p:cond delay="0"/>
                                          </p:stCondLst>
                                        </p:cTn>
                                        <p:tgtEl>
                                          <p:spTgt spid="50"/>
                                        </p:tgtEl>
                                        <p:attrNameLst>
                                          <p:attrName>style.visibility</p:attrName>
                                        </p:attrNameLst>
                                      </p:cBhvr>
                                      <p:to>
                                        <p:strVal val="visible"/>
                                      </p:to>
                                    </p:set>
                                    <p:animEffect transition="in" filter="barn(inVertical)">
                                      <p:cBhvr>
                                        <p:cTn id="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7" grpId="0" animBg="1"/>
      <p:bldP spid="48" grpId="0"/>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7708"/>
          <a:stretch/>
        </p:blipFill>
        <p:spPr>
          <a:xfrm>
            <a:off x="0" y="1"/>
            <a:ext cx="12192000" cy="6858000"/>
          </a:xfrm>
          <a:prstGeom prst="rect">
            <a:avLst/>
          </a:prstGeom>
        </p:spPr>
      </p:pic>
      <p:sp>
        <p:nvSpPr>
          <p:cNvPr id="21" name="图形"/>
          <p:cNvSpPr txBox="1"/>
          <p:nvPr>
            <p:custDataLst>
              <p:tags r:id="rId2"/>
            </p:custDataLst>
          </p:nvPr>
        </p:nvSpPr>
        <p:spPr>
          <a:xfrm>
            <a:off x="1445881" y="1032442"/>
            <a:ext cx="9861564" cy="1717393"/>
          </a:xfrm>
          <a:prstGeom prst="rect">
            <a:avLst/>
          </a:prstGeom>
          <a:noFill/>
        </p:spPr>
        <p:txBody>
          <a:bodyPr wrap="square" rtlCol="0">
            <a:spAutoFit/>
            <a:scene3d>
              <a:camera prst="orthographicFront"/>
              <a:lightRig rig="threePt" dir="t"/>
            </a:scene3d>
            <a:sp3d extrusionH="57150">
              <a:bevelT w="38100" h="38100"/>
            </a:sp3d>
          </a:bodyPr>
          <a:lstStyle/>
          <a:p>
            <a:pPr algn="ctr">
              <a:lnSpc>
                <a:spcPct val="120000"/>
              </a:lnSpc>
            </a:pPr>
            <a:r>
              <a:rPr lang="zh-CN" altLang="en-US" sz="4400" b="1" spc="300" dirty="0">
                <a:gradFill>
                  <a:gsLst>
                    <a:gs pos="0">
                      <a:srgbClr val="FEFABD"/>
                    </a:gs>
                    <a:gs pos="100000">
                      <a:srgbClr val="F8BE6E"/>
                    </a:gs>
                  </a:gsLst>
                  <a:lin ang="5400000" scaled="0"/>
                </a:gradFill>
                <a:effectLst>
                  <a:glow rad="101600">
                    <a:srgbClr val="FF0000">
                      <a:alpha val="60000"/>
                    </a:srgbClr>
                  </a:glow>
                </a:effectLst>
                <a:latin typeface="珠穆朗玛—乌金苏通体" panose="01010100010101010101" pitchFamily="2" charset="0"/>
                <a:ea typeface="思源宋体 CN Heavy" panose="02020900000000000000" pitchFamily="18" charset="-122"/>
                <a:cs typeface="珠穆朗玛—乌金苏通体" panose="01010100010101010101" pitchFamily="2" charset="0"/>
                <a:sym typeface="思源宋体 CN" panose="02020400000000000000" pitchFamily="18" charset="-122"/>
              </a:rPr>
              <a:t>对接电子信息产业，深化产教融合，</a:t>
            </a:r>
          </a:p>
          <a:p>
            <a:pPr algn="ctr">
              <a:lnSpc>
                <a:spcPct val="120000"/>
              </a:lnSpc>
            </a:pPr>
            <a:r>
              <a:rPr lang="zh-CN" altLang="en-US" sz="4400" b="1" spc="300" dirty="0">
                <a:gradFill>
                  <a:gsLst>
                    <a:gs pos="0">
                      <a:srgbClr val="FEFABD"/>
                    </a:gs>
                    <a:gs pos="100000">
                      <a:srgbClr val="F8BE6E"/>
                    </a:gs>
                  </a:gsLst>
                  <a:lin ang="5400000" scaled="0"/>
                </a:gradFill>
                <a:effectLst>
                  <a:glow rad="101600">
                    <a:srgbClr val="FF0000">
                      <a:alpha val="60000"/>
                    </a:srgbClr>
                  </a:glow>
                </a:effectLst>
                <a:latin typeface="珠穆朗玛—乌金苏通体" panose="01010100010101010101" pitchFamily="2" charset="0"/>
                <a:ea typeface="思源宋体 CN Heavy" panose="02020900000000000000" pitchFamily="18" charset="-122"/>
                <a:cs typeface="珠穆朗玛—乌金苏通体" panose="01010100010101010101" pitchFamily="2" charset="0"/>
                <a:sym typeface="思源宋体 CN" panose="02020400000000000000" pitchFamily="18" charset="-122"/>
              </a:rPr>
              <a:t>助推双流区域经济高质量发展</a:t>
            </a:r>
            <a:endParaRPr lang="en-US" altLang="zh-CN" sz="4400" b="1" spc="300" dirty="0">
              <a:gradFill>
                <a:gsLst>
                  <a:gs pos="0">
                    <a:srgbClr val="FEFABD"/>
                  </a:gs>
                  <a:gs pos="100000">
                    <a:srgbClr val="F8BE6E"/>
                  </a:gs>
                </a:gsLst>
                <a:lin ang="5400000" scaled="0"/>
              </a:gradFill>
              <a:effectLst>
                <a:glow rad="101600">
                  <a:srgbClr val="FF0000">
                    <a:alpha val="60000"/>
                  </a:srgbClr>
                </a:glow>
              </a:effectLst>
              <a:latin typeface="珠穆朗玛—乌金苏通体" panose="01010100010101010101" pitchFamily="2" charset="0"/>
              <a:ea typeface="珠穆朗玛—乌金苏通体" panose="01010100010101010101" pitchFamily="2" charset="0"/>
              <a:cs typeface="珠穆朗玛—乌金苏通体" panose="01010100010101010101" pitchFamily="2" charset="0"/>
              <a:sym typeface="思源宋体 CN" panose="02020400000000000000" pitchFamily="18" charset="-122"/>
            </a:endParaRPr>
          </a:p>
        </p:txBody>
      </p:sp>
      <p:sp>
        <p:nvSpPr>
          <p:cNvPr id="22" name="图形"/>
          <p:cNvSpPr txBox="1"/>
          <p:nvPr/>
        </p:nvSpPr>
        <p:spPr>
          <a:xfrm>
            <a:off x="2296795" y="2680970"/>
            <a:ext cx="7598410" cy="418191"/>
          </a:xfrm>
          <a:prstGeom prst="rect">
            <a:avLst/>
          </a:prstGeom>
          <a:noFill/>
        </p:spPr>
        <p:txBody>
          <a:bodyPr wrap="square" rtlCol="0" anchor="t">
            <a:spAutoFit/>
          </a:bodyPr>
          <a:lstStyle/>
          <a:p>
            <a:pPr algn="ctr">
              <a:lnSpc>
                <a:spcPct val="150000"/>
              </a:lnSpc>
            </a:pPr>
            <a:r>
              <a:rPr lang="zh-CN" altLang="en-US" sz="1600" spc="300" dirty="0">
                <a:solidFill>
                  <a:srgbClr val="FFEFBD"/>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双流区教育局       成都电子信息学校</a:t>
            </a:r>
          </a:p>
        </p:txBody>
      </p:sp>
      <p:grpSp>
        <p:nvGrpSpPr>
          <p:cNvPr id="7" name="组合 6"/>
          <p:cNvGrpSpPr/>
          <p:nvPr/>
        </p:nvGrpSpPr>
        <p:grpSpPr>
          <a:xfrm>
            <a:off x="4944428" y="3434080"/>
            <a:ext cx="2289810" cy="338554"/>
            <a:chOff x="4944428" y="3434080"/>
            <a:chExt cx="2289810" cy="338554"/>
          </a:xfrm>
        </p:grpSpPr>
        <p:sp>
          <p:nvSpPr>
            <p:cNvPr id="24" name="图形"/>
            <p:cNvSpPr/>
            <p:nvPr/>
          </p:nvSpPr>
          <p:spPr>
            <a:xfrm>
              <a:off x="5250942" y="3434080"/>
              <a:ext cx="162095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dirty="0">
                  <a:solidFill>
                    <a:srgbClr val="FFEFBD"/>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汇报人：万中华</a:t>
              </a:r>
            </a:p>
          </p:txBody>
        </p:sp>
        <p:sp>
          <p:nvSpPr>
            <p:cNvPr id="25" name="图形"/>
            <p:cNvSpPr/>
            <p:nvPr/>
          </p:nvSpPr>
          <p:spPr>
            <a:xfrm rot="5400000" flipH="1" flipV="1">
              <a:off x="4933950" y="3538220"/>
              <a:ext cx="149225" cy="128270"/>
            </a:xfrm>
            <a:prstGeom prst="triangle">
              <a:avLst/>
            </a:prstGeom>
            <a:gradFill>
              <a:gsLst>
                <a:gs pos="0">
                  <a:srgbClr val="FAD392"/>
                </a:gs>
                <a:gs pos="100000">
                  <a:srgbClr val="FACF8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26" name="图形"/>
            <p:cNvSpPr/>
            <p:nvPr/>
          </p:nvSpPr>
          <p:spPr>
            <a:xfrm rot="16200000" flipV="1">
              <a:off x="7095490" y="3538220"/>
              <a:ext cx="149225" cy="128270"/>
            </a:xfrm>
            <a:prstGeom prst="triangle">
              <a:avLst/>
            </a:prstGeom>
            <a:gradFill>
              <a:gsLst>
                <a:gs pos="0">
                  <a:srgbClr val="FAD392"/>
                </a:gs>
                <a:gs pos="100000">
                  <a:srgbClr val="FACF8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pic>
        <p:nvPicPr>
          <p:cNvPr id="27" name="图形" descr="千库网_建党百年金色和平鸽_元素编号13060157"/>
          <p:cNvPicPr>
            <a:picLocks noChangeAspect="1"/>
          </p:cNvPicPr>
          <p:nvPr/>
        </p:nvPicPr>
        <p:blipFill>
          <a:blip r:embed="rId5"/>
          <a:stretch>
            <a:fillRect/>
          </a:stretch>
        </p:blipFill>
        <p:spPr>
          <a:xfrm>
            <a:off x="884555" y="0"/>
            <a:ext cx="1790700" cy="1790700"/>
          </a:xfrm>
          <a:prstGeom prst="rect">
            <a:avLst/>
          </a:prstGeom>
        </p:spPr>
      </p:pic>
      <p:pic>
        <p:nvPicPr>
          <p:cNvPr id="4" name="图片 3">
            <a:extLst>
              <a:ext uri="{FF2B5EF4-FFF2-40B4-BE49-F238E27FC236}">
                <a16:creationId xmlns:a16="http://schemas.microsoft.com/office/drawing/2014/main" xmlns="" id="{C1AFCA16-E070-4366-98F7-33E7E8CD178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489448" y="4612454"/>
            <a:ext cx="1213104" cy="121310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47" name="图形">
            <a:extLst>
              <a:ext uri="{FF2B5EF4-FFF2-40B4-BE49-F238E27FC236}">
                <a16:creationId xmlns:a16="http://schemas.microsoft.com/office/drawing/2014/main" xmlns="" id="{2F88B8F1-5598-4DF0-BD57-533A72B31124}"/>
              </a:ext>
            </a:extLst>
          </p:cNvPr>
          <p:cNvSpPr/>
          <p:nvPr/>
        </p:nvSpPr>
        <p:spPr>
          <a:xfrm>
            <a:off x="7908409" y="1662089"/>
            <a:ext cx="3527186" cy="108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3200" b="1" dirty="0">
                <a:solidFill>
                  <a:prstClr val="white"/>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电气安装</a:t>
            </a:r>
          </a:p>
        </p:txBody>
      </p:sp>
      <p:sp>
        <p:nvSpPr>
          <p:cNvPr id="48" name="文本框 47">
            <a:extLst>
              <a:ext uri="{FF2B5EF4-FFF2-40B4-BE49-F238E27FC236}">
                <a16:creationId xmlns:a16="http://schemas.microsoft.com/office/drawing/2014/main" xmlns="" id="{2B27F689-3D9C-4163-8516-AD76326CB3EC}"/>
              </a:ext>
            </a:extLst>
          </p:cNvPr>
          <p:cNvSpPr txBox="1"/>
          <p:nvPr/>
        </p:nvSpPr>
        <p:spPr>
          <a:xfrm>
            <a:off x="577215" y="1662089"/>
            <a:ext cx="1148080" cy="4154984"/>
          </a:xfrm>
          <a:prstGeom prst="rect">
            <a:avLst/>
          </a:prstGeom>
          <a:noFill/>
        </p:spPr>
        <p:txBody>
          <a:bodyPr wrap="square" rtlCol="0">
            <a:spAutoFit/>
          </a:bodyPr>
          <a:lstStyle/>
          <a:p>
            <a:r>
              <a:rPr lang="zh-CN" altLang="en-US" sz="4400" b="1" dirty="0"/>
              <a:t>实训培训基地</a:t>
            </a:r>
          </a:p>
        </p:txBody>
      </p:sp>
      <p:pic>
        <p:nvPicPr>
          <p:cNvPr id="49" name="图片 48">
            <a:extLst>
              <a:ext uri="{FF2B5EF4-FFF2-40B4-BE49-F238E27FC236}">
                <a16:creationId xmlns:a16="http://schemas.microsoft.com/office/drawing/2014/main" xmlns="" id="{77F9E82E-9ED2-485C-A83F-801E7751111E}"/>
              </a:ext>
            </a:extLst>
          </p:cNvPr>
          <p:cNvPicPr/>
          <p:nvPr/>
        </p:nvPicPr>
        <p:blipFill>
          <a:blip r:embed="rId4">
            <a:extLst>
              <a:ext uri="{28A0092B-C50C-407E-A947-70E740481C1C}">
                <a14:useLocalDpi xmlns:a14="http://schemas.microsoft.com/office/drawing/2010/main" val="0"/>
              </a:ext>
            </a:extLst>
          </a:blip>
          <a:srcRect/>
          <a:stretch/>
        </p:blipFill>
        <p:spPr>
          <a:xfrm>
            <a:off x="1888826" y="1917459"/>
            <a:ext cx="4866814" cy="3244543"/>
          </a:xfrm>
          <a:prstGeom prst="rect">
            <a:avLst/>
          </a:prstGeom>
          <a:noFill/>
          <a:ln w="9525">
            <a:noFill/>
          </a:ln>
        </p:spPr>
      </p:pic>
      <p:sp>
        <p:nvSpPr>
          <p:cNvPr id="50" name="文本框 49">
            <a:extLst>
              <a:ext uri="{FF2B5EF4-FFF2-40B4-BE49-F238E27FC236}">
                <a16:creationId xmlns:a16="http://schemas.microsoft.com/office/drawing/2014/main" xmlns="" id="{CC8CD00A-1B7A-4F3E-8138-E9C5E50C77CB}"/>
              </a:ext>
            </a:extLst>
          </p:cNvPr>
          <p:cNvSpPr txBox="1"/>
          <p:nvPr/>
        </p:nvSpPr>
        <p:spPr>
          <a:xfrm>
            <a:off x="7551419" y="3366049"/>
            <a:ext cx="4241165" cy="1938992"/>
          </a:xfrm>
          <a:prstGeom prst="rect">
            <a:avLst/>
          </a:prstGeom>
          <a:noFill/>
        </p:spPr>
        <p:txBody>
          <a:bodyPr wrap="square" rtlCol="0">
            <a:spAutoFit/>
          </a:bodyPr>
          <a:lstStyle/>
          <a:p>
            <a:pPr indent="457200"/>
            <a:r>
              <a:rPr lang="zh-CN" altLang="en-US" sz="2000" dirty="0"/>
              <a:t>作为整合了</a:t>
            </a:r>
            <a:r>
              <a:rPr lang="en-US" altLang="zh-CN" sz="2000" dirty="0"/>
              <a:t>PLC</a:t>
            </a:r>
            <a:r>
              <a:rPr lang="zh-CN" altLang="en-US" sz="2000" dirty="0"/>
              <a:t>、变频器、触摸屏、同步电机等多功能、多用途控制能力的组合项目，可以很好的完成建筑所需供、配电与智能控制。目前学校现有</a:t>
            </a:r>
            <a:r>
              <a:rPr lang="en-US" altLang="zh-CN" sz="2000" dirty="0"/>
              <a:t>40</a:t>
            </a:r>
            <a:r>
              <a:rPr lang="zh-CN" altLang="en-US" sz="2000" dirty="0"/>
              <a:t>台（套），可供</a:t>
            </a:r>
            <a:r>
              <a:rPr lang="en-US" altLang="zh-CN" sz="2000" dirty="0"/>
              <a:t>80</a:t>
            </a:r>
            <a:r>
              <a:rPr lang="zh-CN" altLang="en-US" sz="2000" dirty="0"/>
              <a:t>人次并行使用。</a:t>
            </a:r>
          </a:p>
        </p:txBody>
      </p:sp>
    </p:spTree>
    <p:custDataLst>
      <p:tags r:id="rId1"/>
    </p:custDataLst>
    <p:extLst>
      <p:ext uri="{BB962C8B-B14F-4D97-AF65-F5344CB8AC3E}">
        <p14:creationId xmlns:p14="http://schemas.microsoft.com/office/powerpoint/2010/main" val="2349615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10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nodeType="withEffect">
                                  <p:stCondLst>
                                    <p:cond delay="20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par>
                                <p:cTn id="14" presetID="16" presetClass="entr" presetSubtype="21" fill="hold" grpId="0" nodeType="withEffect">
                                  <p:stCondLst>
                                    <p:cond delay="300"/>
                                  </p:stCondLst>
                                  <p:childTnLst>
                                    <p:set>
                                      <p:cBhvr>
                                        <p:cTn id="15" dur="1" fill="hold">
                                          <p:stCondLst>
                                            <p:cond delay="0"/>
                                          </p:stCondLst>
                                        </p:cTn>
                                        <p:tgtEl>
                                          <p:spTgt spid="50"/>
                                        </p:tgtEl>
                                        <p:attrNameLst>
                                          <p:attrName>style.visibility</p:attrName>
                                        </p:attrNameLst>
                                      </p:cBhvr>
                                      <p:to>
                                        <p:strVal val="visible"/>
                                      </p:to>
                                    </p:set>
                                    <p:animEffect transition="in" filter="barn(inVertical)">
                                      <p:cBhvr>
                                        <p:cTn id="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7" grpId="0" animBg="1"/>
      <p:bldP spid="48" grpId="0"/>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3405" y="1312575"/>
            <a:ext cx="6218701" cy="466135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662625" y="6082493"/>
            <a:ext cx="8051180" cy="369332"/>
          </a:xfrm>
          <a:prstGeom prst="rect">
            <a:avLst/>
          </a:prstGeom>
          <a:noFill/>
        </p:spPr>
        <p:txBody>
          <a:bodyPr wrap="square" rtlCol="0" anchor="ctr">
            <a:spAutoFit/>
          </a:bodyPr>
          <a:lstStyle/>
          <a:p>
            <a:pPr algn="ctr"/>
            <a:r>
              <a:rPr lang="zh-CN" altLang="zh-CN" b="1" dirty="0"/>
              <a:t> 省教育厅职成处处长（右二）和市副局级调研员郭晓娅（右一）为集团揭牌</a:t>
            </a:r>
            <a:endParaRPr lang="zh-CN" altLang="en-US" dirty="0"/>
          </a:p>
        </p:txBody>
      </p:sp>
      <p:grpSp>
        <p:nvGrpSpPr>
          <p:cNvPr id="4" name="组合 3">
            <a:extLst>
              <a:ext uri="{FF2B5EF4-FFF2-40B4-BE49-F238E27FC236}">
                <a16:creationId xmlns:a16="http://schemas.microsoft.com/office/drawing/2014/main" xmlns="" id="{B23E8C9D-08F6-4AF9-BA40-A2E5C20CD4C9}"/>
              </a:ext>
            </a:extLst>
          </p:cNvPr>
          <p:cNvGrpSpPr/>
          <p:nvPr/>
        </p:nvGrpSpPr>
        <p:grpSpPr>
          <a:xfrm>
            <a:off x="432223" y="317001"/>
            <a:ext cx="3292785" cy="995574"/>
            <a:chOff x="432223" y="317001"/>
            <a:chExt cx="3292785" cy="995574"/>
          </a:xfrm>
        </p:grpSpPr>
        <p:pic>
          <p:nvPicPr>
            <p:cNvPr id="5" name="图片 4">
              <a:extLst>
                <a:ext uri="{FF2B5EF4-FFF2-40B4-BE49-F238E27FC236}">
                  <a16:creationId xmlns:a16="http://schemas.microsoft.com/office/drawing/2014/main" xmlns="" id="{6AF45C08-DDBE-420E-9084-F2AD658193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6" name="图形">
              <a:extLst>
                <a:ext uri="{FF2B5EF4-FFF2-40B4-BE49-F238E27FC236}">
                  <a16:creationId xmlns:a16="http://schemas.microsoft.com/office/drawing/2014/main" xmlns="" id="{79F8D3CC-17AB-466D-AC50-2284EE3C2018}"/>
                </a:ext>
              </a:extLst>
            </p:cNvPr>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7" name="图形">
              <a:extLst>
                <a:ext uri="{FF2B5EF4-FFF2-40B4-BE49-F238E27FC236}">
                  <a16:creationId xmlns:a16="http://schemas.microsoft.com/office/drawing/2014/main" xmlns="" id="{A9D3D36F-38F5-4ECA-A1D5-F9707C15EA98}"/>
                </a:ext>
              </a:extLst>
            </p:cNvPr>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grpSp>
        <p:nvGrpSpPr>
          <p:cNvPr id="8" name="组合 7">
            <a:extLst>
              <a:ext uri="{FF2B5EF4-FFF2-40B4-BE49-F238E27FC236}">
                <a16:creationId xmlns:a16="http://schemas.microsoft.com/office/drawing/2014/main" xmlns="" id="{B1F2558D-5E49-42BC-8C46-0DECFFDF7866}"/>
              </a:ext>
            </a:extLst>
          </p:cNvPr>
          <p:cNvGrpSpPr/>
          <p:nvPr/>
        </p:nvGrpSpPr>
        <p:grpSpPr>
          <a:xfrm>
            <a:off x="-125340" y="2981951"/>
            <a:ext cx="4953199" cy="894098"/>
            <a:chOff x="2228578" y="1322943"/>
            <a:chExt cx="4953199" cy="894098"/>
          </a:xfrm>
        </p:grpSpPr>
        <p:pic>
          <p:nvPicPr>
            <p:cNvPr id="9" name="图片 8">
              <a:extLst>
                <a:ext uri="{FF2B5EF4-FFF2-40B4-BE49-F238E27FC236}">
                  <a16:creationId xmlns:a16="http://schemas.microsoft.com/office/drawing/2014/main" xmlns="" id="{430D95FD-7324-4E5D-9278-DB46430BB50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484124" y="1322943"/>
              <a:ext cx="4339588" cy="894098"/>
            </a:xfrm>
            <a:prstGeom prst="rect">
              <a:avLst/>
            </a:prstGeom>
          </p:spPr>
        </p:pic>
        <p:sp>
          <p:nvSpPr>
            <p:cNvPr id="10" name="文本框 9">
              <a:extLst>
                <a:ext uri="{FF2B5EF4-FFF2-40B4-BE49-F238E27FC236}">
                  <a16:creationId xmlns:a16="http://schemas.microsoft.com/office/drawing/2014/main" xmlns="" id="{64DE0984-40B0-4D77-9BFC-463D875E7793}"/>
                </a:ext>
              </a:extLst>
            </p:cNvPr>
            <p:cNvSpPr txBox="1"/>
            <p:nvPr/>
          </p:nvSpPr>
          <p:spPr>
            <a:xfrm>
              <a:off x="2228578" y="1492815"/>
              <a:ext cx="4953199" cy="523220"/>
            </a:xfrm>
            <a:prstGeom prst="rect">
              <a:avLst/>
            </a:prstGeom>
            <a:noFill/>
          </p:spPr>
          <p:txBody>
            <a:bodyPr wrap="square" rtlCol="0">
              <a:spAutoFit/>
            </a:bodyPr>
            <a:lstStyle/>
            <a:p>
              <a:pPr algn="ctr"/>
              <a:r>
                <a:rPr lang="zh-CN" altLang="en-US" sz="2800" b="1" dirty="0">
                  <a:gradFill>
                    <a:gsLst>
                      <a:gs pos="0">
                        <a:srgbClr val="8F0102"/>
                      </a:gs>
                      <a:gs pos="100000">
                        <a:srgbClr val="DB0507"/>
                      </a:gs>
                    </a:gsLst>
                    <a:lin ang="2700000" scaled="0"/>
                  </a:gradFill>
                  <a:latin typeface="思源宋体 CN" panose="02020400000000000000" pitchFamily="18" charset="-122"/>
                  <a:ea typeface="思源宋体 CN" panose="02020400000000000000" pitchFamily="18" charset="-122"/>
                  <a:sym typeface="思源宋体 CN" panose="02020400000000000000" pitchFamily="18" charset="-122"/>
                </a:rPr>
                <a:t>电子职教集团</a:t>
              </a:r>
            </a:p>
          </p:txBody>
        </p:sp>
      </p:grpSp>
    </p:spTree>
    <p:extLst>
      <p:ext uri="{BB962C8B-B14F-4D97-AF65-F5344CB8AC3E}">
        <p14:creationId xmlns:p14="http://schemas.microsoft.com/office/powerpoint/2010/main" val="230524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5083405" y="1567376"/>
            <a:ext cx="6218701" cy="41517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662625" y="6082493"/>
            <a:ext cx="8051180" cy="369332"/>
          </a:xfrm>
          <a:prstGeom prst="rect">
            <a:avLst/>
          </a:prstGeom>
          <a:noFill/>
        </p:spPr>
        <p:txBody>
          <a:bodyPr wrap="square" rtlCol="0" anchor="ctr">
            <a:spAutoFit/>
          </a:bodyPr>
          <a:lstStyle/>
          <a:p>
            <a:pPr algn="ctr"/>
            <a:r>
              <a:rPr lang="zh-CN" altLang="en-US" b="1" dirty="0"/>
              <a:t>成都市</a:t>
            </a:r>
            <a:r>
              <a:rPr lang="zh-CN" altLang="en-US" b="1" dirty="0" smtClean="0"/>
              <a:t>中等职业学校</a:t>
            </a:r>
            <a:r>
              <a:rPr lang="zh-CN" altLang="en-US" b="1" dirty="0"/>
              <a:t>教师电子技能大赛</a:t>
            </a:r>
          </a:p>
        </p:txBody>
      </p:sp>
      <p:grpSp>
        <p:nvGrpSpPr>
          <p:cNvPr id="4" name="组合 3">
            <a:extLst>
              <a:ext uri="{FF2B5EF4-FFF2-40B4-BE49-F238E27FC236}">
                <a16:creationId xmlns:a16="http://schemas.microsoft.com/office/drawing/2014/main" xmlns="" id="{B23E8C9D-08F6-4AF9-BA40-A2E5C20CD4C9}"/>
              </a:ext>
            </a:extLst>
          </p:cNvPr>
          <p:cNvGrpSpPr/>
          <p:nvPr/>
        </p:nvGrpSpPr>
        <p:grpSpPr>
          <a:xfrm>
            <a:off x="432223" y="317001"/>
            <a:ext cx="3292785" cy="995574"/>
            <a:chOff x="432223" y="317001"/>
            <a:chExt cx="3292785" cy="995574"/>
          </a:xfrm>
        </p:grpSpPr>
        <p:pic>
          <p:nvPicPr>
            <p:cNvPr id="5" name="图片 4">
              <a:extLst>
                <a:ext uri="{FF2B5EF4-FFF2-40B4-BE49-F238E27FC236}">
                  <a16:creationId xmlns:a16="http://schemas.microsoft.com/office/drawing/2014/main" xmlns="" id="{6AF45C08-DDBE-420E-9084-F2AD658193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6" name="图形">
              <a:extLst>
                <a:ext uri="{FF2B5EF4-FFF2-40B4-BE49-F238E27FC236}">
                  <a16:creationId xmlns:a16="http://schemas.microsoft.com/office/drawing/2014/main" xmlns="" id="{79F8D3CC-17AB-466D-AC50-2284EE3C2018}"/>
                </a:ext>
              </a:extLst>
            </p:cNvPr>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7" name="图形">
              <a:extLst>
                <a:ext uri="{FF2B5EF4-FFF2-40B4-BE49-F238E27FC236}">
                  <a16:creationId xmlns:a16="http://schemas.microsoft.com/office/drawing/2014/main" xmlns="" id="{A9D3D36F-38F5-4ECA-A1D5-F9707C15EA98}"/>
                </a:ext>
              </a:extLst>
            </p:cNvPr>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grpSp>
        <p:nvGrpSpPr>
          <p:cNvPr id="8" name="组合 7">
            <a:extLst>
              <a:ext uri="{FF2B5EF4-FFF2-40B4-BE49-F238E27FC236}">
                <a16:creationId xmlns:a16="http://schemas.microsoft.com/office/drawing/2014/main" xmlns="" id="{B1F2558D-5E49-42BC-8C46-0DECFFDF7866}"/>
              </a:ext>
            </a:extLst>
          </p:cNvPr>
          <p:cNvGrpSpPr/>
          <p:nvPr/>
        </p:nvGrpSpPr>
        <p:grpSpPr>
          <a:xfrm>
            <a:off x="-125340" y="2981951"/>
            <a:ext cx="4953199" cy="894098"/>
            <a:chOff x="2228578" y="1322943"/>
            <a:chExt cx="4953199" cy="894098"/>
          </a:xfrm>
        </p:grpSpPr>
        <p:pic>
          <p:nvPicPr>
            <p:cNvPr id="9" name="图片 8">
              <a:extLst>
                <a:ext uri="{FF2B5EF4-FFF2-40B4-BE49-F238E27FC236}">
                  <a16:creationId xmlns:a16="http://schemas.microsoft.com/office/drawing/2014/main" xmlns="" id="{430D95FD-7324-4E5D-9278-DB46430BB50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484124" y="1322943"/>
              <a:ext cx="4339588" cy="894098"/>
            </a:xfrm>
            <a:prstGeom prst="rect">
              <a:avLst/>
            </a:prstGeom>
          </p:spPr>
        </p:pic>
        <p:sp>
          <p:nvSpPr>
            <p:cNvPr id="10" name="文本框 9">
              <a:extLst>
                <a:ext uri="{FF2B5EF4-FFF2-40B4-BE49-F238E27FC236}">
                  <a16:creationId xmlns:a16="http://schemas.microsoft.com/office/drawing/2014/main" xmlns="" id="{64DE0984-40B0-4D77-9BFC-463D875E7793}"/>
                </a:ext>
              </a:extLst>
            </p:cNvPr>
            <p:cNvSpPr txBox="1"/>
            <p:nvPr/>
          </p:nvSpPr>
          <p:spPr>
            <a:xfrm>
              <a:off x="2228578" y="1492815"/>
              <a:ext cx="4953199" cy="523220"/>
            </a:xfrm>
            <a:prstGeom prst="rect">
              <a:avLst/>
            </a:prstGeom>
            <a:noFill/>
          </p:spPr>
          <p:txBody>
            <a:bodyPr wrap="square" rtlCol="0">
              <a:spAutoFit/>
            </a:bodyPr>
            <a:lstStyle/>
            <a:p>
              <a:pPr algn="ctr"/>
              <a:r>
                <a:rPr lang="zh-CN" altLang="en-US" sz="2800" b="1" dirty="0">
                  <a:gradFill>
                    <a:gsLst>
                      <a:gs pos="0">
                        <a:srgbClr val="8F0102"/>
                      </a:gs>
                      <a:gs pos="100000">
                        <a:srgbClr val="DB0507"/>
                      </a:gs>
                    </a:gsLst>
                    <a:lin ang="2700000" scaled="0"/>
                  </a:gradFill>
                  <a:latin typeface="思源宋体 CN" panose="02020400000000000000" pitchFamily="18" charset="-122"/>
                  <a:ea typeface="思源宋体 CN" panose="02020400000000000000" pitchFamily="18" charset="-122"/>
                  <a:sym typeface="思源宋体 CN" panose="02020400000000000000" pitchFamily="18" charset="-122"/>
                </a:rPr>
                <a:t>电子职教集团</a:t>
              </a:r>
            </a:p>
          </p:txBody>
        </p:sp>
      </p:grpSp>
    </p:spTree>
    <p:extLst>
      <p:ext uri="{BB962C8B-B14F-4D97-AF65-F5344CB8AC3E}">
        <p14:creationId xmlns:p14="http://schemas.microsoft.com/office/powerpoint/2010/main" val="242927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4827859" y="759875"/>
            <a:ext cx="6644394" cy="498052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662625" y="6082493"/>
            <a:ext cx="8051180" cy="369332"/>
          </a:xfrm>
          <a:prstGeom prst="rect">
            <a:avLst/>
          </a:prstGeom>
          <a:noFill/>
        </p:spPr>
        <p:txBody>
          <a:bodyPr wrap="square" rtlCol="0" anchor="ctr">
            <a:spAutoFit/>
          </a:bodyPr>
          <a:lstStyle/>
          <a:p>
            <a:pPr algn="ctr"/>
            <a:r>
              <a:rPr lang="zh-CN" altLang="en-US" b="1" dirty="0"/>
              <a:t>成都市</a:t>
            </a:r>
            <a:r>
              <a:rPr lang="zh-CN" altLang="en-US" b="1" dirty="0" smtClean="0"/>
              <a:t>中等职业学校电子信息专业</a:t>
            </a:r>
            <a:r>
              <a:rPr lang="zh-CN" altLang="en-US" b="1" dirty="0"/>
              <a:t>指导委员会工作研讨会</a:t>
            </a:r>
          </a:p>
        </p:txBody>
      </p:sp>
      <p:grpSp>
        <p:nvGrpSpPr>
          <p:cNvPr id="4" name="组合 3">
            <a:extLst>
              <a:ext uri="{FF2B5EF4-FFF2-40B4-BE49-F238E27FC236}">
                <a16:creationId xmlns:a16="http://schemas.microsoft.com/office/drawing/2014/main" xmlns="" id="{B23E8C9D-08F6-4AF9-BA40-A2E5C20CD4C9}"/>
              </a:ext>
            </a:extLst>
          </p:cNvPr>
          <p:cNvGrpSpPr/>
          <p:nvPr/>
        </p:nvGrpSpPr>
        <p:grpSpPr>
          <a:xfrm>
            <a:off x="432223" y="317001"/>
            <a:ext cx="3292785" cy="995574"/>
            <a:chOff x="432223" y="317001"/>
            <a:chExt cx="3292785" cy="995574"/>
          </a:xfrm>
        </p:grpSpPr>
        <p:pic>
          <p:nvPicPr>
            <p:cNvPr id="5" name="图片 4">
              <a:extLst>
                <a:ext uri="{FF2B5EF4-FFF2-40B4-BE49-F238E27FC236}">
                  <a16:creationId xmlns:a16="http://schemas.microsoft.com/office/drawing/2014/main" xmlns="" id="{6AF45C08-DDBE-420E-9084-F2AD658193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6" name="图形">
              <a:extLst>
                <a:ext uri="{FF2B5EF4-FFF2-40B4-BE49-F238E27FC236}">
                  <a16:creationId xmlns:a16="http://schemas.microsoft.com/office/drawing/2014/main" xmlns="" id="{79F8D3CC-17AB-466D-AC50-2284EE3C2018}"/>
                </a:ext>
              </a:extLst>
            </p:cNvPr>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7" name="图形">
              <a:extLst>
                <a:ext uri="{FF2B5EF4-FFF2-40B4-BE49-F238E27FC236}">
                  <a16:creationId xmlns:a16="http://schemas.microsoft.com/office/drawing/2014/main" xmlns="" id="{A9D3D36F-38F5-4ECA-A1D5-F9707C15EA98}"/>
                </a:ext>
              </a:extLst>
            </p:cNvPr>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grpSp>
        <p:nvGrpSpPr>
          <p:cNvPr id="8" name="组合 7">
            <a:extLst>
              <a:ext uri="{FF2B5EF4-FFF2-40B4-BE49-F238E27FC236}">
                <a16:creationId xmlns:a16="http://schemas.microsoft.com/office/drawing/2014/main" xmlns="" id="{B1F2558D-5E49-42BC-8C46-0DECFFDF7866}"/>
              </a:ext>
            </a:extLst>
          </p:cNvPr>
          <p:cNvGrpSpPr/>
          <p:nvPr/>
        </p:nvGrpSpPr>
        <p:grpSpPr>
          <a:xfrm>
            <a:off x="-125340" y="2981951"/>
            <a:ext cx="4953199" cy="894098"/>
            <a:chOff x="2228578" y="1322943"/>
            <a:chExt cx="4953199" cy="894098"/>
          </a:xfrm>
        </p:grpSpPr>
        <p:pic>
          <p:nvPicPr>
            <p:cNvPr id="9" name="图片 8">
              <a:extLst>
                <a:ext uri="{FF2B5EF4-FFF2-40B4-BE49-F238E27FC236}">
                  <a16:creationId xmlns:a16="http://schemas.microsoft.com/office/drawing/2014/main" xmlns="" id="{430D95FD-7324-4E5D-9278-DB46430BB50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484124" y="1322943"/>
              <a:ext cx="4339588" cy="894098"/>
            </a:xfrm>
            <a:prstGeom prst="rect">
              <a:avLst/>
            </a:prstGeom>
          </p:spPr>
        </p:pic>
        <p:sp>
          <p:nvSpPr>
            <p:cNvPr id="10" name="文本框 9">
              <a:extLst>
                <a:ext uri="{FF2B5EF4-FFF2-40B4-BE49-F238E27FC236}">
                  <a16:creationId xmlns:a16="http://schemas.microsoft.com/office/drawing/2014/main" xmlns="" id="{64DE0984-40B0-4D77-9BFC-463D875E7793}"/>
                </a:ext>
              </a:extLst>
            </p:cNvPr>
            <p:cNvSpPr txBox="1"/>
            <p:nvPr/>
          </p:nvSpPr>
          <p:spPr>
            <a:xfrm>
              <a:off x="2228578" y="1492815"/>
              <a:ext cx="4953199" cy="523220"/>
            </a:xfrm>
            <a:prstGeom prst="rect">
              <a:avLst/>
            </a:prstGeom>
            <a:noFill/>
          </p:spPr>
          <p:txBody>
            <a:bodyPr wrap="square" rtlCol="0">
              <a:spAutoFit/>
            </a:bodyPr>
            <a:lstStyle/>
            <a:p>
              <a:pPr algn="ctr"/>
              <a:r>
                <a:rPr lang="zh-CN" altLang="en-US" sz="2800" b="1" dirty="0">
                  <a:gradFill>
                    <a:gsLst>
                      <a:gs pos="0">
                        <a:srgbClr val="8F0102"/>
                      </a:gs>
                      <a:gs pos="100000">
                        <a:srgbClr val="DB0507"/>
                      </a:gs>
                    </a:gsLst>
                    <a:lin ang="2700000" scaled="0"/>
                  </a:gradFill>
                  <a:latin typeface="思源宋体 CN" panose="02020400000000000000" pitchFamily="18" charset="-122"/>
                  <a:ea typeface="思源宋体 CN" panose="02020400000000000000" pitchFamily="18" charset="-122"/>
                  <a:sym typeface="思源宋体 CN" panose="02020400000000000000" pitchFamily="18" charset="-122"/>
                </a:rPr>
                <a:t>电子职教集团</a:t>
              </a:r>
            </a:p>
          </p:txBody>
        </p:sp>
      </p:grpSp>
    </p:spTree>
    <p:extLst>
      <p:ext uri="{BB962C8B-B14F-4D97-AF65-F5344CB8AC3E}">
        <p14:creationId xmlns:p14="http://schemas.microsoft.com/office/powerpoint/2010/main" val="67636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7708"/>
          <a:stretch/>
        </p:blipFill>
        <p:spPr>
          <a:xfrm>
            <a:off x="0" y="1"/>
            <a:ext cx="12192000" cy="6858000"/>
          </a:xfrm>
          <a:prstGeom prst="rect">
            <a:avLst/>
          </a:prstGeom>
        </p:spPr>
      </p:pic>
      <p:pic>
        <p:nvPicPr>
          <p:cNvPr id="27" name="图形" descr="千库网_建党百年金色和平鸽_元素编号13060157"/>
          <p:cNvPicPr>
            <a:picLocks noChangeAspect="1"/>
          </p:cNvPicPr>
          <p:nvPr/>
        </p:nvPicPr>
        <p:blipFill>
          <a:blip r:embed="rId4"/>
          <a:stretch>
            <a:fillRect/>
          </a:stretch>
        </p:blipFill>
        <p:spPr>
          <a:xfrm flipH="1">
            <a:off x="8644255" y="279400"/>
            <a:ext cx="1790700" cy="1790700"/>
          </a:xfrm>
          <a:prstGeom prst="rect">
            <a:avLst/>
          </a:prstGeom>
        </p:spPr>
      </p:pic>
      <p:sp>
        <p:nvSpPr>
          <p:cNvPr id="10" name="圆角矩形 9"/>
          <p:cNvSpPr/>
          <p:nvPr/>
        </p:nvSpPr>
        <p:spPr>
          <a:xfrm>
            <a:off x="2959100" y="1682751"/>
            <a:ext cx="6337300" cy="2127249"/>
          </a:xfrm>
          <a:prstGeom prst="roundRect">
            <a:avLst>
              <a:gd name="adj" fmla="val 0"/>
            </a:avLst>
          </a:prstGeom>
          <a:gradFill>
            <a:gsLst>
              <a:gs pos="32000">
                <a:srgbClr val="FFEFBD"/>
              </a:gs>
              <a:gs pos="100000">
                <a:srgbClr val="FACF8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17" t="30000" r="417" b="20834"/>
          <a:stretch/>
        </p:blipFill>
        <p:spPr>
          <a:xfrm>
            <a:off x="1904993" y="1041400"/>
            <a:ext cx="8084965" cy="3975100"/>
          </a:xfrm>
          <a:prstGeom prst="rect">
            <a:avLst/>
          </a:prstGeom>
        </p:spPr>
      </p:pic>
      <p:sp>
        <p:nvSpPr>
          <p:cNvPr id="11" name="图形"/>
          <p:cNvSpPr txBox="1"/>
          <p:nvPr/>
        </p:nvSpPr>
        <p:spPr>
          <a:xfrm>
            <a:off x="3853712" y="2844225"/>
            <a:ext cx="4322017" cy="584775"/>
          </a:xfrm>
          <a:prstGeom prst="rect">
            <a:avLst/>
          </a:prstGeom>
          <a:noFill/>
        </p:spPr>
        <p:txBody>
          <a:bodyPr wrap="none" rtlCol="0" anchor="t">
            <a:spAutoFit/>
          </a:bodyPr>
          <a:lstStyle/>
          <a:p>
            <a:r>
              <a:rPr lang="en-US" altLang="zh-CN" sz="3200" dirty="0">
                <a:solidFill>
                  <a:schemeClr val="tx1">
                    <a:lumMod val="85000"/>
                    <a:lumOff val="15000"/>
                  </a:schemeClr>
                </a:soli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3200" dirty="0">
                <a:solidFill>
                  <a:schemeClr val="tx1">
                    <a:lumMod val="85000"/>
                    <a:lumOff val="15000"/>
                  </a:schemeClr>
                </a:soli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电子信息产教融合者</a:t>
            </a:r>
          </a:p>
        </p:txBody>
      </p:sp>
      <p:sp>
        <p:nvSpPr>
          <p:cNvPr id="12" name="图形"/>
          <p:cNvSpPr txBox="1"/>
          <p:nvPr/>
        </p:nvSpPr>
        <p:spPr>
          <a:xfrm>
            <a:off x="2959100" y="1696962"/>
            <a:ext cx="628831" cy="417358"/>
          </a:xfrm>
          <a:prstGeom prst="rect">
            <a:avLst/>
          </a:prstGeom>
          <a:noFill/>
        </p:spPr>
        <p:txBody>
          <a:bodyPr wrap="square" rtlCol="0">
            <a:spAutoFit/>
          </a:bodyPr>
          <a:lstStyle/>
          <a:p>
            <a:pPr algn="l">
              <a:lnSpc>
                <a:spcPct val="130000"/>
              </a:lnSpc>
              <a:spcBef>
                <a:spcPts val="0"/>
              </a:spcBef>
              <a:spcAft>
                <a:spcPts val="0"/>
              </a:spcAft>
            </a:pPr>
            <a:r>
              <a:rPr lang="en-US" altLang="zh-CN" dirty="0">
                <a:solidFill>
                  <a:srgbClr val="990219"/>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03</a:t>
            </a:r>
          </a:p>
        </p:txBody>
      </p:sp>
      <p:sp>
        <p:nvSpPr>
          <p:cNvPr id="13" name="图形"/>
          <p:cNvSpPr txBox="1"/>
          <p:nvPr/>
        </p:nvSpPr>
        <p:spPr>
          <a:xfrm>
            <a:off x="5271998" y="1828562"/>
            <a:ext cx="2340334" cy="1015663"/>
          </a:xfrm>
          <a:prstGeom prst="rect">
            <a:avLst/>
          </a:prstGeom>
          <a:noFill/>
        </p:spPr>
        <p:txBody>
          <a:bodyPr wrap="square" rtlCol="0" anchor="t">
            <a:spAutoFit/>
          </a:bodyPr>
          <a:lstStyle/>
          <a:p>
            <a:pPr lvl="0">
              <a:spcBef>
                <a:spcPct val="0"/>
              </a:spcBef>
              <a:defRPr/>
            </a:pPr>
            <a:r>
              <a:rPr lang="zh-CN" altLang="en-US" sz="6000" dirty="0">
                <a:solidFill>
                  <a:srgbClr val="C00000"/>
                </a:soli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发展</a:t>
            </a:r>
            <a:endParaRPr lang="zh-CN" altLang="en-US" sz="6000" noProof="0" dirty="0">
              <a:ln>
                <a:noFill/>
              </a:ln>
              <a:solidFill>
                <a:srgbClr val="C00000"/>
              </a:solidFill>
              <a:effectLst/>
              <a:uLnTx/>
              <a:uFillTx/>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endParaRPr>
          </a:p>
        </p:txBody>
      </p:sp>
    </p:spTree>
    <p:custDataLst>
      <p:tags r:id="rId1"/>
    </p:custDataLst>
    <p:extLst>
      <p:ext uri="{BB962C8B-B14F-4D97-AF65-F5344CB8AC3E}">
        <p14:creationId xmlns:p14="http://schemas.microsoft.com/office/powerpoint/2010/main" val="5384349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7708"/>
          <a:stretch/>
        </p:blipFill>
        <p:spPr>
          <a:xfrm>
            <a:off x="0" y="1"/>
            <a:ext cx="12192000" cy="6858000"/>
          </a:xfrm>
          <a:prstGeom prst="rect">
            <a:avLst/>
          </a:prstGeom>
        </p:spPr>
      </p:pic>
      <p:sp>
        <p:nvSpPr>
          <p:cNvPr id="2" name="圆角矩形 1"/>
          <p:cNvSpPr/>
          <p:nvPr/>
        </p:nvSpPr>
        <p:spPr>
          <a:xfrm>
            <a:off x="685800" y="552451"/>
            <a:ext cx="10820400" cy="5753100"/>
          </a:xfrm>
          <a:prstGeom prst="roundRect">
            <a:avLst>
              <a:gd name="adj" fmla="val 3422"/>
            </a:avLst>
          </a:prstGeom>
          <a:gradFill>
            <a:gsLst>
              <a:gs pos="32000">
                <a:srgbClr val="FFEFBD"/>
              </a:gs>
              <a:gs pos="100000">
                <a:srgbClr val="FACF8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图形"/>
          <p:cNvSpPr txBox="1"/>
          <p:nvPr/>
        </p:nvSpPr>
        <p:spPr>
          <a:xfrm>
            <a:off x="3325386" y="1342626"/>
            <a:ext cx="6272072" cy="584775"/>
          </a:xfrm>
          <a:prstGeom prst="rect">
            <a:avLst/>
          </a:prstGeom>
          <a:noFill/>
        </p:spPr>
        <p:txBody>
          <a:bodyPr wrap="square" rtlCol="0" anchor="t">
            <a:spAutoFit/>
          </a:bodyPr>
          <a:lstStyle/>
          <a:p>
            <a:pPr lvl="0" algn="ctr">
              <a:spcBef>
                <a:spcPct val="0"/>
              </a:spcBef>
              <a:defRPr/>
            </a:pPr>
            <a:r>
              <a:rPr lang="zh-CN" altLang="en-US" sz="3200" b="1" spc="300" dirty="0">
                <a:solidFill>
                  <a:prstClr val="black">
                    <a:lumMod val="85000"/>
                    <a:lumOff val="15000"/>
                  </a:prstClr>
                </a:solidFill>
                <a:latin typeface="Arial" panose="020B0604020202020204" pitchFamily="34" charset="0"/>
                <a:ea typeface="微软雅黑" panose="020B0503020204020204" pitchFamily="34" charset="-122"/>
                <a:cs typeface="+mj-cs"/>
              </a:rPr>
              <a:t>“一基双向”人才培养模式</a:t>
            </a:r>
            <a:endParaRPr lang="zh-CN" altLang="en-US" sz="5400" noProof="0" dirty="0">
              <a:ln>
                <a:noFill/>
              </a:ln>
              <a:solidFill>
                <a:srgbClr val="C00000"/>
              </a:solidFill>
              <a:effectLst/>
              <a:uLnTx/>
              <a:uFillTx/>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nvGrpSpPr>
          <p:cNvPr id="21" name="组合 20">
            <a:extLst>
              <a:ext uri="{FF2B5EF4-FFF2-40B4-BE49-F238E27FC236}">
                <a16:creationId xmlns:a16="http://schemas.microsoft.com/office/drawing/2014/main" xmlns="" id="{F6832F4A-E96F-410F-B128-9A01C352BDFB}"/>
              </a:ext>
            </a:extLst>
          </p:cNvPr>
          <p:cNvGrpSpPr/>
          <p:nvPr/>
        </p:nvGrpSpPr>
        <p:grpSpPr>
          <a:xfrm>
            <a:off x="432223" y="317001"/>
            <a:ext cx="3292785" cy="995574"/>
            <a:chOff x="432223" y="317001"/>
            <a:chExt cx="3292785" cy="995574"/>
          </a:xfrm>
        </p:grpSpPr>
        <p:pic>
          <p:nvPicPr>
            <p:cNvPr id="22" name="图片 21">
              <a:extLst>
                <a:ext uri="{FF2B5EF4-FFF2-40B4-BE49-F238E27FC236}">
                  <a16:creationId xmlns:a16="http://schemas.microsoft.com/office/drawing/2014/main" xmlns="" id="{08CC4888-95C2-496D-ADBF-DFC2103A35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24" name="图形">
              <a:extLst>
                <a:ext uri="{FF2B5EF4-FFF2-40B4-BE49-F238E27FC236}">
                  <a16:creationId xmlns:a16="http://schemas.microsoft.com/office/drawing/2014/main" xmlns="" id="{27DC51AE-E167-4192-8AD4-532D57B4119B}"/>
                </a:ext>
              </a:extLst>
            </p:cNvPr>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发展</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电子信息产教融合者</a:t>
              </a:r>
            </a:p>
          </p:txBody>
        </p:sp>
        <p:sp>
          <p:nvSpPr>
            <p:cNvPr id="25" name="图形">
              <a:extLst>
                <a:ext uri="{FF2B5EF4-FFF2-40B4-BE49-F238E27FC236}">
                  <a16:creationId xmlns:a16="http://schemas.microsoft.com/office/drawing/2014/main" xmlns="" id="{5B2BD33C-5B79-4EBE-81E0-56B9AD82AB61}"/>
                </a:ext>
              </a:extLst>
            </p:cNvPr>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03</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16" name="圆角矩形 3">
            <a:extLst>
              <a:ext uri="{FF2B5EF4-FFF2-40B4-BE49-F238E27FC236}">
                <a16:creationId xmlns:a16="http://schemas.microsoft.com/office/drawing/2014/main" xmlns="" id="{AE045179-BAF7-47E7-AF94-E674D9A327F3}"/>
              </a:ext>
            </a:extLst>
          </p:cNvPr>
          <p:cNvSpPr/>
          <p:nvPr/>
        </p:nvSpPr>
        <p:spPr>
          <a:xfrm>
            <a:off x="2063962" y="4372951"/>
            <a:ext cx="7816212" cy="720725"/>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zh-CN" altLang="en-US" sz="2400" b="1" dirty="0">
                <a:latin typeface="+mj-ea"/>
                <a:ea typeface="+mj-ea"/>
              </a:rPr>
              <a:t>中职强基</a:t>
            </a:r>
          </a:p>
        </p:txBody>
      </p:sp>
      <p:sp>
        <p:nvSpPr>
          <p:cNvPr id="17" name="圆角矩形 8">
            <a:extLst>
              <a:ext uri="{FF2B5EF4-FFF2-40B4-BE49-F238E27FC236}">
                <a16:creationId xmlns:a16="http://schemas.microsoft.com/office/drawing/2014/main" xmlns="" id="{2A0CD8C0-07A4-4528-B484-A92608235EC2}"/>
              </a:ext>
            </a:extLst>
          </p:cNvPr>
          <p:cNvSpPr/>
          <p:nvPr/>
        </p:nvSpPr>
        <p:spPr>
          <a:xfrm>
            <a:off x="2063961" y="2558488"/>
            <a:ext cx="1741487" cy="720725"/>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zh-CN" altLang="en-US" sz="2400" b="1" dirty="0" smtClean="0">
                <a:latin typeface="+mj-ea"/>
                <a:ea typeface="+mj-ea"/>
              </a:rPr>
              <a:t>高职强技</a:t>
            </a:r>
            <a:endParaRPr lang="zh-CN" altLang="en-US" sz="2400" b="1" dirty="0">
              <a:latin typeface="+mj-ea"/>
              <a:ea typeface="+mj-ea"/>
            </a:endParaRPr>
          </a:p>
        </p:txBody>
      </p:sp>
      <p:sp>
        <p:nvSpPr>
          <p:cNvPr id="18" name="圆角矩形 9">
            <a:extLst>
              <a:ext uri="{FF2B5EF4-FFF2-40B4-BE49-F238E27FC236}">
                <a16:creationId xmlns:a16="http://schemas.microsoft.com/office/drawing/2014/main" xmlns="" id="{C40022FD-2B8B-4AD1-912C-7BB4D51F971E}"/>
              </a:ext>
            </a:extLst>
          </p:cNvPr>
          <p:cNvSpPr/>
          <p:nvPr/>
        </p:nvSpPr>
        <p:spPr>
          <a:xfrm>
            <a:off x="8138686" y="2499420"/>
            <a:ext cx="1741488" cy="720725"/>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zh-CN" altLang="en-US" sz="2400" b="1" dirty="0" smtClean="0">
                <a:latin typeface="+mj-ea"/>
                <a:ea typeface="+mj-ea"/>
              </a:rPr>
              <a:t>企业引领</a:t>
            </a:r>
            <a:endParaRPr lang="zh-CN" altLang="en-US" sz="2400" b="1" dirty="0">
              <a:latin typeface="+mj-ea"/>
              <a:ea typeface="+mj-ea"/>
            </a:endParaRPr>
          </a:p>
        </p:txBody>
      </p:sp>
      <p:sp>
        <p:nvSpPr>
          <p:cNvPr id="19" name="上箭头 4">
            <a:extLst>
              <a:ext uri="{FF2B5EF4-FFF2-40B4-BE49-F238E27FC236}">
                <a16:creationId xmlns:a16="http://schemas.microsoft.com/office/drawing/2014/main" xmlns="" id="{D5E65213-EF29-42A4-BFE1-98CB1785FFD5}"/>
              </a:ext>
            </a:extLst>
          </p:cNvPr>
          <p:cNvSpPr/>
          <p:nvPr/>
        </p:nvSpPr>
        <p:spPr>
          <a:xfrm>
            <a:off x="2593308" y="3408103"/>
            <a:ext cx="682791" cy="792162"/>
          </a:xfrm>
          <a:prstGeom prst="up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zh-CN" altLang="en-US" sz="2400" b="1">
              <a:latin typeface="+mj-ea"/>
              <a:ea typeface="+mj-ea"/>
            </a:endParaRPr>
          </a:p>
        </p:txBody>
      </p:sp>
      <p:sp>
        <p:nvSpPr>
          <p:cNvPr id="20" name="上下箭头 5">
            <a:extLst>
              <a:ext uri="{FF2B5EF4-FFF2-40B4-BE49-F238E27FC236}">
                <a16:creationId xmlns:a16="http://schemas.microsoft.com/office/drawing/2014/main" xmlns="" id="{DE9B88C6-D543-4686-92AE-76043A4541CF}"/>
              </a:ext>
            </a:extLst>
          </p:cNvPr>
          <p:cNvSpPr/>
          <p:nvPr/>
        </p:nvSpPr>
        <p:spPr>
          <a:xfrm>
            <a:off x="8726908" y="3331940"/>
            <a:ext cx="682790" cy="1028700"/>
          </a:xfrm>
          <a:prstGeom prst="up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zh-CN" altLang="en-US" sz="2400" b="1">
              <a:latin typeface="+mj-ea"/>
              <a:ea typeface="+mj-ea"/>
            </a:endParaRPr>
          </a:p>
        </p:txBody>
      </p:sp>
      <p:sp>
        <p:nvSpPr>
          <p:cNvPr id="23" name="上下箭头 1">
            <a:extLst>
              <a:ext uri="{FF2B5EF4-FFF2-40B4-BE49-F238E27FC236}">
                <a16:creationId xmlns:a16="http://schemas.microsoft.com/office/drawing/2014/main" xmlns="" id="{20C445EC-3F4B-4B8E-BD97-96385DA02E69}"/>
              </a:ext>
            </a:extLst>
          </p:cNvPr>
          <p:cNvSpPr/>
          <p:nvPr/>
        </p:nvSpPr>
        <p:spPr>
          <a:xfrm rot="5400000">
            <a:off x="5663497" y="2310707"/>
            <a:ext cx="617139" cy="1201737"/>
          </a:xfrm>
          <a:prstGeom prst="up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zh-CN" altLang="en-US" sz="2400" b="1" dirty="0">
              <a:latin typeface="+mj-ea"/>
              <a:ea typeface="+mj-ea"/>
            </a:endParaRPr>
          </a:p>
        </p:txBody>
      </p:sp>
    </p:spTree>
    <p:custDataLst>
      <p:tags r:id="rId1"/>
    </p:custDataLst>
    <p:extLst>
      <p:ext uri="{BB962C8B-B14F-4D97-AF65-F5344CB8AC3E}">
        <p14:creationId xmlns:p14="http://schemas.microsoft.com/office/powerpoint/2010/main" val="30059654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P spid="25" grpId="0"/>
      <p:bldP spid="16" grpId="0" animBg="1"/>
      <p:bldP spid="17" grpId="0" animBg="1"/>
      <p:bldP spid="18" grpId="0" animBg="1"/>
      <p:bldP spid="19" grpId="0" animBg="1"/>
      <p:bldP spid="20"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530831" cy="995574"/>
            <a:chOff x="432223" y="317001"/>
            <a:chExt cx="3530831"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005192" y="666515"/>
              <a:ext cx="2957862"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发展</a:t>
              </a:r>
              <a:r>
                <a:rPr lang="en-US" altLang="zh-CN"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电子信息产教融合者</a:t>
              </a:r>
              <a:endParaRPr lang="zh-CN" altLang="en-US"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10" name="标题 1">
            <a:extLst>
              <a:ext uri="{FF2B5EF4-FFF2-40B4-BE49-F238E27FC236}">
                <a16:creationId xmlns:a16="http://schemas.microsoft.com/office/drawing/2014/main" xmlns="" id="{0F3E40BE-9296-4781-B036-A308B2E7F87F}"/>
              </a:ext>
            </a:extLst>
          </p:cNvPr>
          <p:cNvSpPr txBox="1">
            <a:spLocks/>
          </p:cNvSpPr>
          <p:nvPr/>
        </p:nvSpPr>
        <p:spPr>
          <a:xfrm>
            <a:off x="1688875" y="1535882"/>
            <a:ext cx="8106288" cy="584776"/>
          </a:xfrm>
        </p:spPr>
        <p:txBody>
          <a:bodyPr>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z="3200" dirty="0" smtClean="0">
                <a:solidFill>
                  <a:srgbClr val="FF0000"/>
                </a:solidFill>
              </a:rPr>
              <a:t>承办</a:t>
            </a:r>
            <a:r>
              <a:rPr lang="zh-CN" altLang="zh-CN" sz="3200" dirty="0">
                <a:solidFill>
                  <a:srgbClr val="FF0000"/>
                </a:solidFill>
              </a:rPr>
              <a:t>四川省</a:t>
            </a:r>
            <a:r>
              <a:rPr lang="zh-CN" altLang="zh-CN" sz="3200" dirty="0" smtClean="0">
                <a:solidFill>
                  <a:srgbClr val="FF0000"/>
                </a:solidFill>
              </a:rPr>
              <a:t>中</a:t>
            </a:r>
            <a:r>
              <a:rPr lang="zh-CN" altLang="en-US" sz="3200" dirty="0" smtClean="0">
                <a:solidFill>
                  <a:srgbClr val="FF0000"/>
                </a:solidFill>
              </a:rPr>
              <a:t>等</a:t>
            </a:r>
            <a:r>
              <a:rPr lang="zh-CN" altLang="zh-CN" sz="3200" dirty="0" smtClean="0">
                <a:solidFill>
                  <a:srgbClr val="FF0000"/>
                </a:solidFill>
              </a:rPr>
              <a:t>职</a:t>
            </a:r>
            <a:r>
              <a:rPr lang="zh-CN" altLang="en-US" sz="3200" dirty="0" smtClean="0">
                <a:solidFill>
                  <a:srgbClr val="FF0000"/>
                </a:solidFill>
              </a:rPr>
              <a:t>业</a:t>
            </a:r>
            <a:r>
              <a:rPr lang="zh-CN" altLang="zh-CN" sz="3200" dirty="0" smtClean="0">
                <a:solidFill>
                  <a:srgbClr val="FF0000"/>
                </a:solidFill>
              </a:rPr>
              <a:t>学校</a:t>
            </a:r>
            <a:r>
              <a:rPr lang="zh-CN" altLang="zh-CN" sz="3200" dirty="0">
                <a:solidFill>
                  <a:srgbClr val="FF0000"/>
                </a:solidFill>
              </a:rPr>
              <a:t>学生技能大赛</a:t>
            </a:r>
            <a:endParaRPr lang="zh-CN" altLang="en-US" sz="3200" dirty="0">
              <a:solidFill>
                <a:srgbClr val="FF0000"/>
              </a:solidFill>
            </a:endParaRPr>
          </a:p>
        </p:txBody>
      </p:sp>
      <p:graphicFrame>
        <p:nvGraphicFramePr>
          <p:cNvPr id="11" name="内容占位符 3">
            <a:extLst>
              <a:ext uri="{FF2B5EF4-FFF2-40B4-BE49-F238E27FC236}">
                <a16:creationId xmlns:a16="http://schemas.microsoft.com/office/drawing/2014/main" xmlns="" id="{5C06E66F-69BC-4527-8A53-24B7171A7EB2}"/>
              </a:ext>
            </a:extLst>
          </p:cNvPr>
          <p:cNvGraphicFramePr>
            <a:graphicFrameLocks/>
          </p:cNvGraphicFramePr>
          <p:nvPr>
            <p:extLst>
              <p:ext uri="{D42A27DB-BD31-4B8C-83A1-F6EECF244321}">
                <p14:modId xmlns:p14="http://schemas.microsoft.com/office/powerpoint/2010/main" val="757557672"/>
              </p:ext>
            </p:extLst>
          </p:nvPr>
        </p:nvGraphicFramePr>
        <p:xfrm>
          <a:off x="549339" y="2397386"/>
          <a:ext cx="5546661" cy="3657600"/>
        </p:xfrm>
        <a:graphic>
          <a:graphicData uri="http://schemas.openxmlformats.org/drawingml/2006/table">
            <a:tbl>
              <a:tblPr firstRow="1" bandRow="1">
                <a:tableStyleId>{5C22544A-7EE6-4342-B048-85BDC9FD1C3A}</a:tableStyleId>
              </a:tblPr>
              <a:tblGrid>
                <a:gridCol w="937506">
                  <a:extLst>
                    <a:ext uri="{9D8B030D-6E8A-4147-A177-3AD203B41FA5}">
                      <a16:colId xmlns:a16="http://schemas.microsoft.com/office/drawing/2014/main" xmlns="" val="20000"/>
                    </a:ext>
                  </a:extLst>
                </a:gridCol>
                <a:gridCol w="4609155">
                  <a:extLst>
                    <a:ext uri="{9D8B030D-6E8A-4147-A177-3AD203B41FA5}">
                      <a16:colId xmlns:a16="http://schemas.microsoft.com/office/drawing/2014/main" xmlns="" val="20001"/>
                    </a:ext>
                  </a:extLst>
                </a:gridCol>
              </a:tblGrid>
              <a:tr h="397596">
                <a:tc>
                  <a:txBody>
                    <a:bodyPr/>
                    <a:lstStyle/>
                    <a:p>
                      <a:pPr algn="ctr"/>
                      <a:r>
                        <a:rPr lang="zh-CN" altLang="en-US" sz="2400" dirty="0"/>
                        <a:t>年份</a:t>
                      </a:r>
                    </a:p>
                  </a:txBody>
                  <a:tcPr anchor="ctr"/>
                </a:tc>
                <a:tc>
                  <a:txBody>
                    <a:bodyPr/>
                    <a:lstStyle/>
                    <a:p>
                      <a:pPr algn="ctr"/>
                      <a:r>
                        <a:rPr lang="zh-CN" altLang="en-US" sz="2400" dirty="0"/>
                        <a:t>赛项名称</a:t>
                      </a:r>
                    </a:p>
                  </a:txBody>
                  <a:tcPr anchor="ctr"/>
                </a:tc>
                <a:extLst>
                  <a:ext uri="{0D108BD9-81ED-4DB2-BD59-A6C34878D82A}">
                    <a16:rowId xmlns:a16="http://schemas.microsoft.com/office/drawing/2014/main" xmlns="" val="10000"/>
                  </a:ext>
                </a:extLst>
              </a:tr>
              <a:tr h="1292187">
                <a:tc>
                  <a:txBody>
                    <a:bodyPr/>
                    <a:lstStyle/>
                    <a:p>
                      <a:pPr algn="ctr"/>
                      <a:r>
                        <a:rPr lang="en-US" altLang="zh-CN" sz="2400" dirty="0"/>
                        <a:t>2016</a:t>
                      </a:r>
                      <a:endParaRPr lang="zh-CN" altLang="en-US" sz="2400" dirty="0"/>
                    </a:p>
                  </a:txBody>
                  <a:tcPr anchor="ctr"/>
                </a:tc>
                <a:tc>
                  <a:txBody>
                    <a:bodyPr/>
                    <a:lstStyle/>
                    <a:p>
                      <a:pPr algn="l"/>
                      <a:r>
                        <a:rPr lang="zh-CN" altLang="zh-CN" sz="2400" kern="1200" dirty="0">
                          <a:solidFill>
                            <a:schemeClr val="dk1"/>
                          </a:solidFill>
                          <a:effectLst/>
                          <a:latin typeface="+mn-lt"/>
                          <a:ea typeface="+mn-ea"/>
                          <a:cs typeface="+mn-cs"/>
                        </a:rPr>
                        <a:t>单片机控制装置安装与调试</a:t>
                      </a:r>
                      <a:endParaRPr lang="en-US" altLang="zh-CN" sz="2400" kern="1200" dirty="0">
                        <a:solidFill>
                          <a:schemeClr val="dk1"/>
                        </a:solidFill>
                        <a:effectLst/>
                        <a:latin typeface="+mn-lt"/>
                        <a:ea typeface="+mn-ea"/>
                        <a:cs typeface="+mn-cs"/>
                      </a:endParaRPr>
                    </a:p>
                    <a:p>
                      <a:pPr algn="l"/>
                      <a:r>
                        <a:rPr lang="zh-CN" altLang="zh-CN" sz="2400" kern="1200" dirty="0">
                          <a:solidFill>
                            <a:schemeClr val="dk1"/>
                          </a:solidFill>
                          <a:effectLst/>
                          <a:latin typeface="+mn-lt"/>
                          <a:ea typeface="+mn-ea"/>
                          <a:cs typeface="+mn-cs"/>
                        </a:rPr>
                        <a:t>电子产品装配与调试赛项规程</a:t>
                      </a:r>
                      <a:endParaRPr lang="en-US" altLang="zh-CN" sz="2400" kern="1200" dirty="0">
                        <a:solidFill>
                          <a:schemeClr val="dk1"/>
                        </a:solidFill>
                        <a:effectLst/>
                        <a:latin typeface="+mn-lt"/>
                        <a:ea typeface="+mn-ea"/>
                        <a:cs typeface="+mn-cs"/>
                      </a:endParaRPr>
                    </a:p>
                    <a:p>
                      <a:pPr algn="l"/>
                      <a:r>
                        <a:rPr lang="zh-CN" altLang="zh-CN" sz="2400" kern="1200" dirty="0">
                          <a:solidFill>
                            <a:schemeClr val="dk1"/>
                          </a:solidFill>
                          <a:effectLst/>
                          <a:latin typeface="+mn-lt"/>
                          <a:ea typeface="+mn-ea"/>
                          <a:cs typeface="+mn-cs"/>
                        </a:rPr>
                        <a:t>电气安装与维修赛项</a:t>
                      </a:r>
                      <a:endParaRPr lang="en-US" altLang="zh-CN" sz="2400" kern="1200" dirty="0">
                        <a:solidFill>
                          <a:schemeClr val="dk1"/>
                        </a:solidFill>
                        <a:effectLst/>
                        <a:latin typeface="+mn-lt"/>
                        <a:ea typeface="+mn-ea"/>
                        <a:cs typeface="+mn-cs"/>
                      </a:endParaRPr>
                    </a:p>
                    <a:p>
                      <a:pPr algn="l"/>
                      <a:r>
                        <a:rPr lang="zh-CN" altLang="zh-CN" sz="2400" kern="1200" dirty="0">
                          <a:solidFill>
                            <a:schemeClr val="dk1"/>
                          </a:solidFill>
                          <a:effectLst/>
                          <a:latin typeface="+mn-lt"/>
                          <a:ea typeface="+mn-ea"/>
                          <a:cs typeface="+mn-cs"/>
                        </a:rPr>
                        <a:t>机电一体化设备组装与调试赛项</a:t>
                      </a:r>
                      <a:endParaRPr lang="zh-CN" altLang="en-US" sz="2400" dirty="0"/>
                    </a:p>
                  </a:txBody>
                  <a:tcPr anchor="ctr"/>
                </a:tc>
                <a:extLst>
                  <a:ext uri="{0D108BD9-81ED-4DB2-BD59-A6C34878D82A}">
                    <a16:rowId xmlns:a16="http://schemas.microsoft.com/office/drawing/2014/main" xmlns="" val="10001"/>
                  </a:ext>
                </a:extLst>
              </a:tr>
              <a:tr h="397596">
                <a:tc>
                  <a:txBody>
                    <a:bodyPr/>
                    <a:lstStyle/>
                    <a:p>
                      <a:pPr algn="ctr"/>
                      <a:r>
                        <a:rPr lang="en-US" altLang="zh-CN" sz="2400" dirty="0"/>
                        <a:t>2017</a:t>
                      </a:r>
                      <a:endParaRPr lang="zh-CN" altLang="en-US" sz="2400" dirty="0"/>
                    </a:p>
                  </a:txBody>
                  <a:tcPr anchor="ctr"/>
                </a:tc>
                <a:tc>
                  <a:txBody>
                    <a:bodyPr/>
                    <a:lstStyle/>
                    <a:p>
                      <a:pPr algn="l"/>
                      <a:r>
                        <a:rPr lang="zh-CN" altLang="zh-CN" sz="2400" kern="1200" dirty="0">
                          <a:solidFill>
                            <a:schemeClr val="dk1"/>
                          </a:solidFill>
                          <a:effectLst/>
                          <a:latin typeface="+mn-lt"/>
                          <a:ea typeface="+mn-ea"/>
                          <a:cs typeface="+mn-cs"/>
                        </a:rPr>
                        <a:t>机电一体化设备组装与调试赛项</a:t>
                      </a:r>
                      <a:endParaRPr lang="zh-CN" altLang="en-US" sz="2400" dirty="0"/>
                    </a:p>
                  </a:txBody>
                  <a:tcPr anchor="ctr"/>
                </a:tc>
                <a:extLst>
                  <a:ext uri="{0D108BD9-81ED-4DB2-BD59-A6C34878D82A}">
                    <a16:rowId xmlns:a16="http://schemas.microsoft.com/office/drawing/2014/main" xmlns="" val="10002"/>
                  </a:ext>
                </a:extLst>
              </a:tr>
              <a:tr h="993990">
                <a:tc>
                  <a:txBody>
                    <a:bodyPr/>
                    <a:lstStyle/>
                    <a:p>
                      <a:pPr algn="ctr"/>
                      <a:r>
                        <a:rPr lang="en-US" altLang="zh-CN" sz="2400" dirty="0"/>
                        <a:t>2018</a:t>
                      </a:r>
                      <a:endParaRPr lang="zh-CN" altLang="en-US" sz="2400" dirty="0"/>
                    </a:p>
                  </a:txBody>
                  <a:tcPr anchor="ctr"/>
                </a:tc>
                <a:tc>
                  <a:txBody>
                    <a:bodyPr/>
                    <a:lstStyle/>
                    <a:p>
                      <a:pPr algn="l"/>
                      <a:r>
                        <a:rPr lang="zh-CN" altLang="zh-CN" sz="2400" kern="1200" dirty="0">
                          <a:solidFill>
                            <a:schemeClr val="dk1"/>
                          </a:solidFill>
                          <a:effectLst/>
                          <a:latin typeface="+mn-lt"/>
                          <a:ea typeface="+mn-ea"/>
                          <a:cs typeface="+mn-cs"/>
                        </a:rPr>
                        <a:t>机电一体化设备组装与调试</a:t>
                      </a:r>
                      <a:endParaRPr lang="en-US" altLang="zh-CN" sz="2400" kern="1200" dirty="0">
                        <a:solidFill>
                          <a:schemeClr val="dk1"/>
                        </a:solidFill>
                        <a:effectLst/>
                        <a:latin typeface="+mn-lt"/>
                        <a:ea typeface="+mn-ea"/>
                        <a:cs typeface="+mn-cs"/>
                      </a:endParaRPr>
                    </a:p>
                    <a:p>
                      <a:pPr algn="l"/>
                      <a:r>
                        <a:rPr lang="zh-CN" altLang="zh-CN" sz="2400" kern="1200" dirty="0">
                          <a:solidFill>
                            <a:schemeClr val="dk1"/>
                          </a:solidFill>
                          <a:effectLst/>
                          <a:latin typeface="+mn-lt"/>
                          <a:ea typeface="+mn-ea"/>
                          <a:cs typeface="+mn-cs"/>
                        </a:rPr>
                        <a:t>电气安装与维修</a:t>
                      </a:r>
                      <a:endParaRPr lang="en-US" altLang="zh-CN" sz="2400" kern="1200" dirty="0">
                        <a:solidFill>
                          <a:schemeClr val="dk1"/>
                        </a:solidFill>
                        <a:effectLst/>
                        <a:latin typeface="+mn-lt"/>
                        <a:ea typeface="+mn-ea"/>
                        <a:cs typeface="+mn-cs"/>
                      </a:endParaRPr>
                    </a:p>
                    <a:p>
                      <a:pPr algn="l"/>
                      <a:r>
                        <a:rPr lang="zh-CN" altLang="zh-CN" sz="2400" kern="1200" dirty="0">
                          <a:solidFill>
                            <a:schemeClr val="dk1"/>
                          </a:solidFill>
                          <a:effectLst/>
                          <a:latin typeface="+mn-lt"/>
                          <a:ea typeface="+mn-ea"/>
                          <a:cs typeface="+mn-cs"/>
                        </a:rPr>
                        <a:t>单片机控制装置安装与调试</a:t>
                      </a:r>
                      <a:endParaRPr lang="zh-CN" altLang="en-US" sz="2400" dirty="0"/>
                    </a:p>
                  </a:txBody>
                  <a:tcPr anchor="ctr"/>
                </a:tc>
                <a:extLst>
                  <a:ext uri="{0D108BD9-81ED-4DB2-BD59-A6C34878D82A}">
                    <a16:rowId xmlns:a16="http://schemas.microsoft.com/office/drawing/2014/main" xmlns="" val="10003"/>
                  </a:ext>
                </a:extLst>
              </a:tr>
            </a:tbl>
          </a:graphicData>
        </a:graphic>
      </p:graphicFrame>
      <p:graphicFrame>
        <p:nvGraphicFramePr>
          <p:cNvPr id="12" name="内容占位符 3">
            <a:extLst>
              <a:ext uri="{FF2B5EF4-FFF2-40B4-BE49-F238E27FC236}">
                <a16:creationId xmlns:a16="http://schemas.microsoft.com/office/drawing/2014/main" xmlns="" id="{3F20430B-08C6-44B4-8D34-D9EB1EFCB3D8}"/>
              </a:ext>
            </a:extLst>
          </p:cNvPr>
          <p:cNvGraphicFramePr>
            <a:graphicFrameLocks/>
          </p:cNvGraphicFramePr>
          <p:nvPr>
            <p:extLst>
              <p:ext uri="{D42A27DB-BD31-4B8C-83A1-F6EECF244321}">
                <p14:modId xmlns:p14="http://schemas.microsoft.com/office/powerpoint/2010/main" val="4265868781"/>
              </p:ext>
            </p:extLst>
          </p:nvPr>
        </p:nvGraphicFramePr>
        <p:xfrm>
          <a:off x="6226239" y="2385900"/>
          <a:ext cx="5546661" cy="3669086"/>
        </p:xfrm>
        <a:graphic>
          <a:graphicData uri="http://schemas.openxmlformats.org/drawingml/2006/table">
            <a:tbl>
              <a:tblPr firstRow="1" bandRow="1">
                <a:tableStyleId>{5C22544A-7EE6-4342-B048-85BDC9FD1C3A}</a:tableStyleId>
              </a:tblPr>
              <a:tblGrid>
                <a:gridCol w="937506">
                  <a:extLst>
                    <a:ext uri="{9D8B030D-6E8A-4147-A177-3AD203B41FA5}">
                      <a16:colId xmlns:a16="http://schemas.microsoft.com/office/drawing/2014/main" xmlns="" val="20000"/>
                    </a:ext>
                  </a:extLst>
                </a:gridCol>
                <a:gridCol w="4609155">
                  <a:extLst>
                    <a:ext uri="{9D8B030D-6E8A-4147-A177-3AD203B41FA5}">
                      <a16:colId xmlns:a16="http://schemas.microsoft.com/office/drawing/2014/main" xmlns="" val="20001"/>
                    </a:ext>
                  </a:extLst>
                </a:gridCol>
              </a:tblGrid>
              <a:tr h="461578">
                <a:tc>
                  <a:txBody>
                    <a:bodyPr/>
                    <a:lstStyle/>
                    <a:p>
                      <a:pPr algn="ctr"/>
                      <a:r>
                        <a:rPr lang="zh-CN" altLang="en-US" sz="2400" dirty="0"/>
                        <a:t>年份</a:t>
                      </a:r>
                    </a:p>
                  </a:txBody>
                  <a:tcPr/>
                </a:tc>
                <a:tc>
                  <a:txBody>
                    <a:bodyPr/>
                    <a:lstStyle/>
                    <a:p>
                      <a:pPr algn="ctr"/>
                      <a:r>
                        <a:rPr lang="zh-CN" altLang="en-US" sz="2400" dirty="0"/>
                        <a:t>赛项名称</a:t>
                      </a:r>
                    </a:p>
                  </a:txBody>
                  <a:tcPr/>
                </a:tc>
                <a:extLst>
                  <a:ext uri="{0D108BD9-81ED-4DB2-BD59-A6C34878D82A}">
                    <a16:rowId xmlns:a16="http://schemas.microsoft.com/office/drawing/2014/main" xmlns="" val="10000"/>
                  </a:ext>
                </a:extLst>
              </a:tr>
              <a:tr h="572769">
                <a:tc>
                  <a:txBody>
                    <a:bodyPr/>
                    <a:lstStyle/>
                    <a:p>
                      <a:pPr algn="ctr"/>
                      <a:r>
                        <a:rPr lang="en-US" altLang="zh-CN" sz="2400" dirty="0"/>
                        <a:t>2019</a:t>
                      </a:r>
                      <a:endParaRPr lang="zh-CN" altLang="en-US" sz="2400" dirty="0"/>
                    </a:p>
                  </a:txBody>
                  <a:tcPr anchor="ctr"/>
                </a:tc>
                <a:tc>
                  <a:txBody>
                    <a:bodyPr/>
                    <a:lstStyle/>
                    <a:p>
                      <a:pPr algn="l"/>
                      <a:r>
                        <a:rPr lang="zh-CN" altLang="zh-CN" sz="2400" kern="1200" dirty="0">
                          <a:solidFill>
                            <a:schemeClr val="dk1"/>
                          </a:solidFill>
                          <a:effectLst/>
                          <a:latin typeface="+mn-lt"/>
                          <a:ea typeface="+mn-ea"/>
                          <a:cs typeface="+mn-cs"/>
                        </a:rPr>
                        <a:t>电气安装与维修</a:t>
                      </a:r>
                      <a:endParaRPr lang="zh-CN" altLang="en-US" sz="2400" dirty="0"/>
                    </a:p>
                  </a:txBody>
                  <a:tcPr anchor="ctr"/>
                </a:tc>
                <a:extLst>
                  <a:ext uri="{0D108BD9-81ED-4DB2-BD59-A6C34878D82A}">
                    <a16:rowId xmlns:a16="http://schemas.microsoft.com/office/drawing/2014/main" xmlns="" val="10004"/>
                  </a:ext>
                </a:extLst>
              </a:tr>
              <a:tr h="1030985">
                <a:tc>
                  <a:txBody>
                    <a:bodyPr/>
                    <a:lstStyle/>
                    <a:p>
                      <a:pPr algn="ctr"/>
                      <a:r>
                        <a:rPr lang="en-US" altLang="zh-CN" sz="2400" dirty="0"/>
                        <a:t>2020</a:t>
                      </a:r>
                      <a:endParaRPr lang="zh-CN" altLang="en-US" sz="2400" dirty="0"/>
                    </a:p>
                  </a:txBody>
                  <a:tcPr anchor="ctr"/>
                </a:tc>
                <a:tc>
                  <a:txBody>
                    <a:bodyPr/>
                    <a:lstStyle/>
                    <a:p>
                      <a:pPr algn="l"/>
                      <a:r>
                        <a:rPr lang="zh-CN" altLang="zh-CN" sz="2400" kern="1200" dirty="0">
                          <a:solidFill>
                            <a:schemeClr val="dk1"/>
                          </a:solidFill>
                          <a:effectLst/>
                          <a:latin typeface="+mn-lt"/>
                          <a:ea typeface="+mn-ea"/>
                          <a:cs typeface="+mn-cs"/>
                        </a:rPr>
                        <a:t>机电一体化设备组装与调试</a:t>
                      </a:r>
                      <a:endParaRPr lang="en-US" altLang="zh-CN" sz="2400" kern="1200" dirty="0">
                        <a:solidFill>
                          <a:schemeClr val="dk1"/>
                        </a:solidFill>
                        <a:effectLst/>
                        <a:latin typeface="+mn-lt"/>
                        <a:ea typeface="+mn-ea"/>
                        <a:cs typeface="+mn-cs"/>
                      </a:endParaRPr>
                    </a:p>
                    <a:p>
                      <a:pPr algn="l"/>
                      <a:r>
                        <a:rPr lang="zh-CN" altLang="zh-CN" sz="2400" kern="1200" dirty="0">
                          <a:solidFill>
                            <a:schemeClr val="dk1"/>
                          </a:solidFill>
                          <a:effectLst/>
                          <a:latin typeface="+mn-lt"/>
                          <a:ea typeface="+mn-ea"/>
                          <a:cs typeface="+mn-cs"/>
                        </a:rPr>
                        <a:t>电气安装与维修</a:t>
                      </a:r>
                      <a:endParaRPr lang="zh-CN" altLang="en-US" sz="2400" dirty="0"/>
                    </a:p>
                  </a:txBody>
                  <a:tcPr anchor="ctr"/>
                </a:tc>
                <a:extLst>
                  <a:ext uri="{0D108BD9-81ED-4DB2-BD59-A6C34878D82A}">
                    <a16:rowId xmlns:a16="http://schemas.microsoft.com/office/drawing/2014/main" xmlns="" val="10005"/>
                  </a:ext>
                </a:extLst>
              </a:tr>
              <a:tr h="1030985">
                <a:tc>
                  <a:txBody>
                    <a:bodyPr/>
                    <a:lstStyle/>
                    <a:p>
                      <a:pPr algn="ctr"/>
                      <a:r>
                        <a:rPr lang="en-US" altLang="zh-CN" sz="2400" dirty="0"/>
                        <a:t>2021</a:t>
                      </a:r>
                      <a:endParaRPr lang="zh-CN" altLang="en-US" sz="2400" dirty="0"/>
                    </a:p>
                  </a:txBody>
                  <a:tcPr anchor="ctr"/>
                </a:tc>
                <a:tc>
                  <a:txBody>
                    <a:bodyPr/>
                    <a:lstStyle/>
                    <a:p>
                      <a:pPr algn="l"/>
                      <a:r>
                        <a:rPr lang="zh-CN" altLang="zh-CN" sz="2400" kern="1200" dirty="0">
                          <a:solidFill>
                            <a:schemeClr val="dk1"/>
                          </a:solidFill>
                          <a:effectLst/>
                          <a:latin typeface="+mn-lt"/>
                          <a:ea typeface="+mn-ea"/>
                          <a:cs typeface="+mn-cs"/>
                        </a:rPr>
                        <a:t>机电一体化设备组装与调试</a:t>
                      </a:r>
                      <a:endParaRPr lang="en-US" altLang="zh-CN" sz="2400" kern="1200" dirty="0">
                        <a:solidFill>
                          <a:schemeClr val="dk1"/>
                        </a:solidFill>
                        <a:effectLst/>
                        <a:latin typeface="+mn-lt"/>
                        <a:ea typeface="+mn-ea"/>
                        <a:cs typeface="+mn-cs"/>
                      </a:endParaRPr>
                    </a:p>
                    <a:p>
                      <a:pPr algn="l"/>
                      <a:r>
                        <a:rPr lang="zh-CN" altLang="zh-CN" sz="2400" kern="1200" dirty="0">
                          <a:solidFill>
                            <a:schemeClr val="dk1"/>
                          </a:solidFill>
                          <a:effectLst/>
                          <a:latin typeface="+mn-lt"/>
                          <a:ea typeface="+mn-ea"/>
                          <a:cs typeface="+mn-cs"/>
                        </a:rPr>
                        <a:t>电气安装与维修</a:t>
                      </a:r>
                      <a:endParaRPr lang="zh-CN" altLang="en-US" sz="2400" dirty="0"/>
                    </a:p>
                  </a:txBody>
                  <a:tcPr anchor="ctr"/>
                </a:tc>
                <a:extLst>
                  <a:ext uri="{0D108BD9-81ED-4DB2-BD59-A6C34878D82A}">
                    <a16:rowId xmlns:a16="http://schemas.microsoft.com/office/drawing/2014/main" xmlns="" val="10006"/>
                  </a:ext>
                </a:extLst>
              </a:tr>
              <a:tr h="572769">
                <a:tc>
                  <a:txBody>
                    <a:bodyPr/>
                    <a:lstStyle/>
                    <a:p>
                      <a:pPr algn="ctr"/>
                      <a:r>
                        <a:rPr lang="en-US" altLang="zh-CN" sz="2400" dirty="0"/>
                        <a:t>2022</a:t>
                      </a:r>
                      <a:endParaRPr lang="zh-CN" altLang="en-US" sz="2400" dirty="0"/>
                    </a:p>
                  </a:txBody>
                  <a:tcPr anchor="ctr"/>
                </a:tc>
                <a:tc>
                  <a:txBody>
                    <a:bodyPr/>
                    <a:lstStyle/>
                    <a:p>
                      <a:pPr algn="l"/>
                      <a:r>
                        <a:rPr lang="zh-CN" altLang="zh-CN" sz="2400" kern="1200" dirty="0">
                          <a:solidFill>
                            <a:schemeClr val="dk1"/>
                          </a:solidFill>
                          <a:effectLst/>
                          <a:latin typeface="+mn-lt"/>
                          <a:ea typeface="+mn-ea"/>
                          <a:cs typeface="+mn-cs"/>
                        </a:rPr>
                        <a:t>单片机控制装置安装与调试</a:t>
                      </a:r>
                      <a:endParaRPr lang="zh-CN" altLang="en-US" sz="2400" dirty="0"/>
                    </a:p>
                  </a:txBody>
                  <a:tcPr anchor="ctr"/>
                </a:tc>
                <a:extLst>
                  <a:ext uri="{0D108BD9-81ED-4DB2-BD59-A6C34878D82A}">
                    <a16:rowId xmlns:a16="http://schemas.microsoft.com/office/drawing/2014/main" xmlns="" val="10007"/>
                  </a:ext>
                </a:extLst>
              </a:tr>
            </a:tbl>
          </a:graphicData>
        </a:graphic>
      </p:graphicFrame>
    </p:spTree>
    <p:custDataLst>
      <p:tags r:id="rId1"/>
    </p:custDataLst>
    <p:extLst>
      <p:ext uri="{BB962C8B-B14F-4D97-AF65-F5344CB8AC3E}">
        <p14:creationId xmlns:p14="http://schemas.microsoft.com/office/powerpoint/2010/main" val="1990582507"/>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530831" cy="995574"/>
            <a:chOff x="432223" y="317001"/>
            <a:chExt cx="3530831"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005192" y="666515"/>
              <a:ext cx="2957862"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发展</a:t>
              </a:r>
              <a:r>
                <a:rPr lang="en-US" altLang="zh-CN"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电子信息产教融合者</a:t>
              </a:r>
              <a:endParaRPr lang="zh-CN" altLang="en-US"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pic>
        <p:nvPicPr>
          <p:cNvPr id="9" name="内容占位符 5">
            <a:extLst>
              <a:ext uri="{FF2B5EF4-FFF2-40B4-BE49-F238E27FC236}">
                <a16:creationId xmlns:a16="http://schemas.microsoft.com/office/drawing/2014/main" xmlns="" id="{74983082-3B17-4E32-BFAB-543BB16385C2}"/>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824111" y="4017525"/>
            <a:ext cx="3819766" cy="2523474"/>
          </a:xfrm>
          <a:prstGeom prst="rect">
            <a:avLst/>
          </a:prstGeom>
        </p:spPr>
      </p:pic>
      <p:pic>
        <p:nvPicPr>
          <p:cNvPr id="13" name="图片 12">
            <a:extLst>
              <a:ext uri="{FF2B5EF4-FFF2-40B4-BE49-F238E27FC236}">
                <a16:creationId xmlns:a16="http://schemas.microsoft.com/office/drawing/2014/main" xmlns="" id="{B39E5402-0B6E-4BFB-B5D8-56A0F2FD0F88}"/>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824111" y="1312576"/>
            <a:ext cx="3819766" cy="2523474"/>
          </a:xfrm>
          <a:prstGeom prst="rect">
            <a:avLst/>
          </a:prstGeom>
        </p:spPr>
      </p:pic>
      <p:pic>
        <p:nvPicPr>
          <p:cNvPr id="14" name="图片 13">
            <a:extLst>
              <a:ext uri="{FF2B5EF4-FFF2-40B4-BE49-F238E27FC236}">
                <a16:creationId xmlns:a16="http://schemas.microsoft.com/office/drawing/2014/main" xmlns="" id="{7946DEF8-C319-40F2-944B-DF2AA63AF0AB}"/>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548124" y="1312576"/>
            <a:ext cx="3819766" cy="2523474"/>
          </a:xfrm>
          <a:prstGeom prst="rect">
            <a:avLst/>
          </a:prstGeom>
        </p:spPr>
      </p:pic>
      <p:pic>
        <p:nvPicPr>
          <p:cNvPr id="15" name="图片 14">
            <a:extLst>
              <a:ext uri="{FF2B5EF4-FFF2-40B4-BE49-F238E27FC236}">
                <a16:creationId xmlns:a16="http://schemas.microsoft.com/office/drawing/2014/main" xmlns="" id="{62D039AA-B917-48E8-8AC9-AD60ABD334F5}"/>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548124" y="4017525"/>
            <a:ext cx="3819766" cy="2523474"/>
          </a:xfrm>
          <a:prstGeom prst="rect">
            <a:avLst/>
          </a:prstGeom>
        </p:spPr>
      </p:pic>
    </p:spTree>
    <p:custDataLst>
      <p:tags r:id="rId1"/>
    </p:custDataLst>
    <p:extLst>
      <p:ext uri="{BB962C8B-B14F-4D97-AF65-F5344CB8AC3E}">
        <p14:creationId xmlns:p14="http://schemas.microsoft.com/office/powerpoint/2010/main" val="3232163209"/>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530831" cy="995574"/>
            <a:chOff x="432223" y="317001"/>
            <a:chExt cx="3530831"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005192" y="666515"/>
              <a:ext cx="2957862"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发展</a:t>
              </a:r>
              <a:r>
                <a:rPr lang="en-US" altLang="zh-CN"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电子信息产教融合者</a:t>
              </a:r>
              <a:endParaRPr lang="zh-CN" altLang="en-US"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10" name="标题 1">
            <a:extLst>
              <a:ext uri="{FF2B5EF4-FFF2-40B4-BE49-F238E27FC236}">
                <a16:creationId xmlns:a16="http://schemas.microsoft.com/office/drawing/2014/main" xmlns="" id="{C921E378-1E49-4AA9-91C5-BECBB77E95BE}"/>
              </a:ext>
            </a:extLst>
          </p:cNvPr>
          <p:cNvSpPr txBox="1">
            <a:spLocks/>
          </p:cNvSpPr>
          <p:nvPr/>
        </p:nvSpPr>
        <p:spPr>
          <a:xfrm>
            <a:off x="511643" y="1546248"/>
            <a:ext cx="11353800" cy="662782"/>
          </a:xfrm>
        </p:spPr>
        <p:txBody>
          <a:bodyPr anchor="ctr">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algn="ctr"/>
            <a:r>
              <a:rPr lang="zh-CN" altLang="en-US" dirty="0" smtClean="0"/>
              <a:t>承办成都市百万</a:t>
            </a:r>
            <a:r>
              <a:rPr lang="zh-CN" altLang="en-US" dirty="0"/>
              <a:t>职工技能</a:t>
            </a:r>
            <a:r>
              <a:rPr lang="zh-CN" altLang="zh-CN" dirty="0"/>
              <a:t>大赛</a:t>
            </a:r>
            <a:endParaRPr lang="zh-CN" altLang="en-US" dirty="0"/>
          </a:p>
        </p:txBody>
      </p:sp>
      <p:graphicFrame>
        <p:nvGraphicFramePr>
          <p:cNvPr id="11" name="内容占位符 3">
            <a:extLst>
              <a:ext uri="{FF2B5EF4-FFF2-40B4-BE49-F238E27FC236}">
                <a16:creationId xmlns:a16="http://schemas.microsoft.com/office/drawing/2014/main" xmlns="" id="{0A71995A-EB10-4E85-8333-A6B1505E94CD}"/>
              </a:ext>
            </a:extLst>
          </p:cNvPr>
          <p:cNvGraphicFramePr>
            <a:graphicFrameLocks/>
          </p:cNvGraphicFramePr>
          <p:nvPr>
            <p:extLst>
              <p:ext uri="{D42A27DB-BD31-4B8C-83A1-F6EECF244321}">
                <p14:modId xmlns:p14="http://schemas.microsoft.com/office/powerpoint/2010/main" val="3662619020"/>
              </p:ext>
            </p:extLst>
          </p:nvPr>
        </p:nvGraphicFramePr>
        <p:xfrm>
          <a:off x="352803" y="2414429"/>
          <a:ext cx="11512640" cy="3921171"/>
        </p:xfrm>
        <a:graphic>
          <a:graphicData uri="http://schemas.openxmlformats.org/drawingml/2006/table">
            <a:tbl>
              <a:tblPr firstRow="1" bandRow="1">
                <a:tableStyleId>{5C22544A-7EE6-4342-B048-85BDC9FD1C3A}</a:tableStyleId>
              </a:tblPr>
              <a:tblGrid>
                <a:gridCol w="1945886">
                  <a:extLst>
                    <a:ext uri="{9D8B030D-6E8A-4147-A177-3AD203B41FA5}">
                      <a16:colId xmlns:a16="http://schemas.microsoft.com/office/drawing/2014/main" xmlns="" val="20000"/>
                    </a:ext>
                  </a:extLst>
                </a:gridCol>
                <a:gridCol w="9566754">
                  <a:extLst>
                    <a:ext uri="{9D8B030D-6E8A-4147-A177-3AD203B41FA5}">
                      <a16:colId xmlns:a16="http://schemas.microsoft.com/office/drawing/2014/main" xmlns="" val="20001"/>
                    </a:ext>
                  </a:extLst>
                </a:gridCol>
              </a:tblGrid>
              <a:tr h="858260">
                <a:tc>
                  <a:txBody>
                    <a:bodyPr/>
                    <a:lstStyle/>
                    <a:p>
                      <a:pPr algn="ctr"/>
                      <a:r>
                        <a:rPr lang="zh-CN" altLang="en-US" sz="2400" dirty="0">
                          <a:latin typeface="+mn-ea"/>
                          <a:ea typeface="+mn-ea"/>
                        </a:rPr>
                        <a:t>年份</a:t>
                      </a:r>
                    </a:p>
                  </a:txBody>
                  <a:tcPr anchor="ctr"/>
                </a:tc>
                <a:tc>
                  <a:txBody>
                    <a:bodyPr/>
                    <a:lstStyle/>
                    <a:p>
                      <a:pPr algn="ctr"/>
                      <a:r>
                        <a:rPr lang="zh-CN" altLang="en-US" sz="2400" dirty="0">
                          <a:latin typeface="+mn-ea"/>
                          <a:ea typeface="+mn-ea"/>
                        </a:rPr>
                        <a:t>赛项名称</a:t>
                      </a:r>
                    </a:p>
                  </a:txBody>
                  <a:tcPr anchor="ctr"/>
                </a:tc>
                <a:extLst>
                  <a:ext uri="{0D108BD9-81ED-4DB2-BD59-A6C34878D82A}">
                    <a16:rowId xmlns:a16="http://schemas.microsoft.com/office/drawing/2014/main" xmlns="" val="10000"/>
                  </a:ext>
                </a:extLst>
              </a:tr>
              <a:tr h="813205">
                <a:tc>
                  <a:txBody>
                    <a:bodyPr/>
                    <a:lstStyle/>
                    <a:p>
                      <a:pPr algn="ctr"/>
                      <a:r>
                        <a:rPr lang="en-US" altLang="zh-CN" sz="2400" dirty="0">
                          <a:latin typeface="+mn-ea"/>
                          <a:ea typeface="+mn-ea"/>
                        </a:rPr>
                        <a:t>2018</a:t>
                      </a:r>
                      <a:endParaRPr lang="zh-CN" altLang="en-US" sz="2400" dirty="0">
                        <a:latin typeface="+mn-ea"/>
                        <a:ea typeface="+mn-ea"/>
                      </a:endParaRPr>
                    </a:p>
                  </a:txBody>
                  <a:tcPr anchor="ctr"/>
                </a:tc>
                <a:tc>
                  <a:txBody>
                    <a:bodyPr/>
                    <a:lstStyle/>
                    <a:p>
                      <a:r>
                        <a:rPr lang="en-US" altLang="zh-CN" sz="2400" kern="1200" dirty="0">
                          <a:solidFill>
                            <a:schemeClr val="dk1"/>
                          </a:solidFill>
                          <a:effectLst/>
                          <a:latin typeface="+mn-ea"/>
                          <a:ea typeface="+mn-ea"/>
                          <a:cs typeface="+mn-cs"/>
                        </a:rPr>
                        <a:t>2018</a:t>
                      </a:r>
                      <a:r>
                        <a:rPr lang="zh-CN" altLang="en-US" sz="2400" kern="1200" dirty="0">
                          <a:solidFill>
                            <a:schemeClr val="dk1"/>
                          </a:solidFill>
                          <a:effectLst/>
                          <a:latin typeface="+mn-ea"/>
                          <a:ea typeface="+mn-ea"/>
                          <a:cs typeface="+mn-cs"/>
                        </a:rPr>
                        <a:t>年成都百万职工技能大赛暨“弘扬工匠精神 筑梦空港双流”职工技能大赛“维修电工”赛项</a:t>
                      </a:r>
                      <a:endParaRPr lang="zh-CN" altLang="en-US" sz="2400" dirty="0">
                        <a:latin typeface="+mn-ea"/>
                        <a:ea typeface="+mn-ea"/>
                      </a:endParaRPr>
                    </a:p>
                  </a:txBody>
                  <a:tcPr anchor="ctr"/>
                </a:tc>
                <a:extLst>
                  <a:ext uri="{0D108BD9-81ED-4DB2-BD59-A6C34878D82A}">
                    <a16:rowId xmlns:a16="http://schemas.microsoft.com/office/drawing/2014/main" xmlns="" val="10001"/>
                  </a:ext>
                </a:extLst>
              </a:tr>
              <a:tr h="1381691">
                <a:tc>
                  <a:txBody>
                    <a:bodyPr/>
                    <a:lstStyle/>
                    <a:p>
                      <a:pPr algn="ctr"/>
                      <a:r>
                        <a:rPr lang="en-US" altLang="zh-CN" sz="2400" dirty="0">
                          <a:latin typeface="+mn-ea"/>
                          <a:ea typeface="+mn-ea"/>
                        </a:rPr>
                        <a:t>2019</a:t>
                      </a:r>
                      <a:endParaRPr lang="zh-CN" altLang="en-US" sz="2400" dirty="0">
                        <a:latin typeface="+mn-ea"/>
                        <a:ea typeface="+mn-ea"/>
                      </a:endParaRPr>
                    </a:p>
                  </a:txBody>
                  <a:tcPr anchor="ctr"/>
                </a:tc>
                <a:tc>
                  <a:txBody>
                    <a:bodyPr/>
                    <a:lstStyle/>
                    <a:p>
                      <a:pPr marL="0" algn="l" defTabSz="914400" rtl="0" eaLnBrk="1" latinLnBrk="0" hangingPunct="1"/>
                      <a:r>
                        <a:rPr lang="zh-CN" altLang="zh-CN" sz="2400" kern="1200" dirty="0">
                          <a:solidFill>
                            <a:schemeClr val="dk1"/>
                          </a:solidFill>
                          <a:effectLst/>
                          <a:latin typeface="+mn-ea"/>
                          <a:ea typeface="+mn-ea"/>
                          <a:cs typeface="+mn-cs"/>
                        </a:rPr>
                        <a:t>“建功新时代 追梦新天府”</a:t>
                      </a:r>
                      <a:r>
                        <a:rPr lang="en-US" altLang="zh-CN" sz="2400" kern="1200" dirty="0">
                          <a:solidFill>
                            <a:schemeClr val="dk1"/>
                          </a:solidFill>
                          <a:effectLst/>
                          <a:latin typeface="+mn-ea"/>
                          <a:ea typeface="+mn-ea"/>
                          <a:cs typeface="+mn-cs"/>
                        </a:rPr>
                        <a:t>2019</a:t>
                      </a:r>
                      <a:r>
                        <a:rPr lang="zh-CN" altLang="zh-CN" sz="2400" kern="1200" dirty="0">
                          <a:solidFill>
                            <a:schemeClr val="dk1"/>
                          </a:solidFill>
                          <a:effectLst/>
                          <a:latin typeface="+mn-ea"/>
                          <a:ea typeface="+mn-ea"/>
                          <a:cs typeface="+mn-cs"/>
                        </a:rPr>
                        <a:t>年成都百万职工技能大赛暨双流“弘扬工匠精神 打造航空经济之都”职工技能大赛维修电工项目</a:t>
                      </a:r>
                      <a:endParaRPr lang="zh-CN" altLang="en-US" sz="2400" kern="1200" dirty="0">
                        <a:solidFill>
                          <a:schemeClr val="dk1"/>
                        </a:solidFill>
                        <a:effectLst/>
                        <a:latin typeface="+mn-ea"/>
                        <a:ea typeface="+mn-ea"/>
                        <a:cs typeface="+mn-cs"/>
                      </a:endParaRPr>
                    </a:p>
                  </a:txBody>
                  <a:tcPr anchor="ctr"/>
                </a:tc>
                <a:extLst>
                  <a:ext uri="{0D108BD9-81ED-4DB2-BD59-A6C34878D82A}">
                    <a16:rowId xmlns:a16="http://schemas.microsoft.com/office/drawing/2014/main" xmlns="" val="10002"/>
                  </a:ext>
                </a:extLst>
              </a:tr>
              <a:tr h="858260">
                <a:tc>
                  <a:txBody>
                    <a:bodyPr/>
                    <a:lstStyle/>
                    <a:p>
                      <a:pPr algn="ctr"/>
                      <a:r>
                        <a:rPr lang="en-US" altLang="zh-CN" sz="2400" dirty="0">
                          <a:latin typeface="+mn-ea"/>
                          <a:ea typeface="+mn-ea"/>
                        </a:rPr>
                        <a:t>2020</a:t>
                      </a:r>
                      <a:endParaRPr lang="zh-CN" altLang="en-US" sz="2400" dirty="0">
                        <a:latin typeface="+mn-ea"/>
                        <a:ea typeface="+mn-ea"/>
                      </a:endParaRPr>
                    </a:p>
                  </a:txBody>
                  <a:tcPr anchor="ctr"/>
                </a:tc>
                <a:tc>
                  <a:txBody>
                    <a:bodyPr/>
                    <a:lstStyle/>
                    <a:p>
                      <a:pPr marL="0" algn="l" defTabSz="914400" rtl="0" eaLnBrk="1" latinLnBrk="0" hangingPunct="1"/>
                      <a:r>
                        <a:rPr lang="en-US" altLang="zh-CN" sz="2400" kern="1200" dirty="0">
                          <a:solidFill>
                            <a:schemeClr val="dk1"/>
                          </a:solidFill>
                          <a:effectLst/>
                          <a:latin typeface="+mn-ea"/>
                          <a:ea typeface="+mn-ea"/>
                          <a:cs typeface="+mn-cs"/>
                        </a:rPr>
                        <a:t>2020</a:t>
                      </a:r>
                      <a:r>
                        <a:rPr lang="zh-CN" altLang="en-US" sz="2400" kern="1200" dirty="0">
                          <a:solidFill>
                            <a:schemeClr val="dk1"/>
                          </a:solidFill>
                          <a:effectLst/>
                          <a:latin typeface="+mn-ea"/>
                          <a:ea typeface="+mn-ea"/>
                          <a:cs typeface="+mn-cs"/>
                        </a:rPr>
                        <a:t>年</a:t>
                      </a:r>
                      <a:r>
                        <a:rPr lang="zh-CN" altLang="en-US" sz="2400" kern="1200" dirty="0" smtClean="0">
                          <a:solidFill>
                            <a:schemeClr val="dk1"/>
                          </a:solidFill>
                          <a:effectLst/>
                          <a:latin typeface="+mn-ea"/>
                          <a:ea typeface="+mn-ea"/>
                          <a:cs typeface="+mn-cs"/>
                        </a:rPr>
                        <a:t>成都市百万</a:t>
                      </a:r>
                      <a:r>
                        <a:rPr lang="zh-CN" altLang="en-US" sz="2400" kern="1200" dirty="0">
                          <a:solidFill>
                            <a:schemeClr val="dk1"/>
                          </a:solidFill>
                          <a:effectLst/>
                          <a:latin typeface="+mn-ea"/>
                          <a:ea typeface="+mn-ea"/>
                          <a:cs typeface="+mn-cs"/>
                        </a:rPr>
                        <a:t>职工技能大赛双流区“电气设备安装工”</a:t>
                      </a:r>
                    </a:p>
                  </a:txBody>
                  <a:tcPr anchor="ctr"/>
                </a:tc>
                <a:extLst>
                  <a:ext uri="{0D108BD9-81ED-4DB2-BD59-A6C34878D82A}">
                    <a16:rowId xmlns:a16="http://schemas.microsoft.com/office/drawing/2014/main" xmlns="" val="10003"/>
                  </a:ext>
                </a:extLst>
              </a:tr>
            </a:tbl>
          </a:graphicData>
        </a:graphic>
      </p:graphicFrame>
    </p:spTree>
    <p:custDataLst>
      <p:tags r:id="rId1"/>
    </p:custDataLst>
    <p:extLst>
      <p:ext uri="{BB962C8B-B14F-4D97-AF65-F5344CB8AC3E}">
        <p14:creationId xmlns:p14="http://schemas.microsoft.com/office/powerpoint/2010/main" val="1825563488"/>
      </p:ext>
    </p:extLst>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530831" cy="995574"/>
            <a:chOff x="432223" y="317001"/>
            <a:chExt cx="3530831"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005192" y="666515"/>
              <a:ext cx="2957862"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发展</a:t>
              </a:r>
              <a:r>
                <a:rPr lang="en-US" altLang="zh-CN"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电子信息产教融合者</a:t>
              </a:r>
              <a:endParaRPr lang="zh-CN" altLang="en-US"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grpSp>
        <p:nvGrpSpPr>
          <p:cNvPr id="4" name="组合 3">
            <a:extLst>
              <a:ext uri="{FF2B5EF4-FFF2-40B4-BE49-F238E27FC236}">
                <a16:creationId xmlns:a16="http://schemas.microsoft.com/office/drawing/2014/main" xmlns="" id="{59C51DBC-2B62-4059-8CA6-6B5B8C344280}"/>
              </a:ext>
            </a:extLst>
          </p:cNvPr>
          <p:cNvGrpSpPr/>
          <p:nvPr/>
        </p:nvGrpSpPr>
        <p:grpSpPr>
          <a:xfrm>
            <a:off x="11287759" y="1936573"/>
            <a:ext cx="27940898" cy="3428199"/>
            <a:chOff x="-5111107" y="2040292"/>
            <a:chExt cx="27940898" cy="3428199"/>
          </a:xfrm>
        </p:grpSpPr>
        <p:pic>
          <p:nvPicPr>
            <p:cNvPr id="8" name="内容占位符 3">
              <a:extLst>
                <a:ext uri="{FF2B5EF4-FFF2-40B4-BE49-F238E27FC236}">
                  <a16:creationId xmlns:a16="http://schemas.microsoft.com/office/drawing/2014/main" xmlns="" id="{AED9D79D-DDD0-40CD-BDEE-E8371A66B1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148" y="2040292"/>
              <a:ext cx="5111107" cy="3411664"/>
            </a:xfrm>
            <a:prstGeom prst="rect">
              <a:avLst/>
            </a:prstGeom>
          </p:spPr>
        </p:pic>
        <p:pic>
          <p:nvPicPr>
            <p:cNvPr id="9" name="图片 8">
              <a:extLst>
                <a:ext uri="{FF2B5EF4-FFF2-40B4-BE49-F238E27FC236}">
                  <a16:creationId xmlns:a16="http://schemas.microsoft.com/office/drawing/2014/main" xmlns="" id="{4A4848EE-6197-4567-A77F-69912FF0CE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1107" y="2040292"/>
              <a:ext cx="5111107" cy="3411664"/>
            </a:xfrm>
            <a:prstGeom prst="rect">
              <a:avLst/>
            </a:prstGeom>
          </p:spPr>
        </p:pic>
        <p:pic>
          <p:nvPicPr>
            <p:cNvPr id="12" name="图片 11">
              <a:extLst>
                <a:ext uri="{FF2B5EF4-FFF2-40B4-BE49-F238E27FC236}">
                  <a16:creationId xmlns:a16="http://schemas.microsoft.com/office/drawing/2014/main" xmlns="" id="{9DCC61A4-9D12-40BA-8339-1E6E5D0D93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2658" y="2040292"/>
              <a:ext cx="5111107" cy="3411664"/>
            </a:xfrm>
            <a:prstGeom prst="rect">
              <a:avLst/>
            </a:prstGeom>
          </p:spPr>
        </p:pic>
        <p:pic>
          <p:nvPicPr>
            <p:cNvPr id="13" name="图片 12">
              <a:extLst>
                <a:ext uri="{FF2B5EF4-FFF2-40B4-BE49-F238E27FC236}">
                  <a16:creationId xmlns:a16="http://schemas.microsoft.com/office/drawing/2014/main" xmlns="" id="{61B3B422-70F1-404D-A109-B84AFA64FB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93912" y="2040292"/>
              <a:ext cx="5135879" cy="3428199"/>
            </a:xfrm>
            <a:prstGeom prst="rect">
              <a:avLst/>
            </a:prstGeom>
          </p:spPr>
        </p:pic>
        <p:pic>
          <p:nvPicPr>
            <p:cNvPr id="14" name="图片 13">
              <a:extLst>
                <a:ext uri="{FF2B5EF4-FFF2-40B4-BE49-F238E27FC236}">
                  <a16:creationId xmlns:a16="http://schemas.microsoft.com/office/drawing/2014/main" xmlns="" id="{2F5EE0BA-525B-4CC6-B8EA-730105C814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1403" y="2040292"/>
              <a:ext cx="5111107" cy="3411664"/>
            </a:xfrm>
            <a:prstGeom prst="rect">
              <a:avLst/>
            </a:prstGeom>
          </p:spPr>
        </p:pic>
      </p:grpSp>
    </p:spTree>
    <p:custDataLst>
      <p:tags r:id="rId1"/>
    </p:custDataLst>
    <p:extLst>
      <p:ext uri="{BB962C8B-B14F-4D97-AF65-F5344CB8AC3E}">
        <p14:creationId xmlns:p14="http://schemas.microsoft.com/office/powerpoint/2010/main" val="38547672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35" presetClass="path" presetSubtype="0" accel="50000" decel="50000" fill="hold" nodeType="withEffect">
                                  <p:stCondLst>
                                    <p:cond delay="0"/>
                                  </p:stCondLst>
                                  <p:childTnLst>
                                    <p:animMotion origin="layout" path="M -1.875E-6 0 L -2.23867 0 " pathEditMode="relative" rAng="0" ptsTypes="AA">
                                      <p:cBhvr>
                                        <p:cTn id="8" dur="10000" fill="hold"/>
                                        <p:tgtEl>
                                          <p:spTgt spid="4"/>
                                        </p:tgtEl>
                                        <p:attrNameLst>
                                          <p:attrName>ppt_x</p:attrName>
                                          <p:attrName>ppt_y</p:attrName>
                                        </p:attrNameLst>
                                      </p:cBhvr>
                                      <p:rCtr x="-1119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7708"/>
          <a:stretch/>
        </p:blipFill>
        <p:spPr>
          <a:xfrm>
            <a:off x="0" y="1"/>
            <a:ext cx="12192000" cy="6858000"/>
          </a:xfrm>
          <a:prstGeom prst="rect">
            <a:avLst/>
          </a:prstGeom>
        </p:spPr>
      </p:pic>
      <p:pic>
        <p:nvPicPr>
          <p:cNvPr id="27" name="图形" descr="千库网_建党百年金色和平鸽_元素编号13060157"/>
          <p:cNvPicPr>
            <a:picLocks noChangeAspect="1"/>
          </p:cNvPicPr>
          <p:nvPr/>
        </p:nvPicPr>
        <p:blipFill>
          <a:blip r:embed="rId4"/>
          <a:stretch>
            <a:fillRect/>
          </a:stretch>
        </p:blipFill>
        <p:spPr>
          <a:xfrm flipH="1">
            <a:off x="8644255" y="279400"/>
            <a:ext cx="1790700" cy="1790700"/>
          </a:xfrm>
          <a:prstGeom prst="rect">
            <a:avLst/>
          </a:prstGeom>
        </p:spPr>
      </p:pic>
      <p:sp>
        <p:nvSpPr>
          <p:cNvPr id="10" name="圆角矩形 9"/>
          <p:cNvSpPr/>
          <p:nvPr/>
        </p:nvSpPr>
        <p:spPr>
          <a:xfrm>
            <a:off x="2959100" y="1682751"/>
            <a:ext cx="6337300" cy="2127249"/>
          </a:xfrm>
          <a:prstGeom prst="roundRect">
            <a:avLst>
              <a:gd name="adj" fmla="val 0"/>
            </a:avLst>
          </a:prstGeom>
          <a:gradFill>
            <a:gsLst>
              <a:gs pos="32000">
                <a:srgbClr val="FFEFBD"/>
              </a:gs>
              <a:gs pos="100000">
                <a:srgbClr val="FACF8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17" t="30000" r="417" b="20834"/>
          <a:stretch/>
        </p:blipFill>
        <p:spPr>
          <a:xfrm>
            <a:off x="1904993" y="1041400"/>
            <a:ext cx="8084965" cy="3975100"/>
          </a:xfrm>
          <a:prstGeom prst="rect">
            <a:avLst/>
          </a:prstGeom>
        </p:spPr>
      </p:pic>
      <p:sp>
        <p:nvSpPr>
          <p:cNvPr id="11" name="图形"/>
          <p:cNvSpPr txBox="1"/>
          <p:nvPr/>
        </p:nvSpPr>
        <p:spPr>
          <a:xfrm>
            <a:off x="3853712" y="2844225"/>
            <a:ext cx="4322017" cy="584775"/>
          </a:xfrm>
          <a:prstGeom prst="rect">
            <a:avLst/>
          </a:prstGeom>
          <a:noFill/>
        </p:spPr>
        <p:txBody>
          <a:bodyPr wrap="none" rtlCol="0" anchor="t">
            <a:spAutoFit/>
          </a:bodyPr>
          <a:lstStyle/>
          <a:p>
            <a:r>
              <a:rPr lang="en-US" altLang="zh-CN" sz="3200" dirty="0">
                <a:solidFill>
                  <a:schemeClr val="tx1">
                    <a:lumMod val="85000"/>
                    <a:lumOff val="15000"/>
                  </a:schemeClr>
                </a:soli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3200" dirty="0">
                <a:solidFill>
                  <a:schemeClr val="tx1">
                    <a:lumMod val="85000"/>
                    <a:lumOff val="15000"/>
                  </a:schemeClr>
                </a:soli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电子信息产业领导者</a:t>
            </a:r>
          </a:p>
        </p:txBody>
      </p:sp>
      <p:sp>
        <p:nvSpPr>
          <p:cNvPr id="12" name="图形"/>
          <p:cNvSpPr txBox="1"/>
          <p:nvPr/>
        </p:nvSpPr>
        <p:spPr>
          <a:xfrm>
            <a:off x="2959100" y="1696962"/>
            <a:ext cx="628831" cy="417358"/>
          </a:xfrm>
          <a:prstGeom prst="rect">
            <a:avLst/>
          </a:prstGeom>
          <a:noFill/>
        </p:spPr>
        <p:txBody>
          <a:bodyPr wrap="square" rtlCol="0">
            <a:spAutoFit/>
          </a:bodyPr>
          <a:lstStyle/>
          <a:p>
            <a:pPr algn="l">
              <a:lnSpc>
                <a:spcPct val="130000"/>
              </a:lnSpc>
              <a:spcBef>
                <a:spcPts val="0"/>
              </a:spcBef>
              <a:spcAft>
                <a:spcPts val="0"/>
              </a:spcAft>
            </a:pPr>
            <a:r>
              <a:rPr lang="en-US" altLang="zh-CN" dirty="0">
                <a:solidFill>
                  <a:srgbClr val="990219"/>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01</a:t>
            </a:r>
          </a:p>
        </p:txBody>
      </p:sp>
      <p:sp>
        <p:nvSpPr>
          <p:cNvPr id="13" name="图形"/>
          <p:cNvSpPr txBox="1"/>
          <p:nvPr/>
        </p:nvSpPr>
        <p:spPr>
          <a:xfrm>
            <a:off x="5271998" y="1828562"/>
            <a:ext cx="2340334" cy="1015663"/>
          </a:xfrm>
          <a:prstGeom prst="rect">
            <a:avLst/>
          </a:prstGeom>
          <a:noFill/>
        </p:spPr>
        <p:txBody>
          <a:bodyPr wrap="square" rtlCol="0" anchor="t">
            <a:spAutoFit/>
          </a:bodyPr>
          <a:lstStyle/>
          <a:p>
            <a:pPr lvl="0">
              <a:spcBef>
                <a:spcPct val="0"/>
              </a:spcBef>
              <a:defRPr/>
            </a:pPr>
            <a:r>
              <a:rPr lang="zh-CN" altLang="en-US" sz="6000" dirty="0">
                <a:solidFill>
                  <a:srgbClr val="C00000"/>
                </a:soli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双流</a:t>
            </a:r>
            <a:endParaRPr lang="zh-CN" altLang="en-US" sz="6000" noProof="0" dirty="0">
              <a:ln>
                <a:noFill/>
              </a:ln>
              <a:solidFill>
                <a:srgbClr val="C00000"/>
              </a:solidFill>
              <a:effectLst/>
              <a:uLnTx/>
              <a:uFillTx/>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endParaRPr>
          </a:p>
        </p:txBody>
      </p:sp>
    </p:spTree>
    <p:custDataLst>
      <p:tags r:id="rId1"/>
    </p:custDataLst>
    <p:extLst>
      <p:ext uri="{BB962C8B-B14F-4D97-AF65-F5344CB8AC3E}">
        <p14:creationId xmlns:p14="http://schemas.microsoft.com/office/powerpoint/2010/main" val="18707936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10" name="标题 1">
            <a:extLst>
              <a:ext uri="{FF2B5EF4-FFF2-40B4-BE49-F238E27FC236}">
                <a16:creationId xmlns:a16="http://schemas.microsoft.com/office/drawing/2014/main" xmlns="" id="{0F3E40BE-9296-4781-B036-A308B2E7F87F}"/>
              </a:ext>
            </a:extLst>
          </p:cNvPr>
          <p:cNvSpPr txBox="1">
            <a:spLocks/>
          </p:cNvSpPr>
          <p:nvPr/>
        </p:nvSpPr>
        <p:spPr>
          <a:xfrm>
            <a:off x="419100" y="1374645"/>
            <a:ext cx="11353800" cy="584776"/>
          </a:xfrm>
        </p:spPr>
        <p:txBody>
          <a:bodyPr>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algn="ctr"/>
            <a:r>
              <a:rPr lang="zh-CN" altLang="en-US" sz="3200" dirty="0">
                <a:solidFill>
                  <a:srgbClr val="FF0000"/>
                </a:solidFill>
              </a:rPr>
              <a:t>成都电子信息学校电子技术应用专业学生获奖统计</a:t>
            </a:r>
          </a:p>
        </p:txBody>
      </p:sp>
      <p:graphicFrame>
        <p:nvGraphicFramePr>
          <p:cNvPr id="9" name="内容占位符 3">
            <a:extLst>
              <a:ext uri="{FF2B5EF4-FFF2-40B4-BE49-F238E27FC236}">
                <a16:creationId xmlns:a16="http://schemas.microsoft.com/office/drawing/2014/main" xmlns="" id="{EBA50494-E1A8-45FB-B8A8-32CAA8920747}"/>
              </a:ext>
            </a:extLst>
          </p:cNvPr>
          <p:cNvGraphicFramePr>
            <a:graphicFrameLocks/>
          </p:cNvGraphicFramePr>
          <p:nvPr>
            <p:extLst>
              <p:ext uri="{D42A27DB-BD31-4B8C-83A1-F6EECF244321}">
                <p14:modId xmlns:p14="http://schemas.microsoft.com/office/powerpoint/2010/main" val="176177343"/>
              </p:ext>
            </p:extLst>
          </p:nvPr>
        </p:nvGraphicFramePr>
        <p:xfrm>
          <a:off x="667823" y="2200348"/>
          <a:ext cx="10856354" cy="3958790"/>
        </p:xfrm>
        <a:graphic>
          <a:graphicData uri="http://schemas.openxmlformats.org/drawingml/2006/table">
            <a:tbl>
              <a:tblPr firstRow="1" bandRow="1">
                <a:tableStyleId>{5C22544A-7EE6-4342-B048-85BDC9FD1C3A}</a:tableStyleId>
              </a:tblPr>
              <a:tblGrid>
                <a:gridCol w="2965421">
                  <a:extLst>
                    <a:ext uri="{9D8B030D-6E8A-4147-A177-3AD203B41FA5}">
                      <a16:colId xmlns:a16="http://schemas.microsoft.com/office/drawing/2014/main" xmlns="" val="20000"/>
                    </a:ext>
                  </a:extLst>
                </a:gridCol>
                <a:gridCol w="2218266">
                  <a:extLst>
                    <a:ext uri="{9D8B030D-6E8A-4147-A177-3AD203B41FA5}">
                      <a16:colId xmlns:a16="http://schemas.microsoft.com/office/drawing/2014/main" xmlns="" val="20001"/>
                    </a:ext>
                  </a:extLst>
                </a:gridCol>
                <a:gridCol w="5672667">
                  <a:extLst>
                    <a:ext uri="{9D8B030D-6E8A-4147-A177-3AD203B41FA5}">
                      <a16:colId xmlns:a16="http://schemas.microsoft.com/office/drawing/2014/main" xmlns="" val="20002"/>
                    </a:ext>
                  </a:extLst>
                </a:gridCol>
              </a:tblGrid>
              <a:tr h="484070">
                <a:tc>
                  <a:txBody>
                    <a:bodyPr/>
                    <a:lstStyle/>
                    <a:p>
                      <a:pPr algn="ctr"/>
                      <a:r>
                        <a:rPr lang="zh-CN" altLang="en-US" sz="2400" dirty="0"/>
                        <a:t>赛项名称</a:t>
                      </a:r>
                    </a:p>
                  </a:txBody>
                  <a:tcPr anchor="ctr" anchorCtr="1"/>
                </a:tc>
                <a:tc>
                  <a:txBody>
                    <a:bodyPr/>
                    <a:lstStyle/>
                    <a:p>
                      <a:pPr algn="ctr"/>
                      <a:r>
                        <a:rPr lang="zh-CN" altLang="en-US" sz="2400" dirty="0"/>
                        <a:t>国赛获奖情况</a:t>
                      </a:r>
                    </a:p>
                  </a:txBody>
                  <a:tcPr anchor="ctr" anchorCtr="1"/>
                </a:tc>
                <a:tc>
                  <a:txBody>
                    <a:bodyPr/>
                    <a:lstStyle/>
                    <a:p>
                      <a:pPr algn="ctr"/>
                      <a:r>
                        <a:rPr lang="zh-CN" altLang="en-US" sz="2400" dirty="0"/>
                        <a:t>省赛获奖情况</a:t>
                      </a:r>
                    </a:p>
                  </a:txBody>
                  <a:tcPr anchor="ctr" anchorCtr="1"/>
                </a:tc>
                <a:extLst>
                  <a:ext uri="{0D108BD9-81ED-4DB2-BD59-A6C34878D82A}">
                    <a16:rowId xmlns:a16="http://schemas.microsoft.com/office/drawing/2014/main" xmlns="" val="10000"/>
                  </a:ext>
                </a:extLst>
              </a:tr>
              <a:tr h="964449">
                <a:tc>
                  <a:txBody>
                    <a:bodyPr/>
                    <a:lstStyle/>
                    <a:p>
                      <a:r>
                        <a:rPr lang="zh-CN" altLang="en-US" sz="1800" dirty="0"/>
                        <a:t>电气安装与维修</a:t>
                      </a:r>
                    </a:p>
                  </a:txBody>
                  <a:tcPr anchor="ctr" anchorCtr="1"/>
                </a:tc>
                <a:tc>
                  <a:txBody>
                    <a:bodyPr/>
                    <a:lstStyle/>
                    <a:p>
                      <a:r>
                        <a:rPr lang="en-US" altLang="zh-CN" sz="1800" dirty="0"/>
                        <a:t>2022</a:t>
                      </a:r>
                      <a:r>
                        <a:rPr lang="zh-CN" altLang="en-US" sz="1800" dirty="0"/>
                        <a:t>年国赛三等奖</a:t>
                      </a:r>
                      <a:endParaRPr lang="en-US" altLang="zh-CN" sz="1800" dirty="0"/>
                    </a:p>
                    <a:p>
                      <a:r>
                        <a:rPr lang="en-US" altLang="zh-CN" sz="1800" dirty="0"/>
                        <a:t>2021</a:t>
                      </a:r>
                      <a:r>
                        <a:rPr lang="zh-CN" altLang="en-US" sz="1800" dirty="0"/>
                        <a:t>年国赛三等奖</a:t>
                      </a:r>
                      <a:endParaRPr lang="en-US" altLang="zh-CN" sz="1800" dirty="0"/>
                    </a:p>
                    <a:p>
                      <a:r>
                        <a:rPr lang="en-US" altLang="zh-CN" sz="1800" dirty="0"/>
                        <a:t>2019</a:t>
                      </a:r>
                      <a:r>
                        <a:rPr lang="zh-CN" altLang="en-US" sz="1800" dirty="0"/>
                        <a:t>年国赛三等奖</a:t>
                      </a:r>
                      <a:endParaRPr lang="en-US" altLang="zh-CN" sz="1800" dirty="0"/>
                    </a:p>
                    <a:p>
                      <a:r>
                        <a:rPr lang="en-US" altLang="zh-CN" sz="1800" dirty="0"/>
                        <a:t>2016</a:t>
                      </a:r>
                      <a:r>
                        <a:rPr lang="zh-CN" altLang="en-US" sz="1800" dirty="0"/>
                        <a:t>年国赛二等奖</a:t>
                      </a:r>
                    </a:p>
                  </a:txBody>
                  <a:tcPr anchor="ctr" anchorCtr="1"/>
                </a:tc>
                <a:tc>
                  <a:txBody>
                    <a:bodyPr/>
                    <a:lstStyle/>
                    <a:p>
                      <a:r>
                        <a:rPr lang="en-US" altLang="zh-CN" sz="1800" dirty="0"/>
                        <a:t>2022</a:t>
                      </a:r>
                      <a:r>
                        <a:rPr lang="zh-CN" altLang="en-US" sz="1800" dirty="0"/>
                        <a:t>年省赛一等奖、</a:t>
                      </a:r>
                      <a:r>
                        <a:rPr lang="en-US" altLang="zh-CN" sz="1800" dirty="0"/>
                        <a:t>2021</a:t>
                      </a:r>
                      <a:r>
                        <a:rPr lang="zh-CN" altLang="en-US" sz="1800" dirty="0"/>
                        <a:t>年省赛一等奖</a:t>
                      </a:r>
                      <a:endParaRPr lang="en-US" altLang="zh-CN" sz="1800" dirty="0"/>
                    </a:p>
                    <a:p>
                      <a:r>
                        <a:rPr lang="en-US" altLang="zh-CN" sz="1800" dirty="0"/>
                        <a:t>2020</a:t>
                      </a:r>
                      <a:r>
                        <a:rPr lang="zh-CN" altLang="en-US" sz="1800" dirty="0"/>
                        <a:t>年省赛一等奖、</a:t>
                      </a:r>
                      <a:r>
                        <a:rPr lang="en-US" altLang="zh-CN" sz="1800" dirty="0"/>
                        <a:t>2019</a:t>
                      </a:r>
                      <a:r>
                        <a:rPr lang="zh-CN" altLang="en-US" sz="1800" dirty="0"/>
                        <a:t>年省赛一等奖</a:t>
                      </a:r>
                      <a:endParaRPr lang="en-US" altLang="zh-CN" sz="1800" dirty="0"/>
                    </a:p>
                    <a:p>
                      <a:r>
                        <a:rPr lang="en-US" altLang="zh-CN" sz="1800" dirty="0"/>
                        <a:t>2018</a:t>
                      </a:r>
                      <a:r>
                        <a:rPr lang="zh-CN" altLang="en-US" sz="1800" dirty="0"/>
                        <a:t>年省赛一等奖、</a:t>
                      </a:r>
                      <a:r>
                        <a:rPr lang="en-US" altLang="zh-CN" sz="1800" dirty="0"/>
                        <a:t>2016</a:t>
                      </a:r>
                      <a:r>
                        <a:rPr lang="zh-CN" altLang="en-US" sz="1800" dirty="0"/>
                        <a:t>年省赛一等奖</a:t>
                      </a:r>
                    </a:p>
                  </a:txBody>
                  <a:tcPr anchor="ctr" anchorCtr="1"/>
                </a:tc>
                <a:extLst>
                  <a:ext uri="{0D108BD9-81ED-4DB2-BD59-A6C34878D82A}">
                    <a16:rowId xmlns:a16="http://schemas.microsoft.com/office/drawing/2014/main" xmlns="" val="10001"/>
                  </a:ext>
                </a:extLst>
              </a:tr>
              <a:tr h="507605">
                <a:tc>
                  <a:txBody>
                    <a:bodyPr/>
                    <a:lstStyle/>
                    <a:p>
                      <a:pPr algn="ctr"/>
                      <a:r>
                        <a:rPr lang="zh-CN" altLang="en-US" sz="1800" dirty="0"/>
                        <a:t>机电一体化设备组装与调试</a:t>
                      </a:r>
                    </a:p>
                  </a:txBody>
                  <a:tcPr anchor="ctr" anchorCtr="1"/>
                </a:tc>
                <a:tc>
                  <a:txBody>
                    <a:bodyPr/>
                    <a:lstStyle/>
                    <a:p>
                      <a:r>
                        <a:rPr lang="en-US" altLang="zh-CN" sz="1800" dirty="0"/>
                        <a:t>2018</a:t>
                      </a:r>
                      <a:r>
                        <a:rPr lang="zh-CN" altLang="en-US" sz="1800" dirty="0"/>
                        <a:t>年国赛三等奖</a:t>
                      </a:r>
                      <a:endParaRPr lang="en-US" altLang="zh-CN" sz="1800" dirty="0"/>
                    </a:p>
                    <a:p>
                      <a:r>
                        <a:rPr lang="en-US" altLang="zh-CN" sz="1800" dirty="0"/>
                        <a:t>2016</a:t>
                      </a:r>
                      <a:r>
                        <a:rPr lang="zh-CN" altLang="en-US" sz="1800" dirty="0"/>
                        <a:t>年国赛二等奖</a:t>
                      </a:r>
                    </a:p>
                  </a:txBody>
                  <a:tcPr anchor="ctr" anchorCtr="1"/>
                </a:tc>
                <a:tc>
                  <a:txBody>
                    <a:bodyPr/>
                    <a:lstStyle/>
                    <a:p>
                      <a:r>
                        <a:rPr lang="en-US" altLang="zh-CN" sz="1800" dirty="0"/>
                        <a:t>2018</a:t>
                      </a:r>
                      <a:r>
                        <a:rPr lang="zh-CN" altLang="en-US" sz="1800" dirty="0"/>
                        <a:t>年省赛二等奖、</a:t>
                      </a:r>
                      <a:r>
                        <a:rPr lang="en-US" altLang="zh-CN" sz="1800" dirty="0"/>
                        <a:t>2017</a:t>
                      </a:r>
                      <a:r>
                        <a:rPr lang="zh-CN" altLang="en-US" sz="1800" dirty="0"/>
                        <a:t>年省赛一等奖</a:t>
                      </a:r>
                      <a:endParaRPr lang="en-US" altLang="zh-CN" sz="1800" dirty="0"/>
                    </a:p>
                    <a:p>
                      <a:r>
                        <a:rPr lang="en-US" altLang="zh-CN" sz="1800" dirty="0"/>
                        <a:t>2016</a:t>
                      </a:r>
                      <a:r>
                        <a:rPr lang="zh-CN" altLang="en-US" sz="1800" dirty="0"/>
                        <a:t>年省赛二等奖</a:t>
                      </a:r>
                    </a:p>
                  </a:txBody>
                  <a:tcPr anchor="ctr" anchorCtr="1"/>
                </a:tc>
                <a:extLst>
                  <a:ext uri="{0D108BD9-81ED-4DB2-BD59-A6C34878D82A}">
                    <a16:rowId xmlns:a16="http://schemas.microsoft.com/office/drawing/2014/main" xmlns="" val="10002"/>
                  </a:ext>
                </a:extLst>
              </a:tr>
              <a:tr h="812168">
                <a:tc>
                  <a:txBody>
                    <a:bodyPr/>
                    <a:lstStyle/>
                    <a:p>
                      <a:pPr algn="ctr"/>
                      <a:r>
                        <a:rPr lang="zh-CN" altLang="en-US" sz="1800" dirty="0"/>
                        <a:t>单片机控制装置安装与调试</a:t>
                      </a:r>
                    </a:p>
                  </a:txBody>
                  <a:tcPr anchor="ctr" anchorCtr="1"/>
                </a:tc>
                <a:tc>
                  <a:txBody>
                    <a:bodyPr/>
                    <a:lstStyle/>
                    <a:p>
                      <a:r>
                        <a:rPr lang="en-US" altLang="zh-CN" sz="1800" dirty="0"/>
                        <a:t>2017</a:t>
                      </a:r>
                      <a:r>
                        <a:rPr lang="zh-CN" altLang="en-US" sz="1800" dirty="0"/>
                        <a:t>年国赛二等奖</a:t>
                      </a:r>
                      <a:endParaRPr lang="en-US" altLang="zh-CN" sz="1800" dirty="0"/>
                    </a:p>
                    <a:p>
                      <a:r>
                        <a:rPr lang="en-US" altLang="zh-CN" sz="1800" dirty="0"/>
                        <a:t>2016</a:t>
                      </a:r>
                      <a:r>
                        <a:rPr lang="zh-CN" altLang="en-US" sz="1800" dirty="0"/>
                        <a:t>年国赛二等奖</a:t>
                      </a:r>
                    </a:p>
                  </a:txBody>
                  <a:tcPr anchor="ctr" anchorCtr="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a:t>2021</a:t>
                      </a:r>
                      <a:r>
                        <a:rPr lang="zh-CN" altLang="en-US" sz="1800" dirty="0"/>
                        <a:t>年省赛三等奖、</a:t>
                      </a:r>
                      <a:r>
                        <a:rPr lang="en-US" altLang="zh-CN" sz="1800" dirty="0"/>
                        <a:t>2020</a:t>
                      </a:r>
                      <a:r>
                        <a:rPr lang="zh-CN" altLang="en-US" sz="1800" dirty="0"/>
                        <a:t>年省赛二等奖</a:t>
                      </a:r>
                      <a:r>
                        <a:rPr lang="en-US" altLang="zh-CN" sz="1800" dirty="0"/>
                        <a:t>2</a:t>
                      </a:r>
                      <a:r>
                        <a:rPr lang="zh-CN" altLang="en-US" sz="1800" dirty="0"/>
                        <a:t>个</a:t>
                      </a:r>
                      <a:endParaRPr lang="en-US" altLang="zh-CN" sz="18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a:t>2019</a:t>
                      </a:r>
                      <a:r>
                        <a:rPr lang="zh-CN" altLang="en-US" sz="1800" dirty="0"/>
                        <a:t>年省赛二等奖、</a:t>
                      </a:r>
                      <a:r>
                        <a:rPr lang="en-US" altLang="zh-CN" sz="1800" dirty="0"/>
                        <a:t>2019</a:t>
                      </a:r>
                      <a:r>
                        <a:rPr lang="zh-CN" altLang="en-US" sz="1800" dirty="0"/>
                        <a:t>年省赛三等奖</a:t>
                      </a:r>
                      <a:endParaRPr lang="en-US" altLang="zh-CN" sz="18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a:t>2018</a:t>
                      </a:r>
                      <a:r>
                        <a:rPr lang="zh-CN" altLang="en-US" sz="1800" dirty="0"/>
                        <a:t>年省赛一等奖</a:t>
                      </a:r>
                      <a:r>
                        <a:rPr lang="en-US" altLang="zh-CN" sz="1800" dirty="0"/>
                        <a:t>2</a:t>
                      </a:r>
                      <a:r>
                        <a:rPr lang="zh-CN" altLang="en-US" sz="1800" dirty="0"/>
                        <a:t>个、</a:t>
                      </a:r>
                      <a:r>
                        <a:rPr lang="en-US" altLang="zh-CN" sz="1800" dirty="0"/>
                        <a:t>2016</a:t>
                      </a:r>
                      <a:r>
                        <a:rPr lang="zh-CN" altLang="en-US" sz="1800" dirty="0"/>
                        <a:t>年省赛一等奖</a:t>
                      </a:r>
                      <a:r>
                        <a:rPr lang="en-US" altLang="zh-CN" sz="1800" dirty="0"/>
                        <a:t>2</a:t>
                      </a:r>
                      <a:r>
                        <a:rPr lang="zh-CN" altLang="en-US" sz="1800" dirty="0"/>
                        <a:t>个</a:t>
                      </a:r>
                    </a:p>
                  </a:txBody>
                  <a:tcPr anchor="ctr" anchorCtr="1"/>
                </a:tc>
                <a:extLst>
                  <a:ext uri="{0D108BD9-81ED-4DB2-BD59-A6C34878D82A}">
                    <a16:rowId xmlns:a16="http://schemas.microsoft.com/office/drawing/2014/main" xmlns="" val="10003"/>
                  </a:ext>
                </a:extLst>
              </a:tr>
              <a:tr h="220280">
                <a:tc>
                  <a:txBody>
                    <a:bodyPr/>
                    <a:lstStyle/>
                    <a:p>
                      <a:pPr algn="ctr"/>
                      <a:r>
                        <a:rPr lang="zh-CN" altLang="en-US" sz="1800" dirty="0"/>
                        <a:t>电子产品装配与调试</a:t>
                      </a:r>
                    </a:p>
                  </a:txBody>
                  <a:tcPr anchor="ctr" anchorCtr="1"/>
                </a:tc>
                <a:tc>
                  <a:txBody>
                    <a:bodyPr/>
                    <a:lstStyle/>
                    <a:p>
                      <a:pPr algn="ctr"/>
                      <a:endParaRPr lang="zh-CN" altLang="en-US" sz="1800" dirty="0"/>
                    </a:p>
                  </a:txBody>
                  <a:tcPr anchor="ctr" anchorCtr="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a:t>2016</a:t>
                      </a:r>
                      <a:r>
                        <a:rPr lang="zh-CN" altLang="en-US" sz="1800" dirty="0"/>
                        <a:t>年省赛一等奖</a:t>
                      </a:r>
                      <a:r>
                        <a:rPr lang="en-US" altLang="zh-CN" sz="1800" dirty="0"/>
                        <a:t>2</a:t>
                      </a:r>
                      <a:r>
                        <a:rPr lang="zh-CN" altLang="en-US" sz="1800" dirty="0"/>
                        <a:t>个</a:t>
                      </a:r>
                    </a:p>
                  </a:txBody>
                  <a:tcPr anchor="ctr" anchorCtr="1"/>
                </a:tc>
                <a:extLst>
                  <a:ext uri="{0D108BD9-81ED-4DB2-BD59-A6C34878D82A}">
                    <a16:rowId xmlns:a16="http://schemas.microsoft.com/office/drawing/2014/main" xmlns="" val="10004"/>
                  </a:ext>
                </a:extLst>
              </a:tr>
              <a:tr h="220280">
                <a:tc>
                  <a:txBody>
                    <a:bodyPr/>
                    <a:lstStyle/>
                    <a:p>
                      <a:pPr algn="ctr"/>
                      <a:r>
                        <a:rPr lang="zh-CN" altLang="en-US" sz="1800" dirty="0"/>
                        <a:t>电子电路装调与应用</a:t>
                      </a:r>
                    </a:p>
                  </a:txBody>
                  <a:tcPr anchor="ctr" anchorCtr="1"/>
                </a:tc>
                <a:tc>
                  <a:txBody>
                    <a:bodyPr/>
                    <a:lstStyle/>
                    <a:p>
                      <a:pPr algn="ctr"/>
                      <a:endParaRPr lang="zh-CN" altLang="en-US" sz="1800" dirty="0"/>
                    </a:p>
                  </a:txBody>
                  <a:tcPr anchor="ctr" anchorCtr="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a:t>2020</a:t>
                      </a:r>
                      <a:r>
                        <a:rPr lang="zh-CN" altLang="en-US" sz="1800" dirty="0"/>
                        <a:t>年省赛三等奖</a:t>
                      </a:r>
                      <a:r>
                        <a:rPr lang="en-US" altLang="zh-CN" sz="1800" dirty="0"/>
                        <a:t>2</a:t>
                      </a:r>
                      <a:r>
                        <a:rPr lang="zh-CN" altLang="en-US" sz="1800" dirty="0"/>
                        <a:t>个</a:t>
                      </a:r>
                    </a:p>
                  </a:txBody>
                  <a:tcPr anchor="ctr" anchorCtr="1"/>
                </a:tc>
                <a:extLst>
                  <a:ext uri="{0D108BD9-81ED-4DB2-BD59-A6C34878D82A}">
                    <a16:rowId xmlns:a16="http://schemas.microsoft.com/office/drawing/2014/main" xmlns="" val="10005"/>
                  </a:ext>
                </a:extLst>
              </a:tr>
            </a:tbl>
          </a:graphicData>
        </a:graphic>
      </p:graphicFrame>
    </p:spTree>
    <p:custDataLst>
      <p:tags r:id="rId1"/>
    </p:custDataLst>
    <p:extLst>
      <p:ext uri="{BB962C8B-B14F-4D97-AF65-F5344CB8AC3E}">
        <p14:creationId xmlns:p14="http://schemas.microsoft.com/office/powerpoint/2010/main" val="31358568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pic>
        <p:nvPicPr>
          <p:cNvPr id="8" name="图片 7">
            <a:extLst>
              <a:ext uri="{FF2B5EF4-FFF2-40B4-BE49-F238E27FC236}">
                <a16:creationId xmlns:a16="http://schemas.microsoft.com/office/drawing/2014/main" xmlns="" id="{663C8B31-F61D-42EA-BDE5-2A877C3C30AD}"/>
              </a:ext>
            </a:extLst>
          </p:cNvPr>
          <p:cNvPicPr>
            <a:picLocks/>
          </p:cNvPicPr>
          <p:nvPr/>
        </p:nvPicPr>
        <p:blipFill rotWithShape="1">
          <a:blip r:embed="rId4" cstate="print">
            <a:extLst>
              <a:ext uri="{28A0092B-C50C-407E-A947-70E740481C1C}">
                <a14:useLocalDpi xmlns:a14="http://schemas.microsoft.com/office/drawing/2010/main" val="0"/>
              </a:ext>
            </a:extLst>
          </a:blip>
          <a:srcRect l="7713" r="10574"/>
          <a:stretch/>
        </p:blipFill>
        <p:spPr>
          <a:xfrm>
            <a:off x="1243238" y="1424685"/>
            <a:ext cx="4248000" cy="2412000"/>
          </a:xfrm>
          <a:prstGeom prst="rect">
            <a:avLst/>
          </a:prstGeom>
        </p:spPr>
      </p:pic>
      <p:pic>
        <p:nvPicPr>
          <p:cNvPr id="11" name="图片 10">
            <a:extLst>
              <a:ext uri="{FF2B5EF4-FFF2-40B4-BE49-F238E27FC236}">
                <a16:creationId xmlns:a16="http://schemas.microsoft.com/office/drawing/2014/main" xmlns="" id="{AF0F4E31-ABF4-4DA8-B5B6-47817F3B4C3D}"/>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243238" y="4081942"/>
            <a:ext cx="4248000" cy="2412000"/>
          </a:xfrm>
          <a:prstGeom prst="rect">
            <a:avLst/>
          </a:prstGeom>
        </p:spPr>
      </p:pic>
      <p:pic>
        <p:nvPicPr>
          <p:cNvPr id="12" name="图片 11">
            <a:extLst>
              <a:ext uri="{FF2B5EF4-FFF2-40B4-BE49-F238E27FC236}">
                <a16:creationId xmlns:a16="http://schemas.microsoft.com/office/drawing/2014/main" xmlns="" id="{789E2B0B-E6DF-4C80-B8E8-13EC17D1CF59}"/>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736320" y="4081942"/>
            <a:ext cx="4248000" cy="2412000"/>
          </a:xfrm>
          <a:prstGeom prst="rect">
            <a:avLst/>
          </a:prstGeom>
        </p:spPr>
      </p:pic>
      <p:pic>
        <p:nvPicPr>
          <p:cNvPr id="13" name="内容占位符 3">
            <a:extLst>
              <a:ext uri="{FF2B5EF4-FFF2-40B4-BE49-F238E27FC236}">
                <a16:creationId xmlns:a16="http://schemas.microsoft.com/office/drawing/2014/main" xmlns="" id="{5A6F8E47-85A5-4A78-97DA-E6F53BB1E0F6}"/>
              </a:ext>
            </a:extLst>
          </p:cNvPr>
          <p:cNvPicPr>
            <a:picLocks/>
          </p:cNvPicPr>
          <p:nvPr/>
        </p:nvPicPr>
        <p:blipFill rotWithShape="1">
          <a:blip r:embed="rId7" cstate="print">
            <a:extLst>
              <a:ext uri="{28A0092B-C50C-407E-A947-70E740481C1C}">
                <a14:useLocalDpi xmlns:a14="http://schemas.microsoft.com/office/drawing/2010/main" val="0"/>
              </a:ext>
            </a:extLst>
          </a:blip>
          <a:srcRect l="6733" r="11744"/>
          <a:stretch/>
        </p:blipFill>
        <p:spPr>
          <a:xfrm>
            <a:off x="6736320" y="1382761"/>
            <a:ext cx="4248000" cy="2412000"/>
          </a:xfrm>
          <a:prstGeom prst="rect">
            <a:avLst/>
          </a:prstGeom>
        </p:spPr>
      </p:pic>
    </p:spTree>
    <p:custDataLst>
      <p:tags r:id="rId1"/>
    </p:custDataLst>
    <p:extLst>
      <p:ext uri="{BB962C8B-B14F-4D97-AF65-F5344CB8AC3E}">
        <p14:creationId xmlns:p14="http://schemas.microsoft.com/office/powerpoint/2010/main" val="2873641078"/>
      </p:ext>
    </p:extLst>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02</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10" name="标题 1">
            <a:extLst>
              <a:ext uri="{FF2B5EF4-FFF2-40B4-BE49-F238E27FC236}">
                <a16:creationId xmlns:a16="http://schemas.microsoft.com/office/drawing/2014/main" xmlns="" id="{A8254C0F-AAEE-4BB5-829C-45BB90D5A77E}"/>
              </a:ext>
            </a:extLst>
          </p:cNvPr>
          <p:cNvSpPr txBox="1">
            <a:spLocks/>
          </p:cNvSpPr>
          <p:nvPr/>
        </p:nvSpPr>
        <p:spPr>
          <a:xfrm>
            <a:off x="419100" y="1385361"/>
            <a:ext cx="11353800" cy="584776"/>
          </a:xfrm>
        </p:spPr>
        <p:txBody>
          <a:bodyPr>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algn="ctr"/>
            <a:r>
              <a:rPr lang="zh-CN" altLang="en-US" sz="3200" dirty="0" smtClean="0">
                <a:solidFill>
                  <a:srgbClr val="FF0000"/>
                </a:solidFill>
              </a:rPr>
              <a:t>近</a:t>
            </a:r>
            <a:r>
              <a:rPr lang="en-US" altLang="zh-CN" sz="3200" dirty="0">
                <a:solidFill>
                  <a:srgbClr val="FF0000"/>
                </a:solidFill>
              </a:rPr>
              <a:t>3</a:t>
            </a:r>
            <a:r>
              <a:rPr lang="zh-CN" altLang="en-US" sz="3200" dirty="0" smtClean="0">
                <a:solidFill>
                  <a:srgbClr val="FF0000"/>
                </a:solidFill>
              </a:rPr>
              <a:t>年本科上线人数约占全省招录总数的</a:t>
            </a:r>
            <a:r>
              <a:rPr lang="en-US" altLang="zh-CN" sz="3200" dirty="0" smtClean="0">
                <a:solidFill>
                  <a:srgbClr val="FF0000"/>
                </a:solidFill>
              </a:rPr>
              <a:t>1/6</a:t>
            </a:r>
            <a:endParaRPr lang="zh-CN" altLang="en-US" sz="3200" dirty="0">
              <a:solidFill>
                <a:srgbClr val="FF0000"/>
              </a:solidFill>
            </a:endParaRPr>
          </a:p>
        </p:txBody>
      </p:sp>
      <p:graphicFrame>
        <p:nvGraphicFramePr>
          <p:cNvPr id="14" name="内容占位符 13">
            <a:extLst>
              <a:ext uri="{FF2B5EF4-FFF2-40B4-BE49-F238E27FC236}">
                <a16:creationId xmlns:a16="http://schemas.microsoft.com/office/drawing/2014/main" xmlns="" id="{D3EF2D12-9190-4B9C-A1F1-811B1E6601B6}"/>
              </a:ext>
            </a:extLst>
          </p:cNvPr>
          <p:cNvGraphicFramePr>
            <a:graphicFrameLocks/>
          </p:cNvGraphicFramePr>
          <p:nvPr>
            <p:extLst>
              <p:ext uri="{D42A27DB-BD31-4B8C-83A1-F6EECF244321}">
                <p14:modId xmlns:p14="http://schemas.microsoft.com/office/powerpoint/2010/main" val="1269128156"/>
              </p:ext>
            </p:extLst>
          </p:nvPr>
        </p:nvGraphicFramePr>
        <p:xfrm>
          <a:off x="838200" y="2189661"/>
          <a:ext cx="10515600" cy="4351338"/>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2870265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fade">
                                      <p:cBhvr>
                                        <p:cTn id="11" dur="500"/>
                                        <p:tgtEl>
                                          <p:spTgt spid="14">
                                            <p:graphicEl>
                                              <a:chart seriesIdx="-3" categoryIdx="-3" bldStep="gridLegend"/>
                                            </p:graphicEl>
                                          </p:spTgt>
                                        </p:tgtEl>
                                      </p:cBhvr>
                                    </p:animEffect>
                                    <p:anim calcmode="lin" valueType="num">
                                      <p:cBhvr>
                                        <p:cTn id="12" dur="500" fill="hold"/>
                                        <p:tgtEl>
                                          <p:spTgt spid="14">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13" dur="500" fill="hold"/>
                                        <p:tgtEl>
                                          <p:spTgt spid="14">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4">
                                            <p:graphicEl>
                                              <a:chart seriesIdx="0" categoryIdx="0" bldStep="ptInSeries"/>
                                            </p:graphicEl>
                                          </p:spTgt>
                                        </p:tgtEl>
                                        <p:attrNameLst>
                                          <p:attrName>style.visibility</p:attrName>
                                        </p:attrNameLst>
                                      </p:cBhvr>
                                      <p:to>
                                        <p:strVal val="visible"/>
                                      </p:to>
                                    </p:set>
                                    <p:animEffect transition="in" filter="fade">
                                      <p:cBhvr>
                                        <p:cTn id="17" dur="500"/>
                                        <p:tgtEl>
                                          <p:spTgt spid="14">
                                            <p:graphicEl>
                                              <a:chart seriesIdx="0" categoryIdx="0" bldStep="ptInSeries"/>
                                            </p:graphicEl>
                                          </p:spTgt>
                                        </p:tgtEl>
                                      </p:cBhvr>
                                    </p:animEffect>
                                    <p:anim calcmode="lin" valueType="num">
                                      <p:cBhvr>
                                        <p:cTn id="18" dur="500" fill="hold"/>
                                        <p:tgtEl>
                                          <p:spTgt spid="14">
                                            <p:graphicEl>
                                              <a:chart seriesIdx="0" categoryIdx="0" bldStep="ptInSeries"/>
                                            </p:graphicEl>
                                          </p:spTgt>
                                        </p:tgtEl>
                                        <p:attrNameLst>
                                          <p:attrName>ppt_x</p:attrName>
                                        </p:attrNameLst>
                                      </p:cBhvr>
                                      <p:tavLst>
                                        <p:tav tm="0">
                                          <p:val>
                                            <p:strVal val="#ppt_x"/>
                                          </p:val>
                                        </p:tav>
                                        <p:tav tm="100000">
                                          <p:val>
                                            <p:strVal val="#ppt_x"/>
                                          </p:val>
                                        </p:tav>
                                      </p:tavLst>
                                    </p:anim>
                                    <p:anim calcmode="lin" valueType="num">
                                      <p:cBhvr>
                                        <p:cTn id="19" dur="500" fill="hold"/>
                                        <p:tgtEl>
                                          <p:spTgt spid="14">
                                            <p:graphicEl>
                                              <a:chart seriesIdx="0" categoryIdx="0" bldStep="ptInSeries"/>
                                            </p:graphic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4">
                                            <p:graphicEl>
                                              <a:chart seriesIdx="1" categoryIdx="0" bldStep="ptInSeries"/>
                                            </p:graphicEl>
                                          </p:spTgt>
                                        </p:tgtEl>
                                        <p:attrNameLst>
                                          <p:attrName>style.visibility</p:attrName>
                                        </p:attrNameLst>
                                      </p:cBhvr>
                                      <p:to>
                                        <p:strVal val="visible"/>
                                      </p:to>
                                    </p:set>
                                    <p:animEffect transition="in" filter="fade">
                                      <p:cBhvr>
                                        <p:cTn id="23" dur="500"/>
                                        <p:tgtEl>
                                          <p:spTgt spid="14">
                                            <p:graphicEl>
                                              <a:chart seriesIdx="1" categoryIdx="0" bldStep="ptInSeries"/>
                                            </p:graphicEl>
                                          </p:spTgt>
                                        </p:tgtEl>
                                      </p:cBhvr>
                                    </p:animEffect>
                                    <p:anim calcmode="lin" valueType="num">
                                      <p:cBhvr>
                                        <p:cTn id="24" dur="500" fill="hold"/>
                                        <p:tgtEl>
                                          <p:spTgt spid="14">
                                            <p:graphicEl>
                                              <a:chart seriesIdx="1" categoryIdx="0" bldStep="ptInSeries"/>
                                            </p:graphicEl>
                                          </p:spTgt>
                                        </p:tgtEl>
                                        <p:attrNameLst>
                                          <p:attrName>ppt_x</p:attrName>
                                        </p:attrNameLst>
                                      </p:cBhvr>
                                      <p:tavLst>
                                        <p:tav tm="0">
                                          <p:val>
                                            <p:strVal val="#ppt_x"/>
                                          </p:val>
                                        </p:tav>
                                        <p:tav tm="100000">
                                          <p:val>
                                            <p:strVal val="#ppt_x"/>
                                          </p:val>
                                        </p:tav>
                                      </p:tavLst>
                                    </p:anim>
                                    <p:anim calcmode="lin" valueType="num">
                                      <p:cBhvr>
                                        <p:cTn id="25" dur="500" fill="hold"/>
                                        <p:tgtEl>
                                          <p:spTgt spid="14">
                                            <p:graphicEl>
                                              <a:chart seriesIdx="1" categoryIdx="0" bldStep="ptInSeries"/>
                                            </p:graphic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4">
                                            <p:graphicEl>
                                              <a:chart seriesIdx="2" categoryIdx="0" bldStep="ptInSeries"/>
                                            </p:graphicEl>
                                          </p:spTgt>
                                        </p:tgtEl>
                                        <p:attrNameLst>
                                          <p:attrName>style.visibility</p:attrName>
                                        </p:attrNameLst>
                                      </p:cBhvr>
                                      <p:to>
                                        <p:strVal val="visible"/>
                                      </p:to>
                                    </p:set>
                                    <p:animEffect transition="in" filter="fade">
                                      <p:cBhvr>
                                        <p:cTn id="29" dur="500"/>
                                        <p:tgtEl>
                                          <p:spTgt spid="14">
                                            <p:graphicEl>
                                              <a:chart seriesIdx="2" categoryIdx="0" bldStep="ptInSeries"/>
                                            </p:graphicEl>
                                          </p:spTgt>
                                        </p:tgtEl>
                                      </p:cBhvr>
                                    </p:animEffect>
                                    <p:anim calcmode="lin" valueType="num">
                                      <p:cBhvr>
                                        <p:cTn id="30" dur="500" fill="hold"/>
                                        <p:tgtEl>
                                          <p:spTgt spid="14">
                                            <p:graphicEl>
                                              <a:chart seriesIdx="2" categoryIdx="0" bldStep="ptInSeries"/>
                                            </p:graphicEl>
                                          </p:spTgt>
                                        </p:tgtEl>
                                        <p:attrNameLst>
                                          <p:attrName>ppt_x</p:attrName>
                                        </p:attrNameLst>
                                      </p:cBhvr>
                                      <p:tavLst>
                                        <p:tav tm="0">
                                          <p:val>
                                            <p:strVal val="#ppt_x"/>
                                          </p:val>
                                        </p:tav>
                                        <p:tav tm="100000">
                                          <p:val>
                                            <p:strVal val="#ppt_x"/>
                                          </p:val>
                                        </p:tav>
                                      </p:tavLst>
                                    </p:anim>
                                    <p:anim calcmode="lin" valueType="num">
                                      <p:cBhvr>
                                        <p:cTn id="31" dur="500" fill="hold"/>
                                        <p:tgtEl>
                                          <p:spTgt spid="14">
                                            <p:graphicEl>
                                              <a:chart seriesIdx="2" categoryIdx="0" bldStep="ptInSeries"/>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4" grpId="0">
        <p:bldSub>
          <a:bldChart bld="seriesEl"/>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a:extLst>
              <a:ext uri="{FF2B5EF4-FFF2-40B4-BE49-F238E27FC236}">
                <a16:creationId xmlns:a16="http://schemas.microsoft.com/office/drawing/2014/main" xmlns="" id="{9CB78AE3-3C78-42C5-8CFF-43CC498ABFCF}"/>
              </a:ext>
            </a:extLst>
          </p:cNvPr>
          <p:cNvGrpSpPr/>
          <p:nvPr/>
        </p:nvGrpSpPr>
        <p:grpSpPr>
          <a:xfrm>
            <a:off x="432223" y="317001"/>
            <a:ext cx="3292785" cy="995574"/>
            <a:chOff x="432223" y="317001"/>
            <a:chExt cx="3292785" cy="995574"/>
          </a:xfrm>
        </p:grpSpPr>
        <p:pic>
          <p:nvPicPr>
            <p:cNvPr id="66" name="图片 65">
              <a:extLst>
                <a:ext uri="{FF2B5EF4-FFF2-40B4-BE49-F238E27FC236}">
                  <a16:creationId xmlns:a16="http://schemas.microsoft.com/office/drawing/2014/main" xmlns="" id="{C399110D-750A-44DE-94C4-9ABE550D85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67" name="图形">
              <a:extLst>
                <a:ext uri="{FF2B5EF4-FFF2-40B4-BE49-F238E27FC236}">
                  <a16:creationId xmlns:a16="http://schemas.microsoft.com/office/drawing/2014/main" xmlns="" id="{0CFD1F6B-9D6C-44D1-A008-6390F6DF978A}"/>
                </a:ext>
              </a:extLst>
            </p:cNvPr>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发展</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电子信息产教融合者</a:t>
              </a:r>
            </a:p>
          </p:txBody>
        </p:sp>
        <p:sp>
          <p:nvSpPr>
            <p:cNvPr id="68" name="图形">
              <a:extLst>
                <a:ext uri="{FF2B5EF4-FFF2-40B4-BE49-F238E27FC236}">
                  <a16:creationId xmlns:a16="http://schemas.microsoft.com/office/drawing/2014/main" xmlns="" id="{4E01CDCE-F9AE-4C71-BC89-F822D7FE3D35}"/>
                </a:ext>
              </a:extLst>
            </p:cNvPr>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03</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22" name="图形">
            <a:extLst>
              <a:ext uri="{FF2B5EF4-FFF2-40B4-BE49-F238E27FC236}">
                <a16:creationId xmlns:a16="http://schemas.microsoft.com/office/drawing/2014/main" xmlns="" id="{1500A40F-3920-44D1-A28F-AA5AA4F71862}"/>
              </a:ext>
            </a:extLst>
          </p:cNvPr>
          <p:cNvSpPr txBox="1"/>
          <p:nvPr/>
        </p:nvSpPr>
        <p:spPr>
          <a:xfrm>
            <a:off x="385839" y="2583112"/>
            <a:ext cx="5004669" cy="3354765"/>
          </a:xfrm>
          <a:prstGeom prst="rect">
            <a:avLst/>
          </a:prstGeom>
          <a:noFill/>
        </p:spPr>
        <p:txBody>
          <a:bodyPr wrap="square" rtlCol="0" anchor="t">
            <a:spAutoFit/>
          </a:bodyPr>
          <a:lstStyle/>
          <a:p>
            <a:pPr lvl="0" algn="ctr">
              <a:spcBef>
                <a:spcPct val="0"/>
              </a:spcBef>
              <a:defRPr/>
            </a:pPr>
            <a:r>
              <a:rPr lang="zh-CN" altLang="zh-CN" sz="3200" b="1" spc="300" dirty="0">
                <a:solidFill>
                  <a:prstClr val="black">
                    <a:lumMod val="85000"/>
                    <a:lumOff val="15000"/>
                  </a:prstClr>
                </a:solidFill>
                <a:latin typeface="Arial" panose="020B0604020202020204" pitchFamily="34" charset="0"/>
                <a:ea typeface="微软雅黑" panose="020B0503020204020204" pitchFamily="34" charset="-122"/>
                <a:cs typeface="+mj-cs"/>
              </a:rPr>
              <a:t>校企合编教材</a:t>
            </a:r>
            <a:endParaRPr lang="en-US" altLang="zh-CN" sz="3200" b="1" spc="300" dirty="0">
              <a:solidFill>
                <a:prstClr val="black">
                  <a:lumMod val="85000"/>
                  <a:lumOff val="15000"/>
                </a:prstClr>
              </a:solidFill>
              <a:latin typeface="Arial" panose="020B0604020202020204" pitchFamily="34" charset="0"/>
              <a:ea typeface="微软雅黑" panose="020B0503020204020204" pitchFamily="34" charset="-122"/>
              <a:cs typeface="+mj-cs"/>
            </a:endParaRPr>
          </a:p>
          <a:p>
            <a:pPr lvl="0">
              <a:spcBef>
                <a:spcPct val="0"/>
              </a:spcBef>
              <a:defRPr/>
            </a:pPr>
            <a:r>
              <a:rPr lang="en-US" altLang="zh-CN" sz="3200" b="1" spc="300" dirty="0">
                <a:solidFill>
                  <a:srgbClr val="FF0000"/>
                </a:solidFill>
                <a:latin typeface="Arial" panose="020B0604020202020204" pitchFamily="34" charset="0"/>
                <a:ea typeface="微软雅黑" panose="020B0503020204020204" pitchFamily="34" charset="-122"/>
                <a:cs typeface="+mj-cs"/>
              </a:rPr>
              <a:t>              </a:t>
            </a:r>
            <a:r>
              <a:rPr lang="en-US" altLang="zh-CN" sz="4000" b="1" spc="300" dirty="0">
                <a:solidFill>
                  <a:srgbClr val="FF0000"/>
                </a:solidFill>
                <a:latin typeface="Arial" panose="020B0604020202020204" pitchFamily="34" charset="0"/>
                <a:ea typeface="微软雅黑" panose="020B0503020204020204" pitchFamily="34" charset="-122"/>
                <a:cs typeface="+mj-cs"/>
              </a:rPr>
              <a:t>6</a:t>
            </a:r>
            <a:r>
              <a:rPr lang="zh-CN" altLang="en-US" sz="4000" b="1" spc="300" dirty="0" smtClean="0">
                <a:solidFill>
                  <a:srgbClr val="FF0000"/>
                </a:solidFill>
                <a:latin typeface="Arial" panose="020B0604020202020204" pitchFamily="34" charset="0"/>
                <a:ea typeface="微软雅黑" panose="020B0503020204020204" pitchFamily="34" charset="-122"/>
                <a:cs typeface="+mj-cs"/>
              </a:rPr>
              <a:t>本</a:t>
            </a:r>
            <a:endParaRPr lang="en-US" altLang="zh-CN" sz="4000" b="1" spc="300" dirty="0" smtClean="0">
              <a:solidFill>
                <a:srgbClr val="FF0000"/>
              </a:solidFill>
              <a:latin typeface="Arial" panose="020B0604020202020204" pitchFamily="34" charset="0"/>
              <a:ea typeface="微软雅黑" panose="020B0503020204020204" pitchFamily="34" charset="-122"/>
              <a:cs typeface="+mj-cs"/>
            </a:endParaRPr>
          </a:p>
          <a:p>
            <a:pPr lvl="0" algn="ctr">
              <a:spcBef>
                <a:spcPct val="0"/>
              </a:spcBef>
              <a:defRPr/>
            </a:pPr>
            <a:r>
              <a:rPr lang="zh-CN" altLang="en-US" sz="4000" b="1" spc="300" dirty="0" smtClean="0">
                <a:solidFill>
                  <a:srgbClr val="FF0000"/>
                </a:solidFill>
                <a:latin typeface="Arial" panose="020B0604020202020204" pitchFamily="34" charset="0"/>
                <a:ea typeface="微软雅黑" panose="020B0503020204020204" pitchFamily="34" charset="-122"/>
                <a:cs typeface="+mj-cs"/>
              </a:rPr>
              <a:t>出版</a:t>
            </a:r>
            <a:r>
              <a:rPr lang="en-US" altLang="zh-CN" sz="4000" b="1" spc="300" dirty="0" smtClean="0">
                <a:solidFill>
                  <a:srgbClr val="FF0000"/>
                </a:solidFill>
                <a:latin typeface="Arial" panose="020B0604020202020204" pitchFamily="34" charset="0"/>
                <a:ea typeface="微软雅黑" panose="020B0503020204020204" pitchFamily="34" charset="-122"/>
                <a:cs typeface="+mj-cs"/>
              </a:rPr>
              <a:t>5</a:t>
            </a:r>
            <a:r>
              <a:rPr lang="zh-CN" altLang="en-US" sz="4000" b="1" spc="300" dirty="0" smtClean="0">
                <a:solidFill>
                  <a:srgbClr val="FF0000"/>
                </a:solidFill>
                <a:latin typeface="Arial" panose="020B0604020202020204" pitchFamily="34" charset="0"/>
                <a:ea typeface="微软雅黑" panose="020B0503020204020204" pitchFamily="34" charset="-122"/>
                <a:cs typeface="+mj-cs"/>
              </a:rPr>
              <a:t>本</a:t>
            </a:r>
            <a:endParaRPr lang="en-US" altLang="zh-CN" sz="2000" b="1" spc="300" dirty="0">
              <a:solidFill>
                <a:prstClr val="black">
                  <a:lumMod val="85000"/>
                  <a:lumOff val="15000"/>
                </a:prstClr>
              </a:solidFill>
              <a:latin typeface="Arial" panose="020B0604020202020204" pitchFamily="34" charset="0"/>
              <a:ea typeface="微软雅黑" panose="020B0503020204020204" pitchFamily="34" charset="-122"/>
              <a:cs typeface="+mj-cs"/>
            </a:endParaRPr>
          </a:p>
          <a:p>
            <a:pPr lvl="0">
              <a:spcBef>
                <a:spcPct val="0"/>
              </a:spcBef>
              <a:defRPr/>
            </a:pPr>
            <a:endParaRPr lang="en-US" altLang="zh-CN" sz="2000" b="1" spc="300" dirty="0" smtClean="0">
              <a:solidFill>
                <a:prstClr val="black">
                  <a:lumMod val="85000"/>
                  <a:lumOff val="15000"/>
                </a:prstClr>
              </a:solidFill>
              <a:latin typeface="Arial" panose="020B0604020202020204" pitchFamily="34" charset="0"/>
              <a:ea typeface="微软雅黑" panose="020B0503020204020204" pitchFamily="34" charset="-122"/>
              <a:cs typeface="+mj-cs"/>
            </a:endParaRPr>
          </a:p>
          <a:p>
            <a:pPr lvl="0">
              <a:spcBef>
                <a:spcPct val="0"/>
              </a:spcBef>
              <a:defRPr/>
            </a:pPr>
            <a:r>
              <a:rPr lang="zh-CN" altLang="en-US" sz="2000" b="1" spc="300" dirty="0">
                <a:solidFill>
                  <a:prstClr val="black">
                    <a:lumMod val="85000"/>
                    <a:lumOff val="15000"/>
                  </a:prstClr>
                </a:solidFill>
                <a:latin typeface="Arial" panose="020B0604020202020204" pitchFamily="34" charset="0"/>
                <a:ea typeface="微软雅黑" panose="020B0503020204020204" pitchFamily="34" charset="-122"/>
                <a:cs typeface="+mj-cs"/>
              </a:rPr>
              <a:t>参</a:t>
            </a:r>
            <a:r>
              <a:rPr lang="zh-CN" altLang="en-US" sz="2000" b="1" spc="300" dirty="0" smtClean="0">
                <a:solidFill>
                  <a:prstClr val="black">
                    <a:lumMod val="85000"/>
                    <a:lumOff val="15000"/>
                  </a:prstClr>
                </a:solidFill>
                <a:latin typeface="Arial" panose="020B0604020202020204" pitchFamily="34" charset="0"/>
                <a:ea typeface="微软雅黑" panose="020B0503020204020204" pitchFamily="34" charset="-122"/>
                <a:cs typeface="+mj-cs"/>
              </a:rPr>
              <a:t>编企业：</a:t>
            </a:r>
            <a:endParaRPr lang="en-US" altLang="zh-CN" sz="2000" b="1" spc="300" dirty="0">
              <a:solidFill>
                <a:prstClr val="black">
                  <a:lumMod val="85000"/>
                  <a:lumOff val="15000"/>
                </a:prstClr>
              </a:solidFill>
              <a:latin typeface="Arial" panose="020B0604020202020204" pitchFamily="34" charset="0"/>
              <a:ea typeface="微软雅黑" panose="020B0503020204020204" pitchFamily="34" charset="-122"/>
              <a:cs typeface="+mj-cs"/>
            </a:endParaRPr>
          </a:p>
          <a:p>
            <a:pPr lvl="0">
              <a:spcBef>
                <a:spcPct val="0"/>
              </a:spcBef>
              <a:defRPr/>
            </a:pPr>
            <a:r>
              <a:rPr lang="zh-CN" altLang="en-US" sz="2000" b="1" spc="300" dirty="0" smtClean="0">
                <a:solidFill>
                  <a:prstClr val="black">
                    <a:lumMod val="85000"/>
                    <a:lumOff val="15000"/>
                  </a:prstClr>
                </a:solidFill>
                <a:latin typeface="Arial" panose="020B0604020202020204" pitchFamily="34" charset="0"/>
                <a:ea typeface="微软雅黑" panose="020B0503020204020204" pitchFamily="34" charset="-122"/>
                <a:cs typeface="+mj-cs"/>
              </a:rPr>
              <a:t>华鹏</a:t>
            </a:r>
            <a:r>
              <a:rPr lang="zh-CN" altLang="en-US" sz="2000" b="1" spc="300" dirty="0">
                <a:solidFill>
                  <a:prstClr val="black">
                    <a:lumMod val="85000"/>
                    <a:lumOff val="15000"/>
                  </a:prstClr>
                </a:solidFill>
                <a:latin typeface="Arial" panose="020B0604020202020204" pitchFamily="34" charset="0"/>
                <a:ea typeface="微软雅黑" panose="020B0503020204020204" pitchFamily="34" charset="-122"/>
                <a:cs typeface="+mj-cs"/>
              </a:rPr>
              <a:t>电源有限公司 </a:t>
            </a:r>
            <a:r>
              <a:rPr lang="en-US" altLang="zh-CN" sz="2000" b="1" spc="300" dirty="0">
                <a:solidFill>
                  <a:prstClr val="black">
                    <a:lumMod val="85000"/>
                    <a:lumOff val="15000"/>
                  </a:prstClr>
                </a:solidFill>
                <a:latin typeface="Arial" panose="020B0604020202020204" pitchFamily="34" charset="0"/>
                <a:ea typeface="微软雅黑" panose="020B0503020204020204" pitchFamily="34" charset="-122"/>
                <a:cs typeface="+mj-cs"/>
              </a:rPr>
              <a:t>	       	</a:t>
            </a:r>
            <a:r>
              <a:rPr lang="zh-CN" altLang="en-US" sz="2000" b="1" spc="300" dirty="0">
                <a:solidFill>
                  <a:prstClr val="black">
                    <a:lumMod val="85000"/>
                    <a:lumOff val="15000"/>
                  </a:prstClr>
                </a:solidFill>
                <a:latin typeface="Arial" panose="020B0604020202020204" pitchFamily="34" charset="0"/>
                <a:ea typeface="微软雅黑" panose="020B0503020204020204" pitchFamily="34" charset="-122"/>
                <a:cs typeface="+mj-cs"/>
              </a:rPr>
              <a:t>何永川</a:t>
            </a:r>
            <a:endParaRPr lang="en-US" altLang="zh-CN" sz="2000" b="1" spc="300" dirty="0">
              <a:solidFill>
                <a:prstClr val="black">
                  <a:lumMod val="85000"/>
                  <a:lumOff val="15000"/>
                </a:prstClr>
              </a:solidFill>
              <a:latin typeface="Arial" panose="020B0604020202020204" pitchFamily="34" charset="0"/>
              <a:ea typeface="微软雅黑" panose="020B0503020204020204" pitchFamily="34" charset="-122"/>
              <a:cs typeface="+mj-cs"/>
            </a:endParaRPr>
          </a:p>
          <a:p>
            <a:pPr lvl="0">
              <a:spcBef>
                <a:spcPct val="0"/>
              </a:spcBef>
              <a:defRPr/>
            </a:pPr>
            <a:r>
              <a:rPr lang="zh-CN" altLang="en-US" sz="2000" b="1" spc="300" dirty="0">
                <a:solidFill>
                  <a:prstClr val="black">
                    <a:lumMod val="85000"/>
                    <a:lumOff val="15000"/>
                  </a:prstClr>
                </a:solidFill>
                <a:latin typeface="Arial" panose="020B0604020202020204" pitchFamily="34" charset="0"/>
                <a:ea typeface="微软雅黑" panose="020B0503020204020204" pitchFamily="34" charset="-122"/>
                <a:cs typeface="+mj-cs"/>
              </a:rPr>
              <a:t>成都鑫铭佳电子有限公司  </a:t>
            </a:r>
            <a:r>
              <a:rPr lang="en-US" altLang="zh-CN" sz="2000" b="1" spc="300" dirty="0">
                <a:solidFill>
                  <a:prstClr val="black">
                    <a:lumMod val="85000"/>
                    <a:lumOff val="15000"/>
                  </a:prstClr>
                </a:solidFill>
                <a:latin typeface="Arial" panose="020B0604020202020204" pitchFamily="34" charset="0"/>
                <a:ea typeface="微软雅黑" panose="020B0503020204020204" pitchFamily="34" charset="-122"/>
                <a:cs typeface="+mj-cs"/>
              </a:rPr>
              <a:t>	</a:t>
            </a:r>
            <a:r>
              <a:rPr lang="zh-CN" altLang="en-US" sz="2000" b="1" spc="300" dirty="0">
                <a:solidFill>
                  <a:prstClr val="black">
                    <a:lumMod val="85000"/>
                    <a:lumOff val="15000"/>
                  </a:prstClr>
                </a:solidFill>
                <a:latin typeface="Arial" panose="020B0604020202020204" pitchFamily="34" charset="0"/>
                <a:ea typeface="微软雅黑" panose="020B0503020204020204" pitchFamily="34" charset="-122"/>
                <a:cs typeface="+mj-cs"/>
              </a:rPr>
              <a:t>何荣</a:t>
            </a:r>
            <a:endParaRPr lang="en-US" altLang="zh-CN" sz="2000" b="1" spc="300" dirty="0">
              <a:solidFill>
                <a:prstClr val="black">
                  <a:lumMod val="85000"/>
                  <a:lumOff val="15000"/>
                </a:prstClr>
              </a:solidFill>
              <a:latin typeface="Arial" panose="020B0604020202020204" pitchFamily="34" charset="0"/>
              <a:ea typeface="微软雅黑" panose="020B0503020204020204" pitchFamily="34" charset="-122"/>
              <a:cs typeface="+mj-cs"/>
            </a:endParaRPr>
          </a:p>
          <a:p>
            <a:pPr lvl="0">
              <a:spcBef>
                <a:spcPct val="0"/>
              </a:spcBef>
              <a:defRPr/>
            </a:pPr>
            <a:r>
              <a:rPr lang="zh-CN" altLang="en-US" sz="2000" b="1" spc="300" dirty="0">
                <a:solidFill>
                  <a:prstClr val="black">
                    <a:lumMod val="85000"/>
                    <a:lumOff val="15000"/>
                  </a:prstClr>
                </a:solidFill>
                <a:latin typeface="Arial" panose="020B0604020202020204" pitchFamily="34" charset="0"/>
                <a:ea typeface="微软雅黑" panose="020B0503020204020204" pitchFamily="34" charset="-122"/>
                <a:cs typeface="+mj-cs"/>
              </a:rPr>
              <a:t>华体照明电气限公司        </a:t>
            </a:r>
            <a:r>
              <a:rPr lang="en-US" altLang="zh-CN" sz="2000" b="1" spc="300" dirty="0">
                <a:solidFill>
                  <a:prstClr val="black">
                    <a:lumMod val="85000"/>
                    <a:lumOff val="15000"/>
                  </a:prstClr>
                </a:solidFill>
                <a:latin typeface="Arial" panose="020B0604020202020204" pitchFamily="34" charset="0"/>
                <a:ea typeface="微软雅黑" panose="020B0503020204020204" pitchFamily="34" charset="-122"/>
                <a:cs typeface="+mj-cs"/>
              </a:rPr>
              <a:t>	</a:t>
            </a:r>
            <a:r>
              <a:rPr lang="zh-CN" altLang="en-US" sz="2000" b="1" spc="300" dirty="0">
                <a:solidFill>
                  <a:prstClr val="black">
                    <a:lumMod val="85000"/>
                    <a:lumOff val="15000"/>
                  </a:prstClr>
                </a:solidFill>
                <a:latin typeface="Arial" panose="020B0604020202020204" pitchFamily="34" charset="0"/>
                <a:ea typeface="微软雅黑" panose="020B0503020204020204" pitchFamily="34" charset="-122"/>
                <a:cs typeface="+mj-cs"/>
              </a:rPr>
              <a:t>张兵树</a:t>
            </a:r>
            <a:endParaRPr lang="zh-CN" altLang="en-US" sz="5400" noProof="0" dirty="0">
              <a:ln>
                <a:noFill/>
              </a:ln>
              <a:solidFill>
                <a:srgbClr val="C00000"/>
              </a:solidFill>
              <a:effectLst/>
              <a:uLnTx/>
              <a:uFillTx/>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pic>
        <p:nvPicPr>
          <p:cNvPr id="23" name="图片 11" descr="E:\国示建设\负责条目\7.23\2015暑假加班\电子教材\电子_2345看图王.jpg">
            <a:extLst>
              <a:ext uri="{FF2B5EF4-FFF2-40B4-BE49-F238E27FC236}">
                <a16:creationId xmlns:a16="http://schemas.microsoft.com/office/drawing/2014/main" xmlns="" id="{BA351D43-6888-438C-BD18-522ABCB24E8F}"/>
              </a:ext>
            </a:extLst>
          </p:cNvPr>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5520227" y="814474"/>
            <a:ext cx="1792287"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37" descr="E:\国示建设\负责条目\7.23\2015暑假加班\电子教材\电气安装_2345看图王.jpg">
            <a:extLst>
              <a:ext uri="{FF2B5EF4-FFF2-40B4-BE49-F238E27FC236}">
                <a16:creationId xmlns:a16="http://schemas.microsoft.com/office/drawing/2014/main" xmlns="" id="{4BF7F3D2-33F8-4C13-B06F-F0DA5A37A604}"/>
              </a:ext>
            </a:extLst>
          </p:cNvPr>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7428325" y="814787"/>
            <a:ext cx="190235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69" descr="c14b774b55049ab94a1a27a7894f611">
            <a:extLst>
              <a:ext uri="{FF2B5EF4-FFF2-40B4-BE49-F238E27FC236}">
                <a16:creationId xmlns:a16="http://schemas.microsoft.com/office/drawing/2014/main" xmlns="" id="{CD1CB508-7543-4AE6-9452-A7B6D088BCC2}"/>
              </a:ext>
            </a:extLst>
          </p:cNvPr>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9446491" y="801687"/>
            <a:ext cx="1869682" cy="255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62" descr="df9130a761e4055dc32b870719a0d68">
            <a:extLst>
              <a:ext uri="{FF2B5EF4-FFF2-40B4-BE49-F238E27FC236}">
                <a16:creationId xmlns:a16="http://schemas.microsoft.com/office/drawing/2014/main" xmlns="" id="{93F67026-0E03-481C-ACF1-B9A5C4EABA8A}"/>
              </a:ext>
            </a:extLst>
          </p:cNvPr>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5520227" y="3515352"/>
            <a:ext cx="1881187"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57" descr="C:/Users/Administrator/AppData/Local/Temp/picturecompress_20210704112439/output_3.pngoutput_3">
            <a:extLst>
              <a:ext uri="{FF2B5EF4-FFF2-40B4-BE49-F238E27FC236}">
                <a16:creationId xmlns:a16="http://schemas.microsoft.com/office/drawing/2014/main" xmlns="" id="{A06FF971-73FD-4C80-98A7-F2EBCC16CDBE}"/>
              </a:ext>
            </a:extLst>
          </p:cNvPr>
          <p:cNvPicPr>
            <a:picLocks noChangeAspect="1" noChangeArrowheads="1"/>
          </p:cNvPicPr>
          <p:nvPr>
            <p:custDataLst>
              <p:tags r:id="rId6"/>
            </p:custDataLst>
          </p:nvPr>
        </p:nvPicPr>
        <p:blipFill>
          <a:blip r:embed="rId13" cstate="print">
            <a:extLst>
              <a:ext uri="{28A0092B-C50C-407E-A947-70E740481C1C}">
                <a14:useLocalDpi xmlns:a14="http://schemas.microsoft.com/office/drawing/2010/main" val="0"/>
              </a:ext>
            </a:extLst>
          </a:blip>
          <a:srcRect t="5276" r="14478" b="8257"/>
          <a:stretch>
            <a:fillRect/>
          </a:stretch>
        </p:blipFill>
        <p:spPr bwMode="auto">
          <a:xfrm>
            <a:off x="7478463" y="3515352"/>
            <a:ext cx="1852217"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 descr="QQ图片20230530130719">
            <a:extLst>
              <a:ext uri="{FF2B5EF4-FFF2-40B4-BE49-F238E27FC236}">
                <a16:creationId xmlns:a16="http://schemas.microsoft.com/office/drawing/2014/main" xmlns="" id="{549C6904-B024-422F-8FB5-FAF73A16760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l="1482" t="13251" r="7062" b="15352"/>
          <a:stretch>
            <a:fillRect/>
          </a:stretch>
        </p:blipFill>
        <p:spPr bwMode="auto">
          <a:xfrm>
            <a:off x="9460399" y="3515352"/>
            <a:ext cx="1855774"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709932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4">
            <a:extLst>
              <a:ext uri="{FF2B5EF4-FFF2-40B4-BE49-F238E27FC236}">
                <a16:creationId xmlns:a16="http://schemas.microsoft.com/office/drawing/2014/main" xmlns="" id="{67895963-7E1C-4FC1-BD7F-12935C554A3F}"/>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8914179" y="1350442"/>
            <a:ext cx="2592387"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图片 1">
            <a:extLst>
              <a:ext uri="{FF2B5EF4-FFF2-40B4-BE49-F238E27FC236}">
                <a16:creationId xmlns:a16="http://schemas.microsoft.com/office/drawing/2014/main" xmlns="" id="{26C5ED00-4F23-475F-9765-E246D51DE374}"/>
              </a:ext>
            </a:extLst>
          </p:cNvPr>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840740" y="1350442"/>
            <a:ext cx="2663825"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图片 4">
            <a:extLst>
              <a:ext uri="{FF2B5EF4-FFF2-40B4-BE49-F238E27FC236}">
                <a16:creationId xmlns:a16="http://schemas.microsoft.com/office/drawing/2014/main" xmlns="" id="{362CF7C2-77DB-49B1-9DB6-4094A7369257}"/>
              </a:ext>
            </a:extLst>
          </p:cNvPr>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3532945" y="1350442"/>
            <a:ext cx="26924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图片 3">
            <a:extLst>
              <a:ext uri="{FF2B5EF4-FFF2-40B4-BE49-F238E27FC236}">
                <a16:creationId xmlns:a16="http://schemas.microsoft.com/office/drawing/2014/main" xmlns="" id="{4E74FEEF-73F1-4705-ABC0-BE4B4BD39B39}"/>
              </a:ext>
            </a:extLst>
          </p:cNvPr>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6253725" y="1350442"/>
            <a:ext cx="2632075"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图形"/>
          <p:cNvSpPr/>
          <p:nvPr/>
        </p:nvSpPr>
        <p:spPr>
          <a:xfrm>
            <a:off x="840740" y="4163060"/>
            <a:ext cx="10645140" cy="1597025"/>
          </a:xfrm>
          <a:prstGeom prst="rect">
            <a:avLst/>
          </a:prstGeom>
          <a:solidFill>
            <a:schemeClr val="bg1">
              <a:lumMod val="9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8" name="图形"/>
          <p:cNvSpPr/>
          <p:nvPr/>
        </p:nvSpPr>
        <p:spPr>
          <a:xfrm>
            <a:off x="1419860" y="4517390"/>
            <a:ext cx="887730" cy="887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9" name="图形"/>
          <p:cNvSpPr/>
          <p:nvPr/>
        </p:nvSpPr>
        <p:spPr>
          <a:xfrm>
            <a:off x="1569085" y="4683760"/>
            <a:ext cx="589280" cy="583565"/>
          </a:xfrm>
          <a:prstGeom prst="rect">
            <a:avLst/>
          </a:prstGeom>
        </p:spPr>
        <p:txBody>
          <a:bodyPr wrap="none">
            <a:spAutoFit/>
          </a:bodyPr>
          <a:lstStyle/>
          <a:p>
            <a:pPr algn="ctr"/>
            <a:r>
              <a:rPr lang="en-US" sz="3200" dirty="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a:t>
            </a:r>
            <a:endParaRPr lang="ru-RU" sz="3200" dirty="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 name="图形"/>
          <p:cNvSpPr txBox="1"/>
          <p:nvPr/>
        </p:nvSpPr>
        <p:spPr>
          <a:xfrm>
            <a:off x="2795270" y="3906200"/>
            <a:ext cx="8202930" cy="945515"/>
          </a:xfrm>
          <a:prstGeom prst="rect">
            <a:avLst/>
          </a:prstGeom>
        </p:spPr>
        <p:txBody>
          <a:bodyPr vert="horz" lIns="91440" tIns="45720" rIns="91440" bIns="4572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50000"/>
              </a:lnSpc>
              <a:buNone/>
            </a:pPr>
            <a:r>
              <a:rPr lang="zh-CN" altLang="en-US" sz="4000" b="1" spc="300" dirty="0">
                <a:solidFill>
                  <a:prstClr val="black">
                    <a:lumMod val="85000"/>
                    <a:lumOff val="15000"/>
                  </a:prstClr>
                </a:solidFill>
                <a:latin typeface="Arial" panose="020B0604020202020204" pitchFamily="34" charset="0"/>
                <a:ea typeface="微软雅黑" panose="020B0503020204020204" pitchFamily="34" charset="-122"/>
                <a:cs typeface="+mj-cs"/>
                <a:sym typeface="思源宋体 CN" panose="02020400000000000000" pitchFamily="18" charset="-122"/>
              </a:rPr>
              <a:t>校企合作订单班</a:t>
            </a:r>
            <a:endParaRPr lang="en-US" altLang="zh-CN" sz="1200" b="1" spc="300" dirty="0">
              <a:solidFill>
                <a:srgbClr val="000000"/>
              </a:solidFill>
              <a:latin typeface="Arial" panose="020B0604020202020204" pitchFamily="34" charset="0"/>
              <a:ea typeface="微软雅黑" panose="020B0503020204020204" pitchFamily="34" charset="-122"/>
              <a:cs typeface="+mj-cs"/>
              <a:sym typeface="思源宋体 CN" panose="02020400000000000000" pitchFamily="18" charset="-122"/>
            </a:endParaRPr>
          </a:p>
          <a:p>
            <a:pPr marL="0" indent="0">
              <a:lnSpc>
                <a:spcPct val="150000"/>
              </a:lnSpc>
              <a:spcBef>
                <a:spcPct val="0"/>
              </a:spcBef>
              <a:buNone/>
              <a:defRPr/>
            </a:pPr>
            <a:r>
              <a:rPr lang="zh-CN" altLang="zh-CN" sz="2000" b="1" spc="300" dirty="0" smtClean="0">
                <a:solidFill>
                  <a:prstClr val="black">
                    <a:lumMod val="85000"/>
                    <a:lumOff val="15000"/>
                  </a:prstClr>
                </a:solidFill>
                <a:latin typeface="Arial" panose="020B0604020202020204" pitchFamily="34" charset="0"/>
                <a:ea typeface="微软雅黑" panose="020B0503020204020204" pitchFamily="34" charset="-122"/>
                <a:cs typeface="+mj-cs"/>
              </a:rPr>
              <a:t>与</a:t>
            </a:r>
            <a:r>
              <a:rPr lang="zh-CN" altLang="zh-CN" sz="2000" b="1" spc="300" dirty="0">
                <a:solidFill>
                  <a:prstClr val="black">
                    <a:lumMod val="85000"/>
                    <a:lumOff val="15000"/>
                  </a:prstClr>
                </a:solidFill>
                <a:latin typeface="Arial" panose="020B0604020202020204" pitchFamily="34" charset="0"/>
                <a:ea typeface="微软雅黑" panose="020B0503020204020204" pitchFamily="34" charset="-122"/>
                <a:cs typeface="+mj-cs"/>
              </a:rPr>
              <a:t>成都华鹏电源有限公司</a:t>
            </a:r>
            <a:r>
              <a:rPr lang="zh-CN" altLang="en-US" sz="2000" b="1" spc="300" dirty="0" smtClean="0">
                <a:solidFill>
                  <a:prstClr val="black">
                    <a:lumMod val="85000"/>
                    <a:lumOff val="15000"/>
                  </a:prstClr>
                </a:solidFill>
                <a:latin typeface="Arial" panose="020B0604020202020204" pitchFamily="34" charset="0"/>
                <a:ea typeface="微软雅黑" panose="020B0503020204020204" pitchFamily="34" charset="-122"/>
                <a:cs typeface="+mj-cs"/>
              </a:rPr>
              <a:t>、</a:t>
            </a:r>
            <a:r>
              <a:rPr lang="zh-CN" altLang="en-US" sz="2000" b="1" spc="300" dirty="0">
                <a:solidFill>
                  <a:prstClr val="black">
                    <a:lumMod val="85000"/>
                    <a:lumOff val="15000"/>
                  </a:prstClr>
                </a:solidFill>
                <a:latin typeface="Arial" panose="020B0604020202020204" pitchFamily="34" charset="0"/>
                <a:ea typeface="微软雅黑" panose="020B0503020204020204" pitchFamily="34" charset="-122"/>
                <a:cs typeface="+mj-cs"/>
              </a:rPr>
              <a:t>川开</a:t>
            </a:r>
            <a:r>
              <a:rPr lang="zh-CN" altLang="en-US" sz="2000" b="1" spc="300" dirty="0" smtClean="0">
                <a:solidFill>
                  <a:prstClr val="black">
                    <a:lumMod val="85000"/>
                    <a:lumOff val="15000"/>
                  </a:prstClr>
                </a:solidFill>
                <a:latin typeface="Arial" panose="020B0604020202020204" pitchFamily="34" charset="0"/>
                <a:ea typeface="微软雅黑" panose="020B0503020204020204" pitchFamily="34" charset="-122"/>
                <a:cs typeface="+mj-cs"/>
              </a:rPr>
              <a:t>电气股份有限公司</a:t>
            </a:r>
            <a:r>
              <a:rPr lang="zh-CN" altLang="en-US" sz="2000" b="1" spc="300" dirty="0">
                <a:solidFill>
                  <a:prstClr val="black">
                    <a:lumMod val="85000"/>
                    <a:lumOff val="15000"/>
                  </a:prstClr>
                </a:solidFill>
                <a:latin typeface="Arial" panose="020B0604020202020204" pitchFamily="34" charset="0"/>
                <a:ea typeface="微软雅黑" panose="020B0503020204020204" pitchFamily="34" charset="-122"/>
                <a:cs typeface="+mj-cs"/>
              </a:rPr>
              <a:t>等企业</a:t>
            </a:r>
            <a:r>
              <a:rPr lang="zh-CN" altLang="zh-CN" sz="2000" b="1" spc="300" dirty="0" smtClean="0">
                <a:solidFill>
                  <a:prstClr val="black">
                    <a:lumMod val="85000"/>
                    <a:lumOff val="15000"/>
                  </a:prstClr>
                </a:solidFill>
                <a:latin typeface="Arial" panose="020B0604020202020204" pitchFamily="34" charset="0"/>
                <a:ea typeface="微软雅黑" panose="020B0503020204020204" pitchFamily="34" charset="-122"/>
                <a:cs typeface="+mj-cs"/>
              </a:rPr>
              <a:t>签订订单</a:t>
            </a:r>
            <a:r>
              <a:rPr lang="zh-CN" altLang="zh-CN" sz="2000" b="1" spc="300" dirty="0">
                <a:solidFill>
                  <a:prstClr val="black">
                    <a:lumMod val="85000"/>
                    <a:lumOff val="15000"/>
                  </a:prstClr>
                </a:solidFill>
                <a:latin typeface="Arial" panose="020B0604020202020204" pitchFamily="34" charset="0"/>
                <a:ea typeface="微软雅黑" panose="020B0503020204020204" pitchFamily="34" charset="-122"/>
                <a:cs typeface="+mj-cs"/>
              </a:rPr>
              <a:t>培养协议书</a:t>
            </a:r>
          </a:p>
          <a:p>
            <a:pPr marL="0" indent="0" algn="l">
              <a:lnSpc>
                <a:spcPct val="150000"/>
              </a:lnSpc>
              <a:buNone/>
            </a:pPr>
            <a:endParaRPr lang="en-US" altLang="zh-CN" sz="1200"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marL="0" indent="0" algn="l">
              <a:lnSpc>
                <a:spcPct val="150000"/>
              </a:lnSpc>
              <a:buNone/>
            </a:pPr>
            <a:endParaRPr lang="zh-CN" altLang="en-US" sz="1200"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nvGrpSpPr>
          <p:cNvPr id="156" name="图形"/>
          <p:cNvGrpSpPr/>
          <p:nvPr/>
        </p:nvGrpSpPr>
        <p:grpSpPr>
          <a:xfrm>
            <a:off x="1673860" y="4770755"/>
            <a:ext cx="433705" cy="415290"/>
            <a:chOff x="9886950" y="1016001"/>
            <a:chExt cx="482600" cy="461963"/>
          </a:xfrm>
          <a:solidFill>
            <a:schemeClr val="bg1"/>
          </a:solidFill>
        </p:grpSpPr>
        <p:sp>
          <p:nvSpPr>
            <p:cNvPr id="157" name="图形"/>
            <p:cNvSpPr>
              <a:spLocks noEditPoints="1"/>
            </p:cNvSpPr>
            <p:nvPr/>
          </p:nvSpPr>
          <p:spPr bwMode="auto">
            <a:xfrm>
              <a:off x="9886950" y="1016001"/>
              <a:ext cx="482600" cy="461963"/>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7 w 128"/>
                <a:gd name="T13" fmla="*/ 110 h 122"/>
                <a:gd name="T14" fmla="*/ 34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1" y="106"/>
                    <a:pt x="39" y="109"/>
                    <a:pt x="37" y="110"/>
                  </a:cubicBezTo>
                  <a:cubicBezTo>
                    <a:pt x="36" y="111"/>
                    <a:pt x="35" y="112"/>
                    <a:pt x="34"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4"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1"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58" name="图形"/>
            <p:cNvSpPr>
              <a:spLocks noEditPoints="1"/>
            </p:cNvSpPr>
            <p:nvPr/>
          </p:nvSpPr>
          <p:spPr bwMode="auto">
            <a:xfrm>
              <a:off x="9947275" y="1076326"/>
              <a:ext cx="361950" cy="242888"/>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59" name="图形"/>
            <p:cNvSpPr>
              <a:spLocks noEditPoints="1"/>
            </p:cNvSpPr>
            <p:nvPr/>
          </p:nvSpPr>
          <p:spPr bwMode="auto">
            <a:xfrm>
              <a:off x="10104438" y="1327151"/>
              <a:ext cx="46037" cy="44450"/>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60" name="图形"/>
            <p:cNvSpPr/>
            <p:nvPr/>
          </p:nvSpPr>
          <p:spPr bwMode="auto">
            <a:xfrm>
              <a:off x="10067925" y="1198563"/>
              <a:ext cx="44450" cy="90488"/>
            </a:xfrm>
            <a:custGeom>
              <a:avLst/>
              <a:gdLst>
                <a:gd name="T0" fmla="*/ 9 w 12"/>
                <a:gd name="T1" fmla="*/ 0 h 24"/>
                <a:gd name="T2" fmla="*/ 3 w 12"/>
                <a:gd name="T3" fmla="*/ 0 h 24"/>
                <a:gd name="T4" fmla="*/ 0 w 12"/>
                <a:gd name="T5" fmla="*/ 3 h 24"/>
                <a:gd name="T6" fmla="*/ 0 w 12"/>
                <a:gd name="T7" fmla="*/ 21 h 24"/>
                <a:gd name="T8" fmla="*/ 3 w 12"/>
                <a:gd name="T9" fmla="*/ 24 h 24"/>
                <a:gd name="T10" fmla="*/ 9 w 12"/>
                <a:gd name="T11" fmla="*/ 24 h 24"/>
                <a:gd name="T12" fmla="*/ 12 w 12"/>
                <a:gd name="T13" fmla="*/ 21 h 24"/>
                <a:gd name="T14" fmla="*/ 12 w 12"/>
                <a:gd name="T15" fmla="*/ 3 h 24"/>
                <a:gd name="T16" fmla="*/ 9 w 12"/>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4">
                  <a:moveTo>
                    <a:pt x="9" y="0"/>
                  </a:moveTo>
                  <a:cubicBezTo>
                    <a:pt x="3" y="0"/>
                    <a:pt x="3" y="0"/>
                    <a:pt x="3" y="0"/>
                  </a:cubicBezTo>
                  <a:cubicBezTo>
                    <a:pt x="1" y="0"/>
                    <a:pt x="0" y="1"/>
                    <a:pt x="0" y="3"/>
                  </a:cubicBezTo>
                  <a:cubicBezTo>
                    <a:pt x="0" y="21"/>
                    <a:pt x="0" y="21"/>
                    <a:pt x="0" y="21"/>
                  </a:cubicBezTo>
                  <a:cubicBezTo>
                    <a:pt x="0" y="22"/>
                    <a:pt x="1" y="24"/>
                    <a:pt x="3" y="24"/>
                  </a:cubicBezTo>
                  <a:cubicBezTo>
                    <a:pt x="9" y="24"/>
                    <a:pt x="9" y="24"/>
                    <a:pt x="9" y="24"/>
                  </a:cubicBezTo>
                  <a:cubicBezTo>
                    <a:pt x="11" y="24"/>
                    <a:pt x="12" y="22"/>
                    <a:pt x="12" y="21"/>
                  </a:cubicBezTo>
                  <a:cubicBezTo>
                    <a:pt x="12" y="3"/>
                    <a:pt x="12" y="3"/>
                    <a:pt x="12" y="3"/>
                  </a:cubicBezTo>
                  <a:cubicBezTo>
                    <a:pt x="12" y="1"/>
                    <a:pt x="11"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61" name="图形"/>
            <p:cNvSpPr/>
            <p:nvPr/>
          </p:nvSpPr>
          <p:spPr bwMode="auto">
            <a:xfrm>
              <a:off x="10218738" y="1106488"/>
              <a:ext cx="44450" cy="182563"/>
            </a:xfrm>
            <a:custGeom>
              <a:avLst/>
              <a:gdLst>
                <a:gd name="T0" fmla="*/ 9 w 12"/>
                <a:gd name="T1" fmla="*/ 0 h 48"/>
                <a:gd name="T2" fmla="*/ 3 w 12"/>
                <a:gd name="T3" fmla="*/ 0 h 48"/>
                <a:gd name="T4" fmla="*/ 0 w 12"/>
                <a:gd name="T5" fmla="*/ 3 h 48"/>
                <a:gd name="T6" fmla="*/ 0 w 12"/>
                <a:gd name="T7" fmla="*/ 45 h 48"/>
                <a:gd name="T8" fmla="*/ 3 w 12"/>
                <a:gd name="T9" fmla="*/ 48 h 48"/>
                <a:gd name="T10" fmla="*/ 9 w 12"/>
                <a:gd name="T11" fmla="*/ 48 h 48"/>
                <a:gd name="T12" fmla="*/ 12 w 12"/>
                <a:gd name="T13" fmla="*/ 45 h 48"/>
                <a:gd name="T14" fmla="*/ 12 w 12"/>
                <a:gd name="T15" fmla="*/ 3 h 48"/>
                <a:gd name="T16" fmla="*/ 9 w 1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8">
                  <a:moveTo>
                    <a:pt x="9" y="0"/>
                  </a:moveTo>
                  <a:cubicBezTo>
                    <a:pt x="3" y="0"/>
                    <a:pt x="3" y="0"/>
                    <a:pt x="3" y="0"/>
                  </a:cubicBezTo>
                  <a:cubicBezTo>
                    <a:pt x="1" y="0"/>
                    <a:pt x="0" y="1"/>
                    <a:pt x="0" y="3"/>
                  </a:cubicBezTo>
                  <a:cubicBezTo>
                    <a:pt x="0" y="45"/>
                    <a:pt x="0" y="45"/>
                    <a:pt x="0" y="45"/>
                  </a:cubicBezTo>
                  <a:cubicBezTo>
                    <a:pt x="0" y="47"/>
                    <a:pt x="1" y="48"/>
                    <a:pt x="3" y="48"/>
                  </a:cubicBezTo>
                  <a:cubicBezTo>
                    <a:pt x="9" y="48"/>
                    <a:pt x="9" y="48"/>
                    <a:pt x="9" y="48"/>
                  </a:cubicBezTo>
                  <a:cubicBezTo>
                    <a:pt x="11" y="48"/>
                    <a:pt x="12" y="47"/>
                    <a:pt x="12" y="45"/>
                  </a:cubicBezTo>
                  <a:cubicBezTo>
                    <a:pt x="12" y="3"/>
                    <a:pt x="12" y="3"/>
                    <a:pt x="12" y="3"/>
                  </a:cubicBezTo>
                  <a:cubicBezTo>
                    <a:pt x="12" y="1"/>
                    <a:pt x="11"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62" name="图形"/>
            <p:cNvSpPr/>
            <p:nvPr/>
          </p:nvSpPr>
          <p:spPr bwMode="auto">
            <a:xfrm>
              <a:off x="10142538" y="1166813"/>
              <a:ext cx="46037" cy="122238"/>
            </a:xfrm>
            <a:custGeom>
              <a:avLst/>
              <a:gdLst>
                <a:gd name="T0" fmla="*/ 9 w 12"/>
                <a:gd name="T1" fmla="*/ 0 h 32"/>
                <a:gd name="T2" fmla="*/ 3 w 12"/>
                <a:gd name="T3" fmla="*/ 0 h 32"/>
                <a:gd name="T4" fmla="*/ 0 w 12"/>
                <a:gd name="T5" fmla="*/ 3 h 32"/>
                <a:gd name="T6" fmla="*/ 0 w 12"/>
                <a:gd name="T7" fmla="*/ 29 h 32"/>
                <a:gd name="T8" fmla="*/ 3 w 12"/>
                <a:gd name="T9" fmla="*/ 32 h 32"/>
                <a:gd name="T10" fmla="*/ 9 w 12"/>
                <a:gd name="T11" fmla="*/ 32 h 32"/>
                <a:gd name="T12" fmla="*/ 12 w 12"/>
                <a:gd name="T13" fmla="*/ 29 h 32"/>
                <a:gd name="T14" fmla="*/ 12 w 12"/>
                <a:gd name="T15" fmla="*/ 3 h 32"/>
                <a:gd name="T16" fmla="*/ 9 w 12"/>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2">
                  <a:moveTo>
                    <a:pt x="9" y="0"/>
                  </a:moveTo>
                  <a:cubicBezTo>
                    <a:pt x="3" y="0"/>
                    <a:pt x="3" y="0"/>
                    <a:pt x="3" y="0"/>
                  </a:cubicBezTo>
                  <a:cubicBezTo>
                    <a:pt x="1" y="0"/>
                    <a:pt x="0" y="1"/>
                    <a:pt x="0" y="3"/>
                  </a:cubicBezTo>
                  <a:cubicBezTo>
                    <a:pt x="0" y="29"/>
                    <a:pt x="0" y="29"/>
                    <a:pt x="0" y="29"/>
                  </a:cubicBezTo>
                  <a:cubicBezTo>
                    <a:pt x="0" y="31"/>
                    <a:pt x="1" y="32"/>
                    <a:pt x="3" y="32"/>
                  </a:cubicBezTo>
                  <a:cubicBezTo>
                    <a:pt x="9" y="32"/>
                    <a:pt x="9" y="32"/>
                    <a:pt x="9" y="32"/>
                  </a:cubicBezTo>
                  <a:cubicBezTo>
                    <a:pt x="11" y="32"/>
                    <a:pt x="12" y="31"/>
                    <a:pt x="12" y="29"/>
                  </a:cubicBezTo>
                  <a:cubicBezTo>
                    <a:pt x="12" y="3"/>
                    <a:pt x="12" y="3"/>
                    <a:pt x="12" y="3"/>
                  </a:cubicBezTo>
                  <a:cubicBezTo>
                    <a:pt x="12" y="1"/>
                    <a:pt x="11"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63" name="图形"/>
            <p:cNvSpPr/>
            <p:nvPr/>
          </p:nvSpPr>
          <p:spPr bwMode="auto">
            <a:xfrm>
              <a:off x="9991725" y="1136651"/>
              <a:ext cx="46037" cy="152400"/>
            </a:xfrm>
            <a:custGeom>
              <a:avLst/>
              <a:gdLst>
                <a:gd name="T0" fmla="*/ 9 w 12"/>
                <a:gd name="T1" fmla="*/ 0 h 40"/>
                <a:gd name="T2" fmla="*/ 3 w 12"/>
                <a:gd name="T3" fmla="*/ 0 h 40"/>
                <a:gd name="T4" fmla="*/ 0 w 12"/>
                <a:gd name="T5" fmla="*/ 3 h 40"/>
                <a:gd name="T6" fmla="*/ 0 w 12"/>
                <a:gd name="T7" fmla="*/ 37 h 40"/>
                <a:gd name="T8" fmla="*/ 3 w 12"/>
                <a:gd name="T9" fmla="*/ 40 h 40"/>
                <a:gd name="T10" fmla="*/ 9 w 12"/>
                <a:gd name="T11" fmla="*/ 40 h 40"/>
                <a:gd name="T12" fmla="*/ 12 w 12"/>
                <a:gd name="T13" fmla="*/ 37 h 40"/>
                <a:gd name="T14" fmla="*/ 12 w 12"/>
                <a:gd name="T15" fmla="*/ 3 h 40"/>
                <a:gd name="T16" fmla="*/ 9 w 12"/>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0">
                  <a:moveTo>
                    <a:pt x="9" y="0"/>
                  </a:moveTo>
                  <a:cubicBezTo>
                    <a:pt x="3" y="0"/>
                    <a:pt x="3" y="0"/>
                    <a:pt x="3" y="0"/>
                  </a:cubicBezTo>
                  <a:cubicBezTo>
                    <a:pt x="1" y="0"/>
                    <a:pt x="0" y="1"/>
                    <a:pt x="0" y="3"/>
                  </a:cubicBezTo>
                  <a:cubicBezTo>
                    <a:pt x="0" y="37"/>
                    <a:pt x="0" y="37"/>
                    <a:pt x="0" y="37"/>
                  </a:cubicBezTo>
                  <a:cubicBezTo>
                    <a:pt x="0" y="39"/>
                    <a:pt x="1" y="40"/>
                    <a:pt x="3" y="40"/>
                  </a:cubicBezTo>
                  <a:cubicBezTo>
                    <a:pt x="9" y="40"/>
                    <a:pt x="9" y="40"/>
                    <a:pt x="9" y="40"/>
                  </a:cubicBezTo>
                  <a:cubicBezTo>
                    <a:pt x="11" y="40"/>
                    <a:pt x="12" y="39"/>
                    <a:pt x="12" y="37"/>
                  </a:cubicBezTo>
                  <a:cubicBezTo>
                    <a:pt x="12" y="3"/>
                    <a:pt x="12" y="3"/>
                    <a:pt x="12" y="3"/>
                  </a:cubicBezTo>
                  <a:cubicBezTo>
                    <a:pt x="12" y="1"/>
                    <a:pt x="11"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grpSp>
        <p:nvGrpSpPr>
          <p:cNvPr id="65" name="组合 64">
            <a:extLst>
              <a:ext uri="{FF2B5EF4-FFF2-40B4-BE49-F238E27FC236}">
                <a16:creationId xmlns:a16="http://schemas.microsoft.com/office/drawing/2014/main" xmlns="" id="{9CB78AE3-3C78-42C5-8CFF-43CC498ABFCF}"/>
              </a:ext>
            </a:extLst>
          </p:cNvPr>
          <p:cNvGrpSpPr/>
          <p:nvPr/>
        </p:nvGrpSpPr>
        <p:grpSpPr>
          <a:xfrm>
            <a:off x="432223" y="317001"/>
            <a:ext cx="3292785" cy="995574"/>
            <a:chOff x="432223" y="317001"/>
            <a:chExt cx="3292785" cy="995574"/>
          </a:xfrm>
        </p:grpSpPr>
        <p:pic>
          <p:nvPicPr>
            <p:cNvPr id="66" name="图片 65">
              <a:extLst>
                <a:ext uri="{FF2B5EF4-FFF2-40B4-BE49-F238E27FC236}">
                  <a16:creationId xmlns:a16="http://schemas.microsoft.com/office/drawing/2014/main" xmlns="" id="{C399110D-750A-44DE-94C4-9ABE550D855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67" name="图形">
              <a:extLst>
                <a:ext uri="{FF2B5EF4-FFF2-40B4-BE49-F238E27FC236}">
                  <a16:creationId xmlns:a16="http://schemas.microsoft.com/office/drawing/2014/main" xmlns="" id="{0CFD1F6B-9D6C-44D1-A008-6390F6DF978A}"/>
                </a:ext>
              </a:extLst>
            </p:cNvPr>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发展</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电子信息产教融合者</a:t>
              </a:r>
            </a:p>
          </p:txBody>
        </p:sp>
        <p:sp>
          <p:nvSpPr>
            <p:cNvPr id="68" name="图形">
              <a:extLst>
                <a:ext uri="{FF2B5EF4-FFF2-40B4-BE49-F238E27FC236}">
                  <a16:creationId xmlns:a16="http://schemas.microsoft.com/office/drawing/2014/main" xmlns="" id="{4E01CDCE-F9AE-4C71-BC89-F822D7FE3D35}"/>
                </a:ext>
              </a:extLst>
            </p:cNvPr>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03</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par>
                                <p:cTn id="8" presetID="16" presetClass="entr" presetSubtype="21"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barn(inVertical)">
                                      <p:cBhvr>
                                        <p:cTn id="10" dur="500"/>
                                        <p:tgtEl>
                                          <p:spTgt spid="71"/>
                                        </p:tgtEl>
                                      </p:cBhvr>
                                    </p:animEffect>
                                  </p:childTnLst>
                                </p:cTn>
                              </p:par>
                              <p:par>
                                <p:cTn id="11" presetID="16" presetClass="entr" presetSubtype="21"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barn(inVertical)">
                                      <p:cBhvr>
                                        <p:cTn id="13" dur="500"/>
                                        <p:tgtEl>
                                          <p:spTgt spid="72"/>
                                        </p:tgtEl>
                                      </p:cBhvr>
                                    </p:animEffect>
                                  </p:childTnLst>
                                </p:cTn>
                              </p:par>
                              <p:par>
                                <p:cTn id="14" presetID="16" presetClass="entr" presetSubtype="21" fill="hold"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barn(inVertical)">
                                      <p:cBhvr>
                                        <p:cTn id="16" dur="500"/>
                                        <p:tgtEl>
                                          <p:spTgt spid="6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2">
            <a:extLst>
              <a:ext uri="{FF2B5EF4-FFF2-40B4-BE49-F238E27FC236}">
                <a16:creationId xmlns:a16="http://schemas.microsoft.com/office/drawing/2014/main" xmlns="" id="{0B9D8B1D-C192-4A19-BE3A-8410675C31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83" t="19644" r="18823" b="8135"/>
          <a:stretch/>
        </p:blipFill>
        <p:spPr bwMode="auto">
          <a:xfrm>
            <a:off x="1261110" y="1392981"/>
            <a:ext cx="3103245" cy="395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图形"/>
          <p:cNvGrpSpPr/>
          <p:nvPr/>
        </p:nvGrpSpPr>
        <p:grpSpPr>
          <a:xfrm>
            <a:off x="1243330" y="1385361"/>
            <a:ext cx="3121025" cy="4711700"/>
            <a:chOff x="7158" y="3591"/>
            <a:chExt cx="4915" cy="7420"/>
          </a:xfrm>
        </p:grpSpPr>
        <p:sp>
          <p:nvSpPr>
            <p:cNvPr id="11" name="图形"/>
            <p:cNvSpPr/>
            <p:nvPr/>
          </p:nvSpPr>
          <p:spPr>
            <a:xfrm rot="16200000" flipH="1">
              <a:off x="7165" y="3603"/>
              <a:ext cx="2384" cy="2384"/>
            </a:xfrm>
            <a:custGeom>
              <a:avLst/>
              <a:gdLst>
                <a:gd name="connsiteX0" fmla="*/ 0 w 1845129"/>
                <a:gd name="connsiteY0" fmla="*/ 0 h 1845129"/>
                <a:gd name="connsiteX1" fmla="*/ 1407500 w 1845129"/>
                <a:gd name="connsiteY1" fmla="*/ 0 h 1845129"/>
                <a:gd name="connsiteX2" fmla="*/ 1845129 w 1845129"/>
                <a:gd name="connsiteY2" fmla="*/ 437629 h 1845129"/>
                <a:gd name="connsiteX3" fmla="*/ 1845129 w 1845129"/>
                <a:gd name="connsiteY3" fmla="*/ 439911 h 1845129"/>
                <a:gd name="connsiteX4" fmla="*/ 439910 w 1845129"/>
                <a:gd name="connsiteY4" fmla="*/ 439911 h 1845129"/>
                <a:gd name="connsiteX5" fmla="*/ 439910 w 1845129"/>
                <a:gd name="connsiteY5" fmla="*/ 1845129 h 1845129"/>
                <a:gd name="connsiteX6" fmla="*/ 437629 w 1845129"/>
                <a:gd name="connsiteY6" fmla="*/ 1845129 h 1845129"/>
                <a:gd name="connsiteX7" fmla="*/ 0 w 1845129"/>
                <a:gd name="connsiteY7" fmla="*/ 1407500 h 18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129" h="1845129">
                  <a:moveTo>
                    <a:pt x="0" y="0"/>
                  </a:moveTo>
                  <a:lnTo>
                    <a:pt x="1407500" y="0"/>
                  </a:lnTo>
                  <a:lnTo>
                    <a:pt x="1845129" y="437629"/>
                  </a:lnTo>
                  <a:lnTo>
                    <a:pt x="1845129" y="439911"/>
                  </a:lnTo>
                  <a:lnTo>
                    <a:pt x="439910" y="439911"/>
                  </a:lnTo>
                  <a:lnTo>
                    <a:pt x="439910" y="1845129"/>
                  </a:lnTo>
                  <a:lnTo>
                    <a:pt x="437629" y="1845129"/>
                  </a:lnTo>
                  <a:lnTo>
                    <a:pt x="0" y="140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4" name="图形"/>
            <p:cNvSpPr/>
            <p:nvPr/>
          </p:nvSpPr>
          <p:spPr>
            <a:xfrm rot="10800000">
              <a:off x="9689" y="7451"/>
              <a:ext cx="2384" cy="2384"/>
            </a:xfrm>
            <a:custGeom>
              <a:avLst/>
              <a:gdLst>
                <a:gd name="connsiteX0" fmla="*/ 0 w 1845129"/>
                <a:gd name="connsiteY0" fmla="*/ 0 h 1845129"/>
                <a:gd name="connsiteX1" fmla="*/ 1407500 w 1845129"/>
                <a:gd name="connsiteY1" fmla="*/ 0 h 1845129"/>
                <a:gd name="connsiteX2" fmla="*/ 1845129 w 1845129"/>
                <a:gd name="connsiteY2" fmla="*/ 437629 h 1845129"/>
                <a:gd name="connsiteX3" fmla="*/ 1845129 w 1845129"/>
                <a:gd name="connsiteY3" fmla="*/ 439911 h 1845129"/>
                <a:gd name="connsiteX4" fmla="*/ 439910 w 1845129"/>
                <a:gd name="connsiteY4" fmla="*/ 439911 h 1845129"/>
                <a:gd name="connsiteX5" fmla="*/ 439910 w 1845129"/>
                <a:gd name="connsiteY5" fmla="*/ 1845129 h 1845129"/>
                <a:gd name="connsiteX6" fmla="*/ 437629 w 1845129"/>
                <a:gd name="connsiteY6" fmla="*/ 1845129 h 1845129"/>
                <a:gd name="connsiteX7" fmla="*/ 0 w 1845129"/>
                <a:gd name="connsiteY7" fmla="*/ 1407500 h 18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129" h="1845129">
                  <a:moveTo>
                    <a:pt x="0" y="0"/>
                  </a:moveTo>
                  <a:lnTo>
                    <a:pt x="1407500" y="0"/>
                  </a:lnTo>
                  <a:lnTo>
                    <a:pt x="1845129" y="437629"/>
                  </a:lnTo>
                  <a:lnTo>
                    <a:pt x="1845129" y="439911"/>
                  </a:lnTo>
                  <a:lnTo>
                    <a:pt x="439910" y="439911"/>
                  </a:lnTo>
                  <a:lnTo>
                    <a:pt x="439910" y="1845129"/>
                  </a:lnTo>
                  <a:lnTo>
                    <a:pt x="437629" y="1845129"/>
                  </a:lnTo>
                  <a:lnTo>
                    <a:pt x="0" y="140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7" name="图形"/>
            <p:cNvSpPr/>
            <p:nvPr/>
          </p:nvSpPr>
          <p:spPr>
            <a:xfrm rot="5400000">
              <a:off x="9689" y="3591"/>
              <a:ext cx="2384" cy="2384"/>
            </a:xfrm>
            <a:custGeom>
              <a:avLst/>
              <a:gdLst>
                <a:gd name="connsiteX0" fmla="*/ 0 w 1845129"/>
                <a:gd name="connsiteY0" fmla="*/ 0 h 1845129"/>
                <a:gd name="connsiteX1" fmla="*/ 1407500 w 1845129"/>
                <a:gd name="connsiteY1" fmla="*/ 0 h 1845129"/>
                <a:gd name="connsiteX2" fmla="*/ 1845129 w 1845129"/>
                <a:gd name="connsiteY2" fmla="*/ 437629 h 1845129"/>
                <a:gd name="connsiteX3" fmla="*/ 1845129 w 1845129"/>
                <a:gd name="connsiteY3" fmla="*/ 439911 h 1845129"/>
                <a:gd name="connsiteX4" fmla="*/ 439910 w 1845129"/>
                <a:gd name="connsiteY4" fmla="*/ 439911 h 1845129"/>
                <a:gd name="connsiteX5" fmla="*/ 439910 w 1845129"/>
                <a:gd name="connsiteY5" fmla="*/ 1845129 h 1845129"/>
                <a:gd name="connsiteX6" fmla="*/ 437629 w 1845129"/>
                <a:gd name="connsiteY6" fmla="*/ 1845129 h 1845129"/>
                <a:gd name="connsiteX7" fmla="*/ 0 w 1845129"/>
                <a:gd name="connsiteY7" fmla="*/ 1407500 h 18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129" h="1845129">
                  <a:moveTo>
                    <a:pt x="0" y="0"/>
                  </a:moveTo>
                  <a:lnTo>
                    <a:pt x="1407500" y="0"/>
                  </a:lnTo>
                  <a:lnTo>
                    <a:pt x="1845129" y="437629"/>
                  </a:lnTo>
                  <a:lnTo>
                    <a:pt x="1845129" y="439911"/>
                  </a:lnTo>
                  <a:lnTo>
                    <a:pt x="439910" y="439911"/>
                  </a:lnTo>
                  <a:lnTo>
                    <a:pt x="439910" y="1845129"/>
                  </a:lnTo>
                  <a:lnTo>
                    <a:pt x="437629" y="1845129"/>
                  </a:lnTo>
                  <a:lnTo>
                    <a:pt x="0" y="140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21" name="图形"/>
            <p:cNvSpPr/>
            <p:nvPr/>
          </p:nvSpPr>
          <p:spPr>
            <a:xfrm flipV="1">
              <a:off x="7158" y="7451"/>
              <a:ext cx="2384" cy="2384"/>
            </a:xfrm>
            <a:custGeom>
              <a:avLst/>
              <a:gdLst>
                <a:gd name="connsiteX0" fmla="*/ 0 w 1845129"/>
                <a:gd name="connsiteY0" fmla="*/ 0 h 1845129"/>
                <a:gd name="connsiteX1" fmla="*/ 1407500 w 1845129"/>
                <a:gd name="connsiteY1" fmla="*/ 0 h 1845129"/>
                <a:gd name="connsiteX2" fmla="*/ 1845129 w 1845129"/>
                <a:gd name="connsiteY2" fmla="*/ 437629 h 1845129"/>
                <a:gd name="connsiteX3" fmla="*/ 1845129 w 1845129"/>
                <a:gd name="connsiteY3" fmla="*/ 439911 h 1845129"/>
                <a:gd name="connsiteX4" fmla="*/ 439910 w 1845129"/>
                <a:gd name="connsiteY4" fmla="*/ 439911 h 1845129"/>
                <a:gd name="connsiteX5" fmla="*/ 439910 w 1845129"/>
                <a:gd name="connsiteY5" fmla="*/ 1845129 h 1845129"/>
                <a:gd name="connsiteX6" fmla="*/ 437629 w 1845129"/>
                <a:gd name="connsiteY6" fmla="*/ 1845129 h 1845129"/>
                <a:gd name="connsiteX7" fmla="*/ 0 w 1845129"/>
                <a:gd name="connsiteY7" fmla="*/ 1407500 h 18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129" h="1845129">
                  <a:moveTo>
                    <a:pt x="0" y="0"/>
                  </a:moveTo>
                  <a:lnTo>
                    <a:pt x="1407500" y="0"/>
                  </a:lnTo>
                  <a:lnTo>
                    <a:pt x="1845129" y="437629"/>
                  </a:lnTo>
                  <a:lnTo>
                    <a:pt x="1845129" y="439911"/>
                  </a:lnTo>
                  <a:lnTo>
                    <a:pt x="439910" y="439911"/>
                  </a:lnTo>
                  <a:lnTo>
                    <a:pt x="439910" y="1845129"/>
                  </a:lnTo>
                  <a:lnTo>
                    <a:pt x="437629" y="1845129"/>
                  </a:lnTo>
                  <a:lnTo>
                    <a:pt x="0" y="140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3" name="图形"/>
            <p:cNvSpPr>
              <a:spLocks noChangeArrowheads="1"/>
            </p:cNvSpPr>
            <p:nvPr/>
          </p:nvSpPr>
          <p:spPr bwMode="auto">
            <a:xfrm>
              <a:off x="7436" y="9696"/>
              <a:ext cx="4227" cy="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50000"/>
                </a:lnSpc>
                <a:buNone/>
              </a:pPr>
              <a:r>
                <a:rPr lang="zh-CN" altLang="en-US" sz="2000" kern="0"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张伟华老师</a:t>
              </a:r>
              <a:endParaRPr lang="zh-CN" sz="2000" kern="0" noProof="0" dirty="0">
                <a:ln>
                  <a:noFill/>
                </a:ln>
                <a:solidFill>
                  <a:schemeClr val="tx1">
                    <a:lumMod val="75000"/>
                    <a:lumOff val="25000"/>
                  </a:schemeClr>
                </a:solidFill>
                <a:effectLst/>
                <a:uLnTx/>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algn="r">
                <a:lnSpc>
                  <a:spcPct val="150000"/>
                </a:lnSpc>
                <a:buNone/>
              </a:pPr>
              <a:endParaRPr lang="en-US" altLang="zh-CN" sz="1200" dirty="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grpSp>
        <p:nvGrpSpPr>
          <p:cNvPr id="24" name="组合 23">
            <a:extLst>
              <a:ext uri="{FF2B5EF4-FFF2-40B4-BE49-F238E27FC236}">
                <a16:creationId xmlns:a16="http://schemas.microsoft.com/office/drawing/2014/main" xmlns="" id="{871B97C4-C5ED-4BCB-8DBE-CA805B5D31B3}"/>
              </a:ext>
            </a:extLst>
          </p:cNvPr>
          <p:cNvGrpSpPr/>
          <p:nvPr/>
        </p:nvGrpSpPr>
        <p:grpSpPr>
          <a:xfrm>
            <a:off x="432223" y="317001"/>
            <a:ext cx="3292785" cy="995574"/>
            <a:chOff x="432223" y="317001"/>
            <a:chExt cx="3292785" cy="995574"/>
          </a:xfrm>
        </p:grpSpPr>
        <p:pic>
          <p:nvPicPr>
            <p:cNvPr id="28" name="图片 27">
              <a:extLst>
                <a:ext uri="{FF2B5EF4-FFF2-40B4-BE49-F238E27FC236}">
                  <a16:creationId xmlns:a16="http://schemas.microsoft.com/office/drawing/2014/main" xmlns="" id="{E781E5C5-F20D-4643-A72D-C18CBC234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29" name="图形">
              <a:extLst>
                <a:ext uri="{FF2B5EF4-FFF2-40B4-BE49-F238E27FC236}">
                  <a16:creationId xmlns:a16="http://schemas.microsoft.com/office/drawing/2014/main" xmlns="" id="{62F618D9-B209-460A-A9CF-107C1C24ADA0}"/>
                </a:ext>
              </a:extLst>
            </p:cNvPr>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发展</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电子信息产教融合者</a:t>
              </a:r>
            </a:p>
          </p:txBody>
        </p:sp>
        <p:sp>
          <p:nvSpPr>
            <p:cNvPr id="30" name="图形">
              <a:extLst>
                <a:ext uri="{FF2B5EF4-FFF2-40B4-BE49-F238E27FC236}">
                  <a16:creationId xmlns:a16="http://schemas.microsoft.com/office/drawing/2014/main" xmlns="" id="{F605B01B-C7CB-42EE-8DD0-36939C3EA849}"/>
                </a:ext>
              </a:extLst>
            </p:cNvPr>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03</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31" name="文本框 30">
            <a:extLst>
              <a:ext uri="{FF2B5EF4-FFF2-40B4-BE49-F238E27FC236}">
                <a16:creationId xmlns:a16="http://schemas.microsoft.com/office/drawing/2014/main" xmlns="" id="{80573155-9013-4E16-BD02-D2041C05A03B}"/>
              </a:ext>
            </a:extLst>
          </p:cNvPr>
          <p:cNvSpPr txBox="1"/>
          <p:nvPr/>
        </p:nvSpPr>
        <p:spPr>
          <a:xfrm>
            <a:off x="9160933" y="575740"/>
            <a:ext cx="2598844" cy="769441"/>
          </a:xfrm>
          <a:prstGeom prst="rect">
            <a:avLst/>
          </a:prstGeom>
          <a:noFill/>
        </p:spPr>
        <p:txBody>
          <a:bodyPr wrap="square" rtlCol="0">
            <a:spAutoFit/>
          </a:bodyPr>
          <a:lstStyle/>
          <a:p>
            <a:r>
              <a:rPr lang="zh-CN" altLang="en-US" sz="4400" b="1" dirty="0"/>
              <a:t>技术服务</a:t>
            </a:r>
          </a:p>
        </p:txBody>
      </p:sp>
      <p:sp>
        <p:nvSpPr>
          <p:cNvPr id="33" name="图形">
            <a:extLst>
              <a:ext uri="{FF2B5EF4-FFF2-40B4-BE49-F238E27FC236}">
                <a16:creationId xmlns:a16="http://schemas.microsoft.com/office/drawing/2014/main" xmlns="" id="{A3124E20-694F-4055-A06D-6AB8C1C801E1}"/>
              </a:ext>
            </a:extLst>
          </p:cNvPr>
          <p:cNvSpPr>
            <a:spLocks noChangeArrowheads="1"/>
          </p:cNvSpPr>
          <p:nvPr/>
        </p:nvSpPr>
        <p:spPr bwMode="auto">
          <a:xfrm>
            <a:off x="5461002" y="1420730"/>
            <a:ext cx="3953086" cy="195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50000"/>
              </a:lnSpc>
              <a:buNone/>
            </a:pPr>
            <a:r>
              <a:rPr lang="zh-CN" altLang="en-US" sz="2800" b="1" kern="0" noProof="0" dirty="0">
                <a:ln>
                  <a:noFill/>
                </a:ln>
                <a:solidFill>
                  <a:srgbClr val="FF0000"/>
                </a:solidFill>
                <a:effectLst/>
                <a:uLnTx/>
                <a:latin typeface="思源宋体 CN" panose="02020400000000000000" pitchFamily="18" charset="-122"/>
                <a:ea typeface="思源宋体 CN" panose="02020400000000000000" pitchFamily="18" charset="-122"/>
                <a:cs typeface="+mn-ea"/>
                <a:sym typeface="思源宋体 CN" panose="02020400000000000000" pitchFamily="18" charset="-122"/>
              </a:rPr>
              <a:t>技术服务单位：</a:t>
            </a:r>
            <a:endParaRPr lang="en-US" altLang="zh-CN" sz="2800" b="1" kern="0" noProof="0" dirty="0">
              <a:ln>
                <a:noFill/>
              </a:ln>
              <a:solidFill>
                <a:srgbClr val="FF0000"/>
              </a:solidFill>
              <a:effectLst/>
              <a:uLnTx/>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a:lnSpc>
                <a:spcPct val="150000"/>
              </a:lnSpc>
              <a:buNone/>
            </a:pPr>
            <a:r>
              <a:rPr lang="zh-CN" altLang="en-US"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四川神工钨钢刀具有限公司</a:t>
            </a:r>
            <a:endParaRPr lang="en-US" altLang="zh-CN"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a:lnSpc>
                <a:spcPct val="150000"/>
              </a:lnSpc>
              <a:buNone/>
            </a:pPr>
            <a:r>
              <a:rPr lang="zh-CN" altLang="en-US"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四川中材管道有限公司</a:t>
            </a:r>
          </a:p>
          <a:p>
            <a:pPr>
              <a:lnSpc>
                <a:spcPct val="150000"/>
              </a:lnSpc>
              <a:buNone/>
            </a:pPr>
            <a:endParaRPr lang="en-US" altLang="zh-CN" sz="1600" dirty="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34" name="图形">
            <a:extLst>
              <a:ext uri="{FF2B5EF4-FFF2-40B4-BE49-F238E27FC236}">
                <a16:creationId xmlns:a16="http://schemas.microsoft.com/office/drawing/2014/main" xmlns="" id="{7DE00D4E-5344-4F91-B260-7EDB9298A3EF}"/>
              </a:ext>
            </a:extLst>
          </p:cNvPr>
          <p:cNvSpPr>
            <a:spLocks noChangeArrowheads="1"/>
          </p:cNvSpPr>
          <p:nvPr/>
        </p:nvSpPr>
        <p:spPr bwMode="auto">
          <a:xfrm>
            <a:off x="5461002" y="3486360"/>
            <a:ext cx="3953086" cy="236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50000"/>
              </a:lnSpc>
              <a:buNone/>
            </a:pPr>
            <a:r>
              <a:rPr lang="zh-CN" altLang="en-US" sz="2800" b="1" kern="0" noProof="0" dirty="0">
                <a:ln>
                  <a:noFill/>
                </a:ln>
                <a:solidFill>
                  <a:srgbClr val="FF0000"/>
                </a:solidFill>
                <a:effectLst/>
                <a:uLnTx/>
                <a:latin typeface="思源宋体 CN" panose="02020400000000000000" pitchFamily="18" charset="-122"/>
                <a:ea typeface="思源宋体 CN" panose="02020400000000000000" pitchFamily="18" charset="-122"/>
                <a:cs typeface="+mn-ea"/>
                <a:sym typeface="思源宋体 CN" panose="02020400000000000000" pitchFamily="18" charset="-122"/>
              </a:rPr>
              <a:t>培训服务：</a:t>
            </a:r>
          </a:p>
          <a:p>
            <a:pPr>
              <a:lnSpc>
                <a:spcPct val="150000"/>
              </a:lnSpc>
              <a:buNone/>
            </a:pPr>
            <a:r>
              <a:rPr lang="en-US" altLang="zh-CN"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PLC</a:t>
            </a:r>
            <a:r>
              <a:rPr lang="zh-CN" altLang="en-US"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工业控制、</a:t>
            </a:r>
            <a:endParaRPr lang="en-US" altLang="zh-CN"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a:lnSpc>
                <a:spcPct val="150000"/>
              </a:lnSpc>
              <a:buNone/>
            </a:pPr>
            <a:r>
              <a:rPr lang="zh-CN" altLang="en-US"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工业变频产线调控、</a:t>
            </a:r>
            <a:endParaRPr lang="en-US" altLang="zh-CN"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a:lnSpc>
                <a:spcPct val="150000"/>
              </a:lnSpc>
              <a:buNone/>
            </a:pPr>
            <a:r>
              <a:rPr lang="zh-CN" altLang="en-US"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工业</a:t>
            </a:r>
            <a:r>
              <a:rPr lang="en-US" altLang="zh-CN"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PLC</a:t>
            </a:r>
            <a:r>
              <a:rPr lang="zh-CN" altLang="en-US"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编程与制程等</a:t>
            </a:r>
          </a:p>
          <a:p>
            <a:pPr>
              <a:lnSpc>
                <a:spcPct val="150000"/>
              </a:lnSpc>
              <a:buNone/>
            </a:pPr>
            <a:endParaRPr lang="en-US" altLang="zh-CN" sz="1600" dirty="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500" fill="hold">
                                          <p:stCondLst>
                                            <p:cond delay="0"/>
                                          </p:stCondLst>
                                        </p:cTn>
                                        <p:tgtEl>
                                          <p:spTgt spid="7"/>
                                        </p:tgtEl>
                                        <p:attrNameLst>
                                          <p:attrName>style.visibility</p:attrName>
                                        </p:attrNameLst>
                                      </p:cBhvr>
                                      <p:to>
                                        <p:strVal val="visible"/>
                                      </p:to>
                                    </p:set>
                                    <p:animEffect transition="in" filter="plus(out)">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2">
            <a:extLst>
              <a:ext uri="{FF2B5EF4-FFF2-40B4-BE49-F238E27FC236}">
                <a16:creationId xmlns:a16="http://schemas.microsoft.com/office/drawing/2014/main" xmlns="" id="{0B9D8B1D-C192-4A19-BE3A-8410675C31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78" r="30844" b="13505"/>
          <a:stretch/>
        </p:blipFill>
        <p:spPr bwMode="auto">
          <a:xfrm>
            <a:off x="1261110" y="1392981"/>
            <a:ext cx="3103245" cy="395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图形"/>
          <p:cNvGrpSpPr/>
          <p:nvPr/>
        </p:nvGrpSpPr>
        <p:grpSpPr>
          <a:xfrm>
            <a:off x="1243330" y="1385361"/>
            <a:ext cx="3121025" cy="4711700"/>
            <a:chOff x="7158" y="3591"/>
            <a:chExt cx="4915" cy="7420"/>
          </a:xfrm>
        </p:grpSpPr>
        <p:sp>
          <p:nvSpPr>
            <p:cNvPr id="11" name="图形"/>
            <p:cNvSpPr/>
            <p:nvPr/>
          </p:nvSpPr>
          <p:spPr>
            <a:xfrm rot="16200000" flipH="1">
              <a:off x="7165" y="3603"/>
              <a:ext cx="2384" cy="2384"/>
            </a:xfrm>
            <a:custGeom>
              <a:avLst/>
              <a:gdLst>
                <a:gd name="connsiteX0" fmla="*/ 0 w 1845129"/>
                <a:gd name="connsiteY0" fmla="*/ 0 h 1845129"/>
                <a:gd name="connsiteX1" fmla="*/ 1407500 w 1845129"/>
                <a:gd name="connsiteY1" fmla="*/ 0 h 1845129"/>
                <a:gd name="connsiteX2" fmla="*/ 1845129 w 1845129"/>
                <a:gd name="connsiteY2" fmla="*/ 437629 h 1845129"/>
                <a:gd name="connsiteX3" fmla="*/ 1845129 w 1845129"/>
                <a:gd name="connsiteY3" fmla="*/ 439911 h 1845129"/>
                <a:gd name="connsiteX4" fmla="*/ 439910 w 1845129"/>
                <a:gd name="connsiteY4" fmla="*/ 439911 h 1845129"/>
                <a:gd name="connsiteX5" fmla="*/ 439910 w 1845129"/>
                <a:gd name="connsiteY5" fmla="*/ 1845129 h 1845129"/>
                <a:gd name="connsiteX6" fmla="*/ 437629 w 1845129"/>
                <a:gd name="connsiteY6" fmla="*/ 1845129 h 1845129"/>
                <a:gd name="connsiteX7" fmla="*/ 0 w 1845129"/>
                <a:gd name="connsiteY7" fmla="*/ 1407500 h 18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129" h="1845129">
                  <a:moveTo>
                    <a:pt x="0" y="0"/>
                  </a:moveTo>
                  <a:lnTo>
                    <a:pt x="1407500" y="0"/>
                  </a:lnTo>
                  <a:lnTo>
                    <a:pt x="1845129" y="437629"/>
                  </a:lnTo>
                  <a:lnTo>
                    <a:pt x="1845129" y="439911"/>
                  </a:lnTo>
                  <a:lnTo>
                    <a:pt x="439910" y="439911"/>
                  </a:lnTo>
                  <a:lnTo>
                    <a:pt x="439910" y="1845129"/>
                  </a:lnTo>
                  <a:lnTo>
                    <a:pt x="437629" y="1845129"/>
                  </a:lnTo>
                  <a:lnTo>
                    <a:pt x="0" y="140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4" name="图形"/>
            <p:cNvSpPr/>
            <p:nvPr/>
          </p:nvSpPr>
          <p:spPr>
            <a:xfrm rot="10800000">
              <a:off x="9689" y="7451"/>
              <a:ext cx="2384" cy="2384"/>
            </a:xfrm>
            <a:custGeom>
              <a:avLst/>
              <a:gdLst>
                <a:gd name="connsiteX0" fmla="*/ 0 w 1845129"/>
                <a:gd name="connsiteY0" fmla="*/ 0 h 1845129"/>
                <a:gd name="connsiteX1" fmla="*/ 1407500 w 1845129"/>
                <a:gd name="connsiteY1" fmla="*/ 0 h 1845129"/>
                <a:gd name="connsiteX2" fmla="*/ 1845129 w 1845129"/>
                <a:gd name="connsiteY2" fmla="*/ 437629 h 1845129"/>
                <a:gd name="connsiteX3" fmla="*/ 1845129 w 1845129"/>
                <a:gd name="connsiteY3" fmla="*/ 439911 h 1845129"/>
                <a:gd name="connsiteX4" fmla="*/ 439910 w 1845129"/>
                <a:gd name="connsiteY4" fmla="*/ 439911 h 1845129"/>
                <a:gd name="connsiteX5" fmla="*/ 439910 w 1845129"/>
                <a:gd name="connsiteY5" fmla="*/ 1845129 h 1845129"/>
                <a:gd name="connsiteX6" fmla="*/ 437629 w 1845129"/>
                <a:gd name="connsiteY6" fmla="*/ 1845129 h 1845129"/>
                <a:gd name="connsiteX7" fmla="*/ 0 w 1845129"/>
                <a:gd name="connsiteY7" fmla="*/ 1407500 h 18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129" h="1845129">
                  <a:moveTo>
                    <a:pt x="0" y="0"/>
                  </a:moveTo>
                  <a:lnTo>
                    <a:pt x="1407500" y="0"/>
                  </a:lnTo>
                  <a:lnTo>
                    <a:pt x="1845129" y="437629"/>
                  </a:lnTo>
                  <a:lnTo>
                    <a:pt x="1845129" y="439911"/>
                  </a:lnTo>
                  <a:lnTo>
                    <a:pt x="439910" y="439911"/>
                  </a:lnTo>
                  <a:lnTo>
                    <a:pt x="439910" y="1845129"/>
                  </a:lnTo>
                  <a:lnTo>
                    <a:pt x="437629" y="1845129"/>
                  </a:lnTo>
                  <a:lnTo>
                    <a:pt x="0" y="140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7" name="图形"/>
            <p:cNvSpPr/>
            <p:nvPr/>
          </p:nvSpPr>
          <p:spPr>
            <a:xfrm rot="5400000">
              <a:off x="9689" y="3591"/>
              <a:ext cx="2384" cy="2384"/>
            </a:xfrm>
            <a:custGeom>
              <a:avLst/>
              <a:gdLst>
                <a:gd name="connsiteX0" fmla="*/ 0 w 1845129"/>
                <a:gd name="connsiteY0" fmla="*/ 0 h 1845129"/>
                <a:gd name="connsiteX1" fmla="*/ 1407500 w 1845129"/>
                <a:gd name="connsiteY1" fmla="*/ 0 h 1845129"/>
                <a:gd name="connsiteX2" fmla="*/ 1845129 w 1845129"/>
                <a:gd name="connsiteY2" fmla="*/ 437629 h 1845129"/>
                <a:gd name="connsiteX3" fmla="*/ 1845129 w 1845129"/>
                <a:gd name="connsiteY3" fmla="*/ 439911 h 1845129"/>
                <a:gd name="connsiteX4" fmla="*/ 439910 w 1845129"/>
                <a:gd name="connsiteY4" fmla="*/ 439911 h 1845129"/>
                <a:gd name="connsiteX5" fmla="*/ 439910 w 1845129"/>
                <a:gd name="connsiteY5" fmla="*/ 1845129 h 1845129"/>
                <a:gd name="connsiteX6" fmla="*/ 437629 w 1845129"/>
                <a:gd name="connsiteY6" fmla="*/ 1845129 h 1845129"/>
                <a:gd name="connsiteX7" fmla="*/ 0 w 1845129"/>
                <a:gd name="connsiteY7" fmla="*/ 1407500 h 18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129" h="1845129">
                  <a:moveTo>
                    <a:pt x="0" y="0"/>
                  </a:moveTo>
                  <a:lnTo>
                    <a:pt x="1407500" y="0"/>
                  </a:lnTo>
                  <a:lnTo>
                    <a:pt x="1845129" y="437629"/>
                  </a:lnTo>
                  <a:lnTo>
                    <a:pt x="1845129" y="439911"/>
                  </a:lnTo>
                  <a:lnTo>
                    <a:pt x="439910" y="439911"/>
                  </a:lnTo>
                  <a:lnTo>
                    <a:pt x="439910" y="1845129"/>
                  </a:lnTo>
                  <a:lnTo>
                    <a:pt x="437629" y="1845129"/>
                  </a:lnTo>
                  <a:lnTo>
                    <a:pt x="0" y="140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21" name="图形"/>
            <p:cNvSpPr/>
            <p:nvPr/>
          </p:nvSpPr>
          <p:spPr>
            <a:xfrm flipV="1">
              <a:off x="7158" y="7451"/>
              <a:ext cx="2384" cy="2384"/>
            </a:xfrm>
            <a:custGeom>
              <a:avLst/>
              <a:gdLst>
                <a:gd name="connsiteX0" fmla="*/ 0 w 1845129"/>
                <a:gd name="connsiteY0" fmla="*/ 0 h 1845129"/>
                <a:gd name="connsiteX1" fmla="*/ 1407500 w 1845129"/>
                <a:gd name="connsiteY1" fmla="*/ 0 h 1845129"/>
                <a:gd name="connsiteX2" fmla="*/ 1845129 w 1845129"/>
                <a:gd name="connsiteY2" fmla="*/ 437629 h 1845129"/>
                <a:gd name="connsiteX3" fmla="*/ 1845129 w 1845129"/>
                <a:gd name="connsiteY3" fmla="*/ 439911 h 1845129"/>
                <a:gd name="connsiteX4" fmla="*/ 439910 w 1845129"/>
                <a:gd name="connsiteY4" fmla="*/ 439911 h 1845129"/>
                <a:gd name="connsiteX5" fmla="*/ 439910 w 1845129"/>
                <a:gd name="connsiteY5" fmla="*/ 1845129 h 1845129"/>
                <a:gd name="connsiteX6" fmla="*/ 437629 w 1845129"/>
                <a:gd name="connsiteY6" fmla="*/ 1845129 h 1845129"/>
                <a:gd name="connsiteX7" fmla="*/ 0 w 1845129"/>
                <a:gd name="connsiteY7" fmla="*/ 1407500 h 18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129" h="1845129">
                  <a:moveTo>
                    <a:pt x="0" y="0"/>
                  </a:moveTo>
                  <a:lnTo>
                    <a:pt x="1407500" y="0"/>
                  </a:lnTo>
                  <a:lnTo>
                    <a:pt x="1845129" y="437629"/>
                  </a:lnTo>
                  <a:lnTo>
                    <a:pt x="1845129" y="439911"/>
                  </a:lnTo>
                  <a:lnTo>
                    <a:pt x="439910" y="439911"/>
                  </a:lnTo>
                  <a:lnTo>
                    <a:pt x="439910" y="1845129"/>
                  </a:lnTo>
                  <a:lnTo>
                    <a:pt x="437629" y="1845129"/>
                  </a:lnTo>
                  <a:lnTo>
                    <a:pt x="0" y="140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3" name="图形"/>
            <p:cNvSpPr>
              <a:spLocks noChangeArrowheads="1"/>
            </p:cNvSpPr>
            <p:nvPr/>
          </p:nvSpPr>
          <p:spPr bwMode="auto">
            <a:xfrm>
              <a:off x="7436" y="9696"/>
              <a:ext cx="4227" cy="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50000"/>
                </a:lnSpc>
                <a:buNone/>
              </a:pPr>
              <a:r>
                <a:rPr lang="zh-CN" altLang="en-US" sz="2000" kern="0"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黄洪刚老师</a:t>
              </a:r>
              <a:endParaRPr lang="zh-CN" sz="2000" kern="0" noProof="0" dirty="0">
                <a:ln>
                  <a:noFill/>
                </a:ln>
                <a:solidFill>
                  <a:schemeClr val="tx1">
                    <a:lumMod val="75000"/>
                    <a:lumOff val="25000"/>
                  </a:schemeClr>
                </a:solidFill>
                <a:effectLst/>
                <a:uLnTx/>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algn="r">
                <a:lnSpc>
                  <a:spcPct val="150000"/>
                </a:lnSpc>
                <a:buNone/>
              </a:pPr>
              <a:endParaRPr lang="en-US" altLang="zh-CN" sz="1200" dirty="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grpSp>
        <p:nvGrpSpPr>
          <p:cNvPr id="24" name="组合 23">
            <a:extLst>
              <a:ext uri="{FF2B5EF4-FFF2-40B4-BE49-F238E27FC236}">
                <a16:creationId xmlns:a16="http://schemas.microsoft.com/office/drawing/2014/main" xmlns="" id="{871B97C4-C5ED-4BCB-8DBE-CA805B5D31B3}"/>
              </a:ext>
            </a:extLst>
          </p:cNvPr>
          <p:cNvGrpSpPr/>
          <p:nvPr/>
        </p:nvGrpSpPr>
        <p:grpSpPr>
          <a:xfrm>
            <a:off x="432223" y="317001"/>
            <a:ext cx="3292785" cy="995574"/>
            <a:chOff x="432223" y="317001"/>
            <a:chExt cx="3292785" cy="995574"/>
          </a:xfrm>
        </p:grpSpPr>
        <p:pic>
          <p:nvPicPr>
            <p:cNvPr id="28" name="图片 27">
              <a:extLst>
                <a:ext uri="{FF2B5EF4-FFF2-40B4-BE49-F238E27FC236}">
                  <a16:creationId xmlns:a16="http://schemas.microsoft.com/office/drawing/2014/main" xmlns="" id="{E781E5C5-F20D-4643-A72D-C18CBC234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29" name="图形">
              <a:extLst>
                <a:ext uri="{FF2B5EF4-FFF2-40B4-BE49-F238E27FC236}">
                  <a16:creationId xmlns:a16="http://schemas.microsoft.com/office/drawing/2014/main" xmlns="" id="{62F618D9-B209-460A-A9CF-107C1C24ADA0}"/>
                </a:ext>
              </a:extLst>
            </p:cNvPr>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发展</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电子信息产教融合者</a:t>
              </a:r>
            </a:p>
          </p:txBody>
        </p:sp>
        <p:sp>
          <p:nvSpPr>
            <p:cNvPr id="30" name="图形">
              <a:extLst>
                <a:ext uri="{FF2B5EF4-FFF2-40B4-BE49-F238E27FC236}">
                  <a16:creationId xmlns:a16="http://schemas.microsoft.com/office/drawing/2014/main" xmlns="" id="{F605B01B-C7CB-42EE-8DD0-36939C3EA849}"/>
                </a:ext>
              </a:extLst>
            </p:cNvPr>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03</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31" name="文本框 30">
            <a:extLst>
              <a:ext uri="{FF2B5EF4-FFF2-40B4-BE49-F238E27FC236}">
                <a16:creationId xmlns:a16="http://schemas.microsoft.com/office/drawing/2014/main" xmlns="" id="{80573155-9013-4E16-BD02-D2041C05A03B}"/>
              </a:ext>
            </a:extLst>
          </p:cNvPr>
          <p:cNvSpPr txBox="1"/>
          <p:nvPr/>
        </p:nvSpPr>
        <p:spPr>
          <a:xfrm>
            <a:off x="9160933" y="575740"/>
            <a:ext cx="2598844" cy="769441"/>
          </a:xfrm>
          <a:prstGeom prst="rect">
            <a:avLst/>
          </a:prstGeom>
          <a:noFill/>
        </p:spPr>
        <p:txBody>
          <a:bodyPr wrap="square" rtlCol="0">
            <a:spAutoFit/>
          </a:bodyPr>
          <a:lstStyle/>
          <a:p>
            <a:r>
              <a:rPr lang="zh-CN" altLang="en-US" sz="4400" b="1" dirty="0"/>
              <a:t>技术服务</a:t>
            </a:r>
          </a:p>
        </p:txBody>
      </p:sp>
      <p:sp>
        <p:nvSpPr>
          <p:cNvPr id="33" name="图形">
            <a:extLst>
              <a:ext uri="{FF2B5EF4-FFF2-40B4-BE49-F238E27FC236}">
                <a16:creationId xmlns:a16="http://schemas.microsoft.com/office/drawing/2014/main" xmlns="" id="{A3124E20-694F-4055-A06D-6AB8C1C801E1}"/>
              </a:ext>
            </a:extLst>
          </p:cNvPr>
          <p:cNvSpPr>
            <a:spLocks noChangeArrowheads="1"/>
          </p:cNvSpPr>
          <p:nvPr/>
        </p:nvSpPr>
        <p:spPr bwMode="auto">
          <a:xfrm>
            <a:off x="5063068" y="1385361"/>
            <a:ext cx="3953086" cy="236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50000"/>
              </a:lnSpc>
              <a:buNone/>
            </a:pPr>
            <a:r>
              <a:rPr lang="zh-CN" altLang="en-US" sz="2800" b="1" kern="0" noProof="0" dirty="0">
                <a:ln>
                  <a:noFill/>
                </a:ln>
                <a:solidFill>
                  <a:srgbClr val="FF0000"/>
                </a:solidFill>
                <a:effectLst/>
                <a:uLnTx/>
                <a:latin typeface="思源宋体 CN" panose="02020400000000000000" pitchFamily="18" charset="-122"/>
                <a:ea typeface="思源宋体 CN" panose="02020400000000000000" pitchFamily="18" charset="-122"/>
                <a:cs typeface="+mn-ea"/>
                <a:sym typeface="思源宋体 CN" panose="02020400000000000000" pitchFamily="18" charset="-122"/>
              </a:rPr>
              <a:t>技术服务单位：</a:t>
            </a:r>
            <a:endParaRPr lang="en-US" altLang="zh-CN" sz="2800" b="1" kern="0" noProof="0" dirty="0">
              <a:ln>
                <a:noFill/>
              </a:ln>
              <a:solidFill>
                <a:srgbClr val="FF0000"/>
              </a:solidFill>
              <a:effectLst/>
              <a:uLnTx/>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a:lnSpc>
                <a:spcPct val="150000"/>
              </a:lnSpc>
              <a:buNone/>
            </a:pP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四川希立翔智能科技有限公司</a:t>
            </a:r>
          </a:p>
          <a:p>
            <a:pPr>
              <a:lnSpc>
                <a:spcPct val="150000"/>
              </a:lnSpc>
              <a:buNone/>
            </a:pP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电控系统视频拍摄制作</a:t>
            </a:r>
          </a:p>
          <a:p>
            <a:pPr>
              <a:lnSpc>
                <a:spcPct val="150000"/>
              </a:lnSpc>
              <a:buNone/>
            </a:pPr>
            <a:r>
              <a:rPr lang="en-US" altLang="zh-CN" sz="1600"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32272</a:t>
            </a: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部队自动控制技术</a:t>
            </a:r>
          </a:p>
          <a:p>
            <a:pPr>
              <a:lnSpc>
                <a:spcPct val="150000"/>
              </a:lnSpc>
              <a:buNone/>
            </a:pPr>
            <a:endParaRPr lang="en-US" altLang="zh-CN" sz="1600" dirty="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pic>
        <p:nvPicPr>
          <p:cNvPr id="16" name="图片 4">
            <a:extLst>
              <a:ext uri="{FF2B5EF4-FFF2-40B4-BE49-F238E27FC236}">
                <a16:creationId xmlns:a16="http://schemas.microsoft.com/office/drawing/2014/main" xmlns="" id="{86BB774F-25DC-411E-AAC0-1B70802492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691" t="6830" r="-1375" b="12587"/>
          <a:stretch>
            <a:fillRect/>
          </a:stretch>
        </p:blipFill>
        <p:spPr bwMode="auto">
          <a:xfrm>
            <a:off x="8514079" y="1392981"/>
            <a:ext cx="3103245" cy="4044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7021938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500" fill="hold">
                                          <p:stCondLst>
                                            <p:cond delay="0"/>
                                          </p:stCondLst>
                                        </p:cTn>
                                        <p:tgtEl>
                                          <p:spTgt spid="7"/>
                                        </p:tgtEl>
                                        <p:attrNameLst>
                                          <p:attrName>style.visibility</p:attrName>
                                        </p:attrNameLst>
                                      </p:cBhvr>
                                      <p:to>
                                        <p:strVal val="visible"/>
                                      </p:to>
                                    </p:set>
                                    <p:animEffect transition="in" filter="plus(out)">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2">
            <a:extLst>
              <a:ext uri="{FF2B5EF4-FFF2-40B4-BE49-F238E27FC236}">
                <a16:creationId xmlns:a16="http://schemas.microsoft.com/office/drawing/2014/main" xmlns="" id="{0B9D8B1D-C192-4A19-BE3A-8410675C3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79" b="2179"/>
          <a:stretch/>
        </p:blipFill>
        <p:spPr bwMode="auto">
          <a:xfrm>
            <a:off x="1261110" y="1392981"/>
            <a:ext cx="3103245" cy="395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图形"/>
          <p:cNvGrpSpPr/>
          <p:nvPr/>
        </p:nvGrpSpPr>
        <p:grpSpPr>
          <a:xfrm>
            <a:off x="1243330" y="1385361"/>
            <a:ext cx="3121025" cy="4711700"/>
            <a:chOff x="7158" y="3591"/>
            <a:chExt cx="4915" cy="7420"/>
          </a:xfrm>
        </p:grpSpPr>
        <p:sp>
          <p:nvSpPr>
            <p:cNvPr id="11" name="图形"/>
            <p:cNvSpPr/>
            <p:nvPr/>
          </p:nvSpPr>
          <p:spPr>
            <a:xfrm rot="16200000" flipH="1">
              <a:off x="7165" y="3603"/>
              <a:ext cx="2384" cy="2384"/>
            </a:xfrm>
            <a:custGeom>
              <a:avLst/>
              <a:gdLst>
                <a:gd name="connsiteX0" fmla="*/ 0 w 1845129"/>
                <a:gd name="connsiteY0" fmla="*/ 0 h 1845129"/>
                <a:gd name="connsiteX1" fmla="*/ 1407500 w 1845129"/>
                <a:gd name="connsiteY1" fmla="*/ 0 h 1845129"/>
                <a:gd name="connsiteX2" fmla="*/ 1845129 w 1845129"/>
                <a:gd name="connsiteY2" fmla="*/ 437629 h 1845129"/>
                <a:gd name="connsiteX3" fmla="*/ 1845129 w 1845129"/>
                <a:gd name="connsiteY3" fmla="*/ 439911 h 1845129"/>
                <a:gd name="connsiteX4" fmla="*/ 439910 w 1845129"/>
                <a:gd name="connsiteY4" fmla="*/ 439911 h 1845129"/>
                <a:gd name="connsiteX5" fmla="*/ 439910 w 1845129"/>
                <a:gd name="connsiteY5" fmla="*/ 1845129 h 1845129"/>
                <a:gd name="connsiteX6" fmla="*/ 437629 w 1845129"/>
                <a:gd name="connsiteY6" fmla="*/ 1845129 h 1845129"/>
                <a:gd name="connsiteX7" fmla="*/ 0 w 1845129"/>
                <a:gd name="connsiteY7" fmla="*/ 1407500 h 18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129" h="1845129">
                  <a:moveTo>
                    <a:pt x="0" y="0"/>
                  </a:moveTo>
                  <a:lnTo>
                    <a:pt x="1407500" y="0"/>
                  </a:lnTo>
                  <a:lnTo>
                    <a:pt x="1845129" y="437629"/>
                  </a:lnTo>
                  <a:lnTo>
                    <a:pt x="1845129" y="439911"/>
                  </a:lnTo>
                  <a:lnTo>
                    <a:pt x="439910" y="439911"/>
                  </a:lnTo>
                  <a:lnTo>
                    <a:pt x="439910" y="1845129"/>
                  </a:lnTo>
                  <a:lnTo>
                    <a:pt x="437629" y="1845129"/>
                  </a:lnTo>
                  <a:lnTo>
                    <a:pt x="0" y="140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4" name="图形"/>
            <p:cNvSpPr/>
            <p:nvPr/>
          </p:nvSpPr>
          <p:spPr>
            <a:xfrm rot="10800000">
              <a:off x="9689" y="7451"/>
              <a:ext cx="2384" cy="2384"/>
            </a:xfrm>
            <a:custGeom>
              <a:avLst/>
              <a:gdLst>
                <a:gd name="connsiteX0" fmla="*/ 0 w 1845129"/>
                <a:gd name="connsiteY0" fmla="*/ 0 h 1845129"/>
                <a:gd name="connsiteX1" fmla="*/ 1407500 w 1845129"/>
                <a:gd name="connsiteY1" fmla="*/ 0 h 1845129"/>
                <a:gd name="connsiteX2" fmla="*/ 1845129 w 1845129"/>
                <a:gd name="connsiteY2" fmla="*/ 437629 h 1845129"/>
                <a:gd name="connsiteX3" fmla="*/ 1845129 w 1845129"/>
                <a:gd name="connsiteY3" fmla="*/ 439911 h 1845129"/>
                <a:gd name="connsiteX4" fmla="*/ 439910 w 1845129"/>
                <a:gd name="connsiteY4" fmla="*/ 439911 h 1845129"/>
                <a:gd name="connsiteX5" fmla="*/ 439910 w 1845129"/>
                <a:gd name="connsiteY5" fmla="*/ 1845129 h 1845129"/>
                <a:gd name="connsiteX6" fmla="*/ 437629 w 1845129"/>
                <a:gd name="connsiteY6" fmla="*/ 1845129 h 1845129"/>
                <a:gd name="connsiteX7" fmla="*/ 0 w 1845129"/>
                <a:gd name="connsiteY7" fmla="*/ 1407500 h 18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129" h="1845129">
                  <a:moveTo>
                    <a:pt x="0" y="0"/>
                  </a:moveTo>
                  <a:lnTo>
                    <a:pt x="1407500" y="0"/>
                  </a:lnTo>
                  <a:lnTo>
                    <a:pt x="1845129" y="437629"/>
                  </a:lnTo>
                  <a:lnTo>
                    <a:pt x="1845129" y="439911"/>
                  </a:lnTo>
                  <a:lnTo>
                    <a:pt x="439910" y="439911"/>
                  </a:lnTo>
                  <a:lnTo>
                    <a:pt x="439910" y="1845129"/>
                  </a:lnTo>
                  <a:lnTo>
                    <a:pt x="437629" y="1845129"/>
                  </a:lnTo>
                  <a:lnTo>
                    <a:pt x="0" y="140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7" name="图形"/>
            <p:cNvSpPr/>
            <p:nvPr/>
          </p:nvSpPr>
          <p:spPr>
            <a:xfrm rot="5400000">
              <a:off x="9689" y="3591"/>
              <a:ext cx="2384" cy="2384"/>
            </a:xfrm>
            <a:custGeom>
              <a:avLst/>
              <a:gdLst>
                <a:gd name="connsiteX0" fmla="*/ 0 w 1845129"/>
                <a:gd name="connsiteY0" fmla="*/ 0 h 1845129"/>
                <a:gd name="connsiteX1" fmla="*/ 1407500 w 1845129"/>
                <a:gd name="connsiteY1" fmla="*/ 0 h 1845129"/>
                <a:gd name="connsiteX2" fmla="*/ 1845129 w 1845129"/>
                <a:gd name="connsiteY2" fmla="*/ 437629 h 1845129"/>
                <a:gd name="connsiteX3" fmla="*/ 1845129 w 1845129"/>
                <a:gd name="connsiteY3" fmla="*/ 439911 h 1845129"/>
                <a:gd name="connsiteX4" fmla="*/ 439910 w 1845129"/>
                <a:gd name="connsiteY4" fmla="*/ 439911 h 1845129"/>
                <a:gd name="connsiteX5" fmla="*/ 439910 w 1845129"/>
                <a:gd name="connsiteY5" fmla="*/ 1845129 h 1845129"/>
                <a:gd name="connsiteX6" fmla="*/ 437629 w 1845129"/>
                <a:gd name="connsiteY6" fmla="*/ 1845129 h 1845129"/>
                <a:gd name="connsiteX7" fmla="*/ 0 w 1845129"/>
                <a:gd name="connsiteY7" fmla="*/ 1407500 h 18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129" h="1845129">
                  <a:moveTo>
                    <a:pt x="0" y="0"/>
                  </a:moveTo>
                  <a:lnTo>
                    <a:pt x="1407500" y="0"/>
                  </a:lnTo>
                  <a:lnTo>
                    <a:pt x="1845129" y="437629"/>
                  </a:lnTo>
                  <a:lnTo>
                    <a:pt x="1845129" y="439911"/>
                  </a:lnTo>
                  <a:lnTo>
                    <a:pt x="439910" y="439911"/>
                  </a:lnTo>
                  <a:lnTo>
                    <a:pt x="439910" y="1845129"/>
                  </a:lnTo>
                  <a:lnTo>
                    <a:pt x="437629" y="1845129"/>
                  </a:lnTo>
                  <a:lnTo>
                    <a:pt x="0" y="140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21" name="图形"/>
            <p:cNvSpPr/>
            <p:nvPr/>
          </p:nvSpPr>
          <p:spPr>
            <a:xfrm flipV="1">
              <a:off x="7158" y="7451"/>
              <a:ext cx="2384" cy="2384"/>
            </a:xfrm>
            <a:custGeom>
              <a:avLst/>
              <a:gdLst>
                <a:gd name="connsiteX0" fmla="*/ 0 w 1845129"/>
                <a:gd name="connsiteY0" fmla="*/ 0 h 1845129"/>
                <a:gd name="connsiteX1" fmla="*/ 1407500 w 1845129"/>
                <a:gd name="connsiteY1" fmla="*/ 0 h 1845129"/>
                <a:gd name="connsiteX2" fmla="*/ 1845129 w 1845129"/>
                <a:gd name="connsiteY2" fmla="*/ 437629 h 1845129"/>
                <a:gd name="connsiteX3" fmla="*/ 1845129 w 1845129"/>
                <a:gd name="connsiteY3" fmla="*/ 439911 h 1845129"/>
                <a:gd name="connsiteX4" fmla="*/ 439910 w 1845129"/>
                <a:gd name="connsiteY4" fmla="*/ 439911 h 1845129"/>
                <a:gd name="connsiteX5" fmla="*/ 439910 w 1845129"/>
                <a:gd name="connsiteY5" fmla="*/ 1845129 h 1845129"/>
                <a:gd name="connsiteX6" fmla="*/ 437629 w 1845129"/>
                <a:gd name="connsiteY6" fmla="*/ 1845129 h 1845129"/>
                <a:gd name="connsiteX7" fmla="*/ 0 w 1845129"/>
                <a:gd name="connsiteY7" fmla="*/ 1407500 h 18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129" h="1845129">
                  <a:moveTo>
                    <a:pt x="0" y="0"/>
                  </a:moveTo>
                  <a:lnTo>
                    <a:pt x="1407500" y="0"/>
                  </a:lnTo>
                  <a:lnTo>
                    <a:pt x="1845129" y="437629"/>
                  </a:lnTo>
                  <a:lnTo>
                    <a:pt x="1845129" y="439911"/>
                  </a:lnTo>
                  <a:lnTo>
                    <a:pt x="439910" y="439911"/>
                  </a:lnTo>
                  <a:lnTo>
                    <a:pt x="439910" y="1845129"/>
                  </a:lnTo>
                  <a:lnTo>
                    <a:pt x="437629" y="1845129"/>
                  </a:lnTo>
                  <a:lnTo>
                    <a:pt x="0" y="140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3" name="图形"/>
            <p:cNvSpPr>
              <a:spLocks noChangeArrowheads="1"/>
            </p:cNvSpPr>
            <p:nvPr/>
          </p:nvSpPr>
          <p:spPr bwMode="auto">
            <a:xfrm>
              <a:off x="7436" y="9696"/>
              <a:ext cx="4227" cy="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50000"/>
                </a:lnSpc>
                <a:buNone/>
              </a:pPr>
              <a:r>
                <a:rPr lang="zh-CN" altLang="en-US" sz="2000" kern="0"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樊元刚老师</a:t>
              </a:r>
              <a:endParaRPr lang="zh-CN" sz="2000" kern="0" noProof="0" dirty="0">
                <a:ln>
                  <a:noFill/>
                </a:ln>
                <a:solidFill>
                  <a:schemeClr val="tx1">
                    <a:lumMod val="75000"/>
                    <a:lumOff val="25000"/>
                  </a:schemeClr>
                </a:solidFill>
                <a:effectLst/>
                <a:uLnTx/>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algn="r">
                <a:lnSpc>
                  <a:spcPct val="150000"/>
                </a:lnSpc>
                <a:buNone/>
              </a:pPr>
              <a:endParaRPr lang="en-US" altLang="zh-CN" sz="1200" dirty="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grpSp>
        <p:nvGrpSpPr>
          <p:cNvPr id="24" name="组合 23">
            <a:extLst>
              <a:ext uri="{FF2B5EF4-FFF2-40B4-BE49-F238E27FC236}">
                <a16:creationId xmlns:a16="http://schemas.microsoft.com/office/drawing/2014/main" xmlns="" id="{871B97C4-C5ED-4BCB-8DBE-CA805B5D31B3}"/>
              </a:ext>
            </a:extLst>
          </p:cNvPr>
          <p:cNvGrpSpPr/>
          <p:nvPr/>
        </p:nvGrpSpPr>
        <p:grpSpPr>
          <a:xfrm>
            <a:off x="432223" y="317001"/>
            <a:ext cx="3292785" cy="995574"/>
            <a:chOff x="432223" y="317001"/>
            <a:chExt cx="3292785" cy="995574"/>
          </a:xfrm>
        </p:grpSpPr>
        <p:pic>
          <p:nvPicPr>
            <p:cNvPr id="28" name="图片 27">
              <a:extLst>
                <a:ext uri="{FF2B5EF4-FFF2-40B4-BE49-F238E27FC236}">
                  <a16:creationId xmlns:a16="http://schemas.microsoft.com/office/drawing/2014/main" xmlns="" id="{E781E5C5-F20D-4643-A72D-C18CBC234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29" name="图形">
              <a:extLst>
                <a:ext uri="{FF2B5EF4-FFF2-40B4-BE49-F238E27FC236}">
                  <a16:creationId xmlns:a16="http://schemas.microsoft.com/office/drawing/2014/main" xmlns="" id="{62F618D9-B209-460A-A9CF-107C1C24ADA0}"/>
                </a:ext>
              </a:extLst>
            </p:cNvPr>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发展</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电子信息产教融合者</a:t>
              </a:r>
            </a:p>
          </p:txBody>
        </p:sp>
        <p:sp>
          <p:nvSpPr>
            <p:cNvPr id="30" name="图形">
              <a:extLst>
                <a:ext uri="{FF2B5EF4-FFF2-40B4-BE49-F238E27FC236}">
                  <a16:creationId xmlns:a16="http://schemas.microsoft.com/office/drawing/2014/main" xmlns="" id="{F605B01B-C7CB-42EE-8DD0-36939C3EA849}"/>
                </a:ext>
              </a:extLst>
            </p:cNvPr>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03</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31" name="文本框 30">
            <a:extLst>
              <a:ext uri="{FF2B5EF4-FFF2-40B4-BE49-F238E27FC236}">
                <a16:creationId xmlns:a16="http://schemas.microsoft.com/office/drawing/2014/main" xmlns="" id="{80573155-9013-4E16-BD02-D2041C05A03B}"/>
              </a:ext>
            </a:extLst>
          </p:cNvPr>
          <p:cNvSpPr txBox="1"/>
          <p:nvPr/>
        </p:nvSpPr>
        <p:spPr>
          <a:xfrm>
            <a:off x="9160933" y="575740"/>
            <a:ext cx="2598844" cy="769441"/>
          </a:xfrm>
          <a:prstGeom prst="rect">
            <a:avLst/>
          </a:prstGeom>
          <a:noFill/>
        </p:spPr>
        <p:txBody>
          <a:bodyPr wrap="square" rtlCol="0">
            <a:spAutoFit/>
          </a:bodyPr>
          <a:lstStyle/>
          <a:p>
            <a:r>
              <a:rPr lang="zh-CN" altLang="en-US" sz="4400" b="1" dirty="0"/>
              <a:t>技术服务</a:t>
            </a:r>
          </a:p>
        </p:txBody>
      </p:sp>
      <p:sp>
        <p:nvSpPr>
          <p:cNvPr id="33" name="图形">
            <a:extLst>
              <a:ext uri="{FF2B5EF4-FFF2-40B4-BE49-F238E27FC236}">
                <a16:creationId xmlns:a16="http://schemas.microsoft.com/office/drawing/2014/main" xmlns="" id="{A3124E20-694F-4055-A06D-6AB8C1C801E1}"/>
              </a:ext>
            </a:extLst>
          </p:cNvPr>
          <p:cNvSpPr>
            <a:spLocks noChangeArrowheads="1"/>
          </p:cNvSpPr>
          <p:nvPr/>
        </p:nvSpPr>
        <p:spPr bwMode="auto">
          <a:xfrm>
            <a:off x="5461002" y="1420730"/>
            <a:ext cx="3953086" cy="236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50000"/>
              </a:lnSpc>
              <a:buNone/>
            </a:pPr>
            <a:r>
              <a:rPr lang="zh-CN" altLang="en-US" sz="2800" b="1" kern="0" noProof="0" dirty="0">
                <a:ln>
                  <a:noFill/>
                </a:ln>
                <a:solidFill>
                  <a:srgbClr val="FF0000"/>
                </a:solidFill>
                <a:effectLst/>
                <a:uLnTx/>
                <a:latin typeface="思源宋体 CN" panose="02020400000000000000" pitchFamily="18" charset="-122"/>
                <a:ea typeface="思源宋体 CN" panose="02020400000000000000" pitchFamily="18" charset="-122"/>
                <a:cs typeface="+mn-ea"/>
                <a:sym typeface="思源宋体 CN" panose="02020400000000000000" pitchFamily="18" charset="-122"/>
              </a:rPr>
              <a:t>技术服务单位：</a:t>
            </a:r>
            <a:endParaRPr lang="en-US" altLang="zh-CN" sz="2800" b="1" kern="0" noProof="0" dirty="0">
              <a:ln>
                <a:noFill/>
              </a:ln>
              <a:solidFill>
                <a:srgbClr val="FF0000"/>
              </a:solidFill>
              <a:effectLst/>
              <a:uLnTx/>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a:lnSpc>
                <a:spcPct val="150000"/>
              </a:lnSpc>
              <a:buNone/>
            </a:pPr>
            <a:r>
              <a:rPr lang="zh-CN" altLang="en-US"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成都工程学院、</a:t>
            </a:r>
            <a:endParaRPr lang="en-US" altLang="zh-CN"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a:lnSpc>
                <a:spcPct val="150000"/>
              </a:lnSpc>
              <a:buNone/>
            </a:pPr>
            <a:r>
              <a:rPr lang="zh-CN" altLang="en-US"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中和职中、</a:t>
            </a:r>
            <a:endParaRPr lang="en-US" altLang="zh-CN"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a:lnSpc>
                <a:spcPct val="150000"/>
              </a:lnSpc>
              <a:buNone/>
            </a:pPr>
            <a:r>
              <a:rPr lang="zh-CN" altLang="en-US"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大邑职中等</a:t>
            </a:r>
          </a:p>
          <a:p>
            <a:pPr>
              <a:lnSpc>
                <a:spcPct val="150000"/>
              </a:lnSpc>
              <a:buNone/>
            </a:pPr>
            <a:endParaRPr lang="en-US" altLang="zh-CN" sz="1600" dirty="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34" name="图形">
            <a:extLst>
              <a:ext uri="{FF2B5EF4-FFF2-40B4-BE49-F238E27FC236}">
                <a16:creationId xmlns:a16="http://schemas.microsoft.com/office/drawing/2014/main" xmlns="" id="{7DE00D4E-5344-4F91-B260-7EDB9298A3EF}"/>
              </a:ext>
            </a:extLst>
          </p:cNvPr>
          <p:cNvSpPr>
            <a:spLocks noChangeArrowheads="1"/>
          </p:cNvSpPr>
          <p:nvPr/>
        </p:nvSpPr>
        <p:spPr bwMode="auto">
          <a:xfrm>
            <a:off x="5461002" y="3486360"/>
            <a:ext cx="3953086" cy="195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50000"/>
              </a:lnSpc>
              <a:buNone/>
            </a:pPr>
            <a:r>
              <a:rPr lang="zh-CN" altLang="en-US" sz="2800" b="1" kern="0" noProof="0" dirty="0">
                <a:ln>
                  <a:noFill/>
                </a:ln>
                <a:solidFill>
                  <a:srgbClr val="FF0000"/>
                </a:solidFill>
                <a:effectLst/>
                <a:uLnTx/>
                <a:latin typeface="思源宋体 CN" panose="02020400000000000000" pitchFamily="18" charset="-122"/>
                <a:ea typeface="思源宋体 CN" panose="02020400000000000000" pitchFamily="18" charset="-122"/>
                <a:cs typeface="+mn-ea"/>
                <a:sym typeface="思源宋体 CN" panose="02020400000000000000" pitchFamily="18" charset="-122"/>
              </a:rPr>
              <a:t>开发产品：</a:t>
            </a:r>
          </a:p>
          <a:p>
            <a:pPr>
              <a:lnSpc>
                <a:spcPct val="150000"/>
              </a:lnSpc>
              <a:buNone/>
            </a:pPr>
            <a:r>
              <a:rPr lang="zh-CN" altLang="en-US"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单片机实训板、</a:t>
            </a:r>
            <a:endParaRPr lang="en-US" altLang="zh-CN"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a:lnSpc>
                <a:spcPct val="150000"/>
              </a:lnSpc>
              <a:buNone/>
            </a:pPr>
            <a:r>
              <a:rPr lang="zh-CN" altLang="en-US"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组合逻辑功能测试板等</a:t>
            </a:r>
          </a:p>
          <a:p>
            <a:pPr>
              <a:lnSpc>
                <a:spcPct val="150000"/>
              </a:lnSpc>
              <a:buNone/>
            </a:pPr>
            <a:endParaRPr lang="en-US" altLang="zh-CN" sz="1600" dirty="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pic>
        <p:nvPicPr>
          <p:cNvPr id="16" name="图片 4" descr="mmexport1685423370162">
            <a:extLst>
              <a:ext uri="{FF2B5EF4-FFF2-40B4-BE49-F238E27FC236}">
                <a16:creationId xmlns:a16="http://schemas.microsoft.com/office/drawing/2014/main" xmlns="" id="{F0C909CD-0BBA-4DEE-BEDA-547B0261DD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5137" y="1385360"/>
            <a:ext cx="3193463" cy="23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5" descr="mmexport1685423371510">
            <a:extLst>
              <a:ext uri="{FF2B5EF4-FFF2-40B4-BE49-F238E27FC236}">
                <a16:creationId xmlns:a16="http://schemas.microsoft.com/office/drawing/2014/main" xmlns="" id="{B861C5B7-F180-4B65-B50B-E6CDC2FFAB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5137" y="3836461"/>
            <a:ext cx="3271993" cy="203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091524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500" fill="hold">
                                          <p:stCondLst>
                                            <p:cond delay="0"/>
                                          </p:stCondLst>
                                        </p:cTn>
                                        <p:tgtEl>
                                          <p:spTgt spid="7"/>
                                        </p:tgtEl>
                                        <p:attrNameLst>
                                          <p:attrName>style.visibility</p:attrName>
                                        </p:attrNameLst>
                                      </p:cBhvr>
                                      <p:to>
                                        <p:strVal val="visible"/>
                                      </p:to>
                                    </p:set>
                                    <p:animEffect transition="in" filter="plus(out)">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2">
            <a:extLst>
              <a:ext uri="{FF2B5EF4-FFF2-40B4-BE49-F238E27FC236}">
                <a16:creationId xmlns:a16="http://schemas.microsoft.com/office/drawing/2014/main" xmlns="" id="{0B9D8B1D-C192-4A19-BE3A-8410675C3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860" b="6860"/>
          <a:stretch/>
        </p:blipFill>
        <p:spPr bwMode="auto">
          <a:xfrm>
            <a:off x="1261110" y="1392981"/>
            <a:ext cx="3103245" cy="395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图形"/>
          <p:cNvGrpSpPr/>
          <p:nvPr/>
        </p:nvGrpSpPr>
        <p:grpSpPr>
          <a:xfrm>
            <a:off x="1243330" y="1385361"/>
            <a:ext cx="3121025" cy="4711700"/>
            <a:chOff x="7158" y="3591"/>
            <a:chExt cx="4915" cy="7420"/>
          </a:xfrm>
        </p:grpSpPr>
        <p:sp>
          <p:nvSpPr>
            <p:cNvPr id="11" name="图形"/>
            <p:cNvSpPr/>
            <p:nvPr/>
          </p:nvSpPr>
          <p:spPr>
            <a:xfrm rot="16200000" flipH="1">
              <a:off x="7165" y="3603"/>
              <a:ext cx="2384" cy="2384"/>
            </a:xfrm>
            <a:custGeom>
              <a:avLst/>
              <a:gdLst>
                <a:gd name="connsiteX0" fmla="*/ 0 w 1845129"/>
                <a:gd name="connsiteY0" fmla="*/ 0 h 1845129"/>
                <a:gd name="connsiteX1" fmla="*/ 1407500 w 1845129"/>
                <a:gd name="connsiteY1" fmla="*/ 0 h 1845129"/>
                <a:gd name="connsiteX2" fmla="*/ 1845129 w 1845129"/>
                <a:gd name="connsiteY2" fmla="*/ 437629 h 1845129"/>
                <a:gd name="connsiteX3" fmla="*/ 1845129 w 1845129"/>
                <a:gd name="connsiteY3" fmla="*/ 439911 h 1845129"/>
                <a:gd name="connsiteX4" fmla="*/ 439910 w 1845129"/>
                <a:gd name="connsiteY4" fmla="*/ 439911 h 1845129"/>
                <a:gd name="connsiteX5" fmla="*/ 439910 w 1845129"/>
                <a:gd name="connsiteY5" fmla="*/ 1845129 h 1845129"/>
                <a:gd name="connsiteX6" fmla="*/ 437629 w 1845129"/>
                <a:gd name="connsiteY6" fmla="*/ 1845129 h 1845129"/>
                <a:gd name="connsiteX7" fmla="*/ 0 w 1845129"/>
                <a:gd name="connsiteY7" fmla="*/ 1407500 h 18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129" h="1845129">
                  <a:moveTo>
                    <a:pt x="0" y="0"/>
                  </a:moveTo>
                  <a:lnTo>
                    <a:pt x="1407500" y="0"/>
                  </a:lnTo>
                  <a:lnTo>
                    <a:pt x="1845129" y="437629"/>
                  </a:lnTo>
                  <a:lnTo>
                    <a:pt x="1845129" y="439911"/>
                  </a:lnTo>
                  <a:lnTo>
                    <a:pt x="439910" y="439911"/>
                  </a:lnTo>
                  <a:lnTo>
                    <a:pt x="439910" y="1845129"/>
                  </a:lnTo>
                  <a:lnTo>
                    <a:pt x="437629" y="1845129"/>
                  </a:lnTo>
                  <a:lnTo>
                    <a:pt x="0" y="140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4" name="图形"/>
            <p:cNvSpPr/>
            <p:nvPr/>
          </p:nvSpPr>
          <p:spPr>
            <a:xfrm rot="10800000">
              <a:off x="9689" y="7451"/>
              <a:ext cx="2384" cy="2384"/>
            </a:xfrm>
            <a:custGeom>
              <a:avLst/>
              <a:gdLst>
                <a:gd name="connsiteX0" fmla="*/ 0 w 1845129"/>
                <a:gd name="connsiteY0" fmla="*/ 0 h 1845129"/>
                <a:gd name="connsiteX1" fmla="*/ 1407500 w 1845129"/>
                <a:gd name="connsiteY1" fmla="*/ 0 h 1845129"/>
                <a:gd name="connsiteX2" fmla="*/ 1845129 w 1845129"/>
                <a:gd name="connsiteY2" fmla="*/ 437629 h 1845129"/>
                <a:gd name="connsiteX3" fmla="*/ 1845129 w 1845129"/>
                <a:gd name="connsiteY3" fmla="*/ 439911 h 1845129"/>
                <a:gd name="connsiteX4" fmla="*/ 439910 w 1845129"/>
                <a:gd name="connsiteY4" fmla="*/ 439911 h 1845129"/>
                <a:gd name="connsiteX5" fmla="*/ 439910 w 1845129"/>
                <a:gd name="connsiteY5" fmla="*/ 1845129 h 1845129"/>
                <a:gd name="connsiteX6" fmla="*/ 437629 w 1845129"/>
                <a:gd name="connsiteY6" fmla="*/ 1845129 h 1845129"/>
                <a:gd name="connsiteX7" fmla="*/ 0 w 1845129"/>
                <a:gd name="connsiteY7" fmla="*/ 1407500 h 18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129" h="1845129">
                  <a:moveTo>
                    <a:pt x="0" y="0"/>
                  </a:moveTo>
                  <a:lnTo>
                    <a:pt x="1407500" y="0"/>
                  </a:lnTo>
                  <a:lnTo>
                    <a:pt x="1845129" y="437629"/>
                  </a:lnTo>
                  <a:lnTo>
                    <a:pt x="1845129" y="439911"/>
                  </a:lnTo>
                  <a:lnTo>
                    <a:pt x="439910" y="439911"/>
                  </a:lnTo>
                  <a:lnTo>
                    <a:pt x="439910" y="1845129"/>
                  </a:lnTo>
                  <a:lnTo>
                    <a:pt x="437629" y="1845129"/>
                  </a:lnTo>
                  <a:lnTo>
                    <a:pt x="0" y="140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7" name="图形"/>
            <p:cNvSpPr/>
            <p:nvPr/>
          </p:nvSpPr>
          <p:spPr>
            <a:xfrm rot="5400000">
              <a:off x="9689" y="3591"/>
              <a:ext cx="2384" cy="2384"/>
            </a:xfrm>
            <a:custGeom>
              <a:avLst/>
              <a:gdLst>
                <a:gd name="connsiteX0" fmla="*/ 0 w 1845129"/>
                <a:gd name="connsiteY0" fmla="*/ 0 h 1845129"/>
                <a:gd name="connsiteX1" fmla="*/ 1407500 w 1845129"/>
                <a:gd name="connsiteY1" fmla="*/ 0 h 1845129"/>
                <a:gd name="connsiteX2" fmla="*/ 1845129 w 1845129"/>
                <a:gd name="connsiteY2" fmla="*/ 437629 h 1845129"/>
                <a:gd name="connsiteX3" fmla="*/ 1845129 w 1845129"/>
                <a:gd name="connsiteY3" fmla="*/ 439911 h 1845129"/>
                <a:gd name="connsiteX4" fmla="*/ 439910 w 1845129"/>
                <a:gd name="connsiteY4" fmla="*/ 439911 h 1845129"/>
                <a:gd name="connsiteX5" fmla="*/ 439910 w 1845129"/>
                <a:gd name="connsiteY5" fmla="*/ 1845129 h 1845129"/>
                <a:gd name="connsiteX6" fmla="*/ 437629 w 1845129"/>
                <a:gd name="connsiteY6" fmla="*/ 1845129 h 1845129"/>
                <a:gd name="connsiteX7" fmla="*/ 0 w 1845129"/>
                <a:gd name="connsiteY7" fmla="*/ 1407500 h 18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129" h="1845129">
                  <a:moveTo>
                    <a:pt x="0" y="0"/>
                  </a:moveTo>
                  <a:lnTo>
                    <a:pt x="1407500" y="0"/>
                  </a:lnTo>
                  <a:lnTo>
                    <a:pt x="1845129" y="437629"/>
                  </a:lnTo>
                  <a:lnTo>
                    <a:pt x="1845129" y="439911"/>
                  </a:lnTo>
                  <a:lnTo>
                    <a:pt x="439910" y="439911"/>
                  </a:lnTo>
                  <a:lnTo>
                    <a:pt x="439910" y="1845129"/>
                  </a:lnTo>
                  <a:lnTo>
                    <a:pt x="437629" y="1845129"/>
                  </a:lnTo>
                  <a:lnTo>
                    <a:pt x="0" y="140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21" name="图形"/>
            <p:cNvSpPr/>
            <p:nvPr/>
          </p:nvSpPr>
          <p:spPr>
            <a:xfrm flipV="1">
              <a:off x="7158" y="7451"/>
              <a:ext cx="2384" cy="2384"/>
            </a:xfrm>
            <a:custGeom>
              <a:avLst/>
              <a:gdLst>
                <a:gd name="connsiteX0" fmla="*/ 0 w 1845129"/>
                <a:gd name="connsiteY0" fmla="*/ 0 h 1845129"/>
                <a:gd name="connsiteX1" fmla="*/ 1407500 w 1845129"/>
                <a:gd name="connsiteY1" fmla="*/ 0 h 1845129"/>
                <a:gd name="connsiteX2" fmla="*/ 1845129 w 1845129"/>
                <a:gd name="connsiteY2" fmla="*/ 437629 h 1845129"/>
                <a:gd name="connsiteX3" fmla="*/ 1845129 w 1845129"/>
                <a:gd name="connsiteY3" fmla="*/ 439911 h 1845129"/>
                <a:gd name="connsiteX4" fmla="*/ 439910 w 1845129"/>
                <a:gd name="connsiteY4" fmla="*/ 439911 h 1845129"/>
                <a:gd name="connsiteX5" fmla="*/ 439910 w 1845129"/>
                <a:gd name="connsiteY5" fmla="*/ 1845129 h 1845129"/>
                <a:gd name="connsiteX6" fmla="*/ 437629 w 1845129"/>
                <a:gd name="connsiteY6" fmla="*/ 1845129 h 1845129"/>
                <a:gd name="connsiteX7" fmla="*/ 0 w 1845129"/>
                <a:gd name="connsiteY7" fmla="*/ 1407500 h 18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129" h="1845129">
                  <a:moveTo>
                    <a:pt x="0" y="0"/>
                  </a:moveTo>
                  <a:lnTo>
                    <a:pt x="1407500" y="0"/>
                  </a:lnTo>
                  <a:lnTo>
                    <a:pt x="1845129" y="437629"/>
                  </a:lnTo>
                  <a:lnTo>
                    <a:pt x="1845129" y="439911"/>
                  </a:lnTo>
                  <a:lnTo>
                    <a:pt x="439910" y="439911"/>
                  </a:lnTo>
                  <a:lnTo>
                    <a:pt x="439910" y="1845129"/>
                  </a:lnTo>
                  <a:lnTo>
                    <a:pt x="437629" y="1845129"/>
                  </a:lnTo>
                  <a:lnTo>
                    <a:pt x="0" y="1407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3" name="图形"/>
            <p:cNvSpPr>
              <a:spLocks noChangeArrowheads="1"/>
            </p:cNvSpPr>
            <p:nvPr/>
          </p:nvSpPr>
          <p:spPr bwMode="auto">
            <a:xfrm>
              <a:off x="7436" y="9696"/>
              <a:ext cx="4227" cy="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50000"/>
                </a:lnSpc>
                <a:buNone/>
              </a:pPr>
              <a:r>
                <a:rPr lang="zh-CN" altLang="en-US" sz="2000" kern="0"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彭真火老师</a:t>
              </a:r>
              <a:endParaRPr lang="zh-CN" sz="2000" kern="0" noProof="0" dirty="0">
                <a:ln>
                  <a:noFill/>
                </a:ln>
                <a:solidFill>
                  <a:schemeClr val="tx1">
                    <a:lumMod val="75000"/>
                    <a:lumOff val="25000"/>
                  </a:schemeClr>
                </a:solidFill>
                <a:effectLst/>
                <a:uLnTx/>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algn="r">
                <a:lnSpc>
                  <a:spcPct val="150000"/>
                </a:lnSpc>
                <a:buNone/>
              </a:pPr>
              <a:endParaRPr lang="en-US" altLang="zh-CN" sz="1200" dirty="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grpSp>
        <p:nvGrpSpPr>
          <p:cNvPr id="24" name="组合 23">
            <a:extLst>
              <a:ext uri="{FF2B5EF4-FFF2-40B4-BE49-F238E27FC236}">
                <a16:creationId xmlns:a16="http://schemas.microsoft.com/office/drawing/2014/main" xmlns="" id="{871B97C4-C5ED-4BCB-8DBE-CA805B5D31B3}"/>
              </a:ext>
            </a:extLst>
          </p:cNvPr>
          <p:cNvGrpSpPr/>
          <p:nvPr/>
        </p:nvGrpSpPr>
        <p:grpSpPr>
          <a:xfrm>
            <a:off x="432223" y="317001"/>
            <a:ext cx="3292785" cy="995574"/>
            <a:chOff x="432223" y="317001"/>
            <a:chExt cx="3292785" cy="995574"/>
          </a:xfrm>
        </p:grpSpPr>
        <p:pic>
          <p:nvPicPr>
            <p:cNvPr id="28" name="图片 27">
              <a:extLst>
                <a:ext uri="{FF2B5EF4-FFF2-40B4-BE49-F238E27FC236}">
                  <a16:creationId xmlns:a16="http://schemas.microsoft.com/office/drawing/2014/main" xmlns="" id="{E781E5C5-F20D-4643-A72D-C18CBC234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29" name="图形">
              <a:extLst>
                <a:ext uri="{FF2B5EF4-FFF2-40B4-BE49-F238E27FC236}">
                  <a16:creationId xmlns:a16="http://schemas.microsoft.com/office/drawing/2014/main" xmlns="" id="{62F618D9-B209-460A-A9CF-107C1C24ADA0}"/>
                </a:ext>
              </a:extLst>
            </p:cNvPr>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发展</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电子信息产教融合者</a:t>
              </a:r>
            </a:p>
          </p:txBody>
        </p:sp>
        <p:sp>
          <p:nvSpPr>
            <p:cNvPr id="30" name="图形">
              <a:extLst>
                <a:ext uri="{FF2B5EF4-FFF2-40B4-BE49-F238E27FC236}">
                  <a16:creationId xmlns:a16="http://schemas.microsoft.com/office/drawing/2014/main" xmlns="" id="{F605B01B-C7CB-42EE-8DD0-36939C3EA849}"/>
                </a:ext>
              </a:extLst>
            </p:cNvPr>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03</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sp>
        <p:nvSpPr>
          <p:cNvPr id="31" name="文本框 30">
            <a:extLst>
              <a:ext uri="{FF2B5EF4-FFF2-40B4-BE49-F238E27FC236}">
                <a16:creationId xmlns:a16="http://schemas.microsoft.com/office/drawing/2014/main" xmlns="" id="{80573155-9013-4E16-BD02-D2041C05A03B}"/>
              </a:ext>
            </a:extLst>
          </p:cNvPr>
          <p:cNvSpPr txBox="1"/>
          <p:nvPr/>
        </p:nvSpPr>
        <p:spPr>
          <a:xfrm>
            <a:off x="9160933" y="575740"/>
            <a:ext cx="2598844" cy="769441"/>
          </a:xfrm>
          <a:prstGeom prst="rect">
            <a:avLst/>
          </a:prstGeom>
          <a:noFill/>
        </p:spPr>
        <p:txBody>
          <a:bodyPr wrap="square" rtlCol="0">
            <a:spAutoFit/>
          </a:bodyPr>
          <a:lstStyle/>
          <a:p>
            <a:r>
              <a:rPr lang="zh-CN" altLang="en-US" sz="4400" b="1" dirty="0"/>
              <a:t>技术服务</a:t>
            </a:r>
          </a:p>
        </p:txBody>
      </p:sp>
      <p:sp>
        <p:nvSpPr>
          <p:cNvPr id="33" name="图形">
            <a:extLst>
              <a:ext uri="{FF2B5EF4-FFF2-40B4-BE49-F238E27FC236}">
                <a16:creationId xmlns:a16="http://schemas.microsoft.com/office/drawing/2014/main" xmlns="" id="{A3124E20-694F-4055-A06D-6AB8C1C801E1}"/>
              </a:ext>
            </a:extLst>
          </p:cNvPr>
          <p:cNvSpPr>
            <a:spLocks noChangeArrowheads="1"/>
          </p:cNvSpPr>
          <p:nvPr/>
        </p:nvSpPr>
        <p:spPr bwMode="auto">
          <a:xfrm>
            <a:off x="5063068" y="1385361"/>
            <a:ext cx="3953086" cy="195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50000"/>
              </a:lnSpc>
              <a:buNone/>
            </a:pPr>
            <a:r>
              <a:rPr lang="zh-CN" altLang="en-US" sz="2800" b="1" kern="0" noProof="0" dirty="0">
                <a:ln>
                  <a:noFill/>
                </a:ln>
                <a:solidFill>
                  <a:srgbClr val="FF0000"/>
                </a:solidFill>
                <a:effectLst/>
                <a:uLnTx/>
                <a:latin typeface="思源宋体 CN" panose="02020400000000000000" pitchFamily="18" charset="-122"/>
                <a:ea typeface="思源宋体 CN" panose="02020400000000000000" pitchFamily="18" charset="-122"/>
                <a:cs typeface="+mn-ea"/>
                <a:sym typeface="思源宋体 CN" panose="02020400000000000000" pitchFamily="18" charset="-122"/>
              </a:rPr>
              <a:t>技术服务单位：</a:t>
            </a:r>
            <a:endParaRPr lang="en-US" altLang="zh-CN" sz="2800" b="1" kern="0" noProof="0" dirty="0">
              <a:ln>
                <a:noFill/>
              </a:ln>
              <a:solidFill>
                <a:srgbClr val="FF0000"/>
              </a:solidFill>
              <a:effectLst/>
              <a:uLnTx/>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a:lnSpc>
                <a:spcPct val="150000"/>
              </a:lnSpc>
              <a:buNone/>
            </a:pP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四川智成金霖有限公司、</a:t>
            </a:r>
            <a:endParaRPr lang="en-US" altLang="zh-CN" sz="1600"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a:lnSpc>
                <a:spcPct val="150000"/>
              </a:lnSpc>
              <a:buNone/>
            </a:pPr>
            <a:r>
              <a:rPr lang="zh-CN" altLang="en-US" sz="1600"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四川德信科技有限公司</a:t>
            </a:r>
          </a:p>
          <a:p>
            <a:pPr>
              <a:lnSpc>
                <a:spcPct val="150000"/>
              </a:lnSpc>
              <a:buNone/>
            </a:pPr>
            <a:endParaRPr lang="en-US" altLang="zh-CN" sz="1600" dirty="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8" name="图形">
            <a:extLst>
              <a:ext uri="{FF2B5EF4-FFF2-40B4-BE49-F238E27FC236}">
                <a16:creationId xmlns:a16="http://schemas.microsoft.com/office/drawing/2014/main" xmlns="" id="{8E3E0027-85B2-4A7E-AC62-33474A56DE60}"/>
              </a:ext>
            </a:extLst>
          </p:cNvPr>
          <p:cNvSpPr>
            <a:spLocks noChangeArrowheads="1"/>
          </p:cNvSpPr>
          <p:nvPr/>
        </p:nvSpPr>
        <p:spPr bwMode="auto">
          <a:xfrm>
            <a:off x="5063068" y="3431654"/>
            <a:ext cx="3953086" cy="199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50000"/>
              </a:lnSpc>
              <a:buNone/>
            </a:pPr>
            <a:r>
              <a:rPr lang="zh-CN" altLang="en-US" sz="2800" b="1" kern="0" noProof="0" dirty="0">
                <a:ln>
                  <a:noFill/>
                </a:ln>
                <a:solidFill>
                  <a:srgbClr val="FF0000"/>
                </a:solidFill>
                <a:effectLst/>
                <a:uLnTx/>
                <a:latin typeface="思源宋体 CN" panose="02020400000000000000" pitchFamily="18" charset="-122"/>
                <a:ea typeface="思源宋体 CN" panose="02020400000000000000" pitchFamily="18" charset="-122"/>
                <a:cs typeface="+mn-ea"/>
                <a:sym typeface="思源宋体 CN" panose="02020400000000000000" pitchFamily="18" charset="-122"/>
              </a:rPr>
              <a:t>培训服务：</a:t>
            </a:r>
          </a:p>
          <a:p>
            <a:pPr>
              <a:lnSpc>
                <a:spcPct val="150000"/>
              </a:lnSpc>
              <a:buNone/>
            </a:pPr>
            <a:r>
              <a:rPr lang="zh-CN" altLang="en-US"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单片机编程、</a:t>
            </a:r>
            <a:endParaRPr lang="en-US" altLang="zh-CN"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a:lnSpc>
                <a:spcPct val="150000"/>
              </a:lnSpc>
              <a:buNone/>
            </a:pPr>
            <a:r>
              <a:rPr lang="zh-CN" altLang="en-US" sz="1600" dirty="0" smtClean="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人工智能</a:t>
            </a:r>
            <a:r>
              <a:rPr lang="en-US" altLang="zh-CN" sz="1600" dirty="0" smtClean="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Python</a:t>
            </a:r>
            <a:r>
              <a:rPr lang="zh-CN" altLang="en-US" sz="1600" dirty="0">
                <a:solidFill>
                  <a:schemeClr val="tx1">
                    <a:lumMod val="75000"/>
                    <a:lumOff val="25000"/>
                  </a:schemeClr>
                </a:solidFill>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技术服务等</a:t>
            </a:r>
          </a:p>
          <a:p>
            <a:pPr>
              <a:lnSpc>
                <a:spcPct val="150000"/>
              </a:lnSpc>
              <a:buNone/>
            </a:pPr>
            <a:endParaRPr lang="en-US" altLang="zh-CN" sz="1600" dirty="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pic>
        <p:nvPicPr>
          <p:cNvPr id="19" name="图片 4" descr="2fe6fb221137434d">
            <a:extLst>
              <a:ext uri="{FF2B5EF4-FFF2-40B4-BE49-F238E27FC236}">
                <a16:creationId xmlns:a16="http://schemas.microsoft.com/office/drawing/2014/main" xmlns="" id="{FE736AB7-1A07-47F1-8820-C436274AAB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49385"/>
          <a:stretch>
            <a:fillRect/>
          </a:stretch>
        </p:blipFill>
        <p:spPr bwMode="auto">
          <a:xfrm>
            <a:off x="8222722" y="2340559"/>
            <a:ext cx="334168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33466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500" fill="hold">
                                          <p:stCondLst>
                                            <p:cond delay="0"/>
                                          </p:stCondLst>
                                        </p:cTn>
                                        <p:tgtEl>
                                          <p:spTgt spid="7"/>
                                        </p:tgtEl>
                                        <p:attrNameLst>
                                          <p:attrName>style.visibility</p:attrName>
                                        </p:attrNameLst>
                                      </p:cBhvr>
                                      <p:to>
                                        <p:strVal val="visible"/>
                                      </p:to>
                                    </p:set>
                                    <p:animEffect transition="in" filter="plus(out)">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7708"/>
          <a:stretch/>
        </p:blipFill>
        <p:spPr>
          <a:xfrm>
            <a:off x="0" y="1"/>
            <a:ext cx="12192000" cy="6858000"/>
          </a:xfrm>
          <a:prstGeom prst="rect">
            <a:avLst/>
          </a:prstGeom>
        </p:spPr>
      </p:pic>
      <p:sp>
        <p:nvSpPr>
          <p:cNvPr id="2" name="圆角矩形 1"/>
          <p:cNvSpPr/>
          <p:nvPr/>
        </p:nvSpPr>
        <p:spPr>
          <a:xfrm>
            <a:off x="685800" y="552451"/>
            <a:ext cx="10820400" cy="5753100"/>
          </a:xfrm>
          <a:prstGeom prst="roundRect">
            <a:avLst>
              <a:gd name="adj" fmla="val 3422"/>
            </a:avLst>
          </a:prstGeom>
          <a:gradFill>
            <a:gsLst>
              <a:gs pos="32000">
                <a:srgbClr val="FFEFBD"/>
              </a:gs>
              <a:gs pos="100000">
                <a:srgbClr val="FACF8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图形"/>
          <p:cNvSpPr txBox="1"/>
          <p:nvPr/>
        </p:nvSpPr>
        <p:spPr>
          <a:xfrm>
            <a:off x="3725008" y="1065898"/>
            <a:ext cx="5004669" cy="707886"/>
          </a:xfrm>
          <a:prstGeom prst="rect">
            <a:avLst/>
          </a:prstGeom>
          <a:noFill/>
        </p:spPr>
        <p:txBody>
          <a:bodyPr wrap="square" rtlCol="0" anchor="t">
            <a:spAutoFit/>
          </a:bodyPr>
          <a:lstStyle/>
          <a:p>
            <a:pPr lvl="0">
              <a:spcBef>
                <a:spcPct val="0"/>
              </a:spcBef>
              <a:defRPr/>
            </a:pPr>
            <a:r>
              <a:rPr lang="zh-CN" altLang="en-US" sz="4000" b="1" spc="300" dirty="0">
                <a:solidFill>
                  <a:prstClr val="black">
                    <a:lumMod val="85000"/>
                    <a:lumOff val="15000"/>
                  </a:prstClr>
                </a:solidFill>
                <a:latin typeface="Arial" panose="020B0604020202020204" pitchFamily="34" charset="0"/>
                <a:ea typeface="微软雅黑" panose="020B0503020204020204" pitchFamily="34" charset="-122"/>
                <a:cs typeface="+mj-cs"/>
              </a:rPr>
              <a:t>校外培训服务人数</a:t>
            </a:r>
            <a:endParaRPr lang="zh-CN" altLang="en-US" sz="5400" noProof="0" dirty="0">
              <a:ln>
                <a:noFill/>
              </a:ln>
              <a:solidFill>
                <a:srgbClr val="C00000"/>
              </a:solidFill>
              <a:effectLst/>
              <a:uLnTx/>
              <a:uFillTx/>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nvGrpSpPr>
          <p:cNvPr id="21" name="组合 20">
            <a:extLst>
              <a:ext uri="{FF2B5EF4-FFF2-40B4-BE49-F238E27FC236}">
                <a16:creationId xmlns:a16="http://schemas.microsoft.com/office/drawing/2014/main" xmlns="" id="{F6832F4A-E96F-410F-B128-9A01C352BDFB}"/>
              </a:ext>
            </a:extLst>
          </p:cNvPr>
          <p:cNvGrpSpPr/>
          <p:nvPr/>
        </p:nvGrpSpPr>
        <p:grpSpPr>
          <a:xfrm>
            <a:off x="432223" y="317001"/>
            <a:ext cx="3292785" cy="995574"/>
            <a:chOff x="432223" y="317001"/>
            <a:chExt cx="3292785" cy="995574"/>
          </a:xfrm>
        </p:grpSpPr>
        <p:pic>
          <p:nvPicPr>
            <p:cNvPr id="22" name="图片 21">
              <a:extLst>
                <a:ext uri="{FF2B5EF4-FFF2-40B4-BE49-F238E27FC236}">
                  <a16:creationId xmlns:a16="http://schemas.microsoft.com/office/drawing/2014/main" xmlns="" id="{08CC4888-95C2-496D-ADBF-DFC2103A35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24" name="图形">
              <a:extLst>
                <a:ext uri="{FF2B5EF4-FFF2-40B4-BE49-F238E27FC236}">
                  <a16:creationId xmlns:a16="http://schemas.microsoft.com/office/drawing/2014/main" xmlns="" id="{27DC51AE-E167-4192-8AD4-532D57B4119B}"/>
                </a:ext>
              </a:extLst>
            </p:cNvPr>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发展</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电子信息产教融合者</a:t>
              </a:r>
            </a:p>
          </p:txBody>
        </p:sp>
        <p:sp>
          <p:nvSpPr>
            <p:cNvPr id="25" name="图形">
              <a:extLst>
                <a:ext uri="{FF2B5EF4-FFF2-40B4-BE49-F238E27FC236}">
                  <a16:creationId xmlns:a16="http://schemas.microsoft.com/office/drawing/2014/main" xmlns="" id="{5B2BD33C-5B79-4EBE-81E0-56B9AD82AB61}"/>
                </a:ext>
              </a:extLst>
            </p:cNvPr>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03</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graphicFrame>
        <p:nvGraphicFramePr>
          <p:cNvPr id="15" name="表格 14">
            <a:extLst>
              <a:ext uri="{FF2B5EF4-FFF2-40B4-BE49-F238E27FC236}">
                <a16:creationId xmlns:a16="http://schemas.microsoft.com/office/drawing/2014/main" xmlns="" id="{8866754C-2AC6-43B6-8FF2-A0E5780D5AC6}"/>
              </a:ext>
            </a:extLst>
          </p:cNvPr>
          <p:cNvGraphicFramePr/>
          <p:nvPr>
            <p:custDataLst>
              <p:tags r:id="rId2"/>
            </p:custDataLst>
            <p:extLst>
              <p:ext uri="{D42A27DB-BD31-4B8C-83A1-F6EECF244321}">
                <p14:modId xmlns:p14="http://schemas.microsoft.com/office/powerpoint/2010/main" val="1308434690"/>
              </p:ext>
            </p:extLst>
          </p:nvPr>
        </p:nvGraphicFramePr>
        <p:xfrm>
          <a:off x="1920346" y="1865025"/>
          <a:ext cx="7942262" cy="1889808"/>
        </p:xfrm>
        <a:graphic>
          <a:graphicData uri="http://schemas.openxmlformats.org/drawingml/2006/table">
            <a:tbl>
              <a:tblPr firstRow="1" bandRow="1">
                <a:tableStyleId>{5C22544A-7EE6-4342-B048-85BDC9FD1C3A}</a:tableStyleId>
              </a:tblPr>
              <a:tblGrid>
                <a:gridCol w="2322923">
                  <a:extLst>
                    <a:ext uri="{9D8B030D-6E8A-4147-A177-3AD203B41FA5}">
                      <a16:colId xmlns:a16="http://schemas.microsoft.com/office/drawing/2014/main" xmlns="" val="20000"/>
                    </a:ext>
                  </a:extLst>
                </a:gridCol>
                <a:gridCol w="3282446">
                  <a:extLst>
                    <a:ext uri="{9D8B030D-6E8A-4147-A177-3AD203B41FA5}">
                      <a16:colId xmlns:a16="http://schemas.microsoft.com/office/drawing/2014/main" xmlns="" val="20001"/>
                    </a:ext>
                  </a:extLst>
                </a:gridCol>
                <a:gridCol w="2336893">
                  <a:extLst>
                    <a:ext uri="{9D8B030D-6E8A-4147-A177-3AD203B41FA5}">
                      <a16:colId xmlns:a16="http://schemas.microsoft.com/office/drawing/2014/main" xmlns="" val="20002"/>
                    </a:ext>
                  </a:extLst>
                </a:gridCol>
              </a:tblGrid>
              <a:tr h="261332">
                <a:tc>
                  <a:txBody>
                    <a:bodyPr/>
                    <a:lstStyle/>
                    <a:p>
                      <a:pPr algn="ctr">
                        <a:buNone/>
                      </a:pPr>
                      <a:r>
                        <a:rPr lang="zh-CN" altLang="en-US" sz="2800" dirty="0">
                          <a:solidFill>
                            <a:srgbClr val="FFFF00"/>
                          </a:solidFill>
                        </a:rPr>
                        <a:t>项</a:t>
                      </a:r>
                      <a:r>
                        <a:rPr lang="en-US" altLang="zh-CN" sz="2800" dirty="0">
                          <a:solidFill>
                            <a:srgbClr val="FFFF00"/>
                          </a:solidFill>
                        </a:rPr>
                        <a:t> </a:t>
                      </a:r>
                      <a:r>
                        <a:rPr lang="zh-CN" altLang="en-US" sz="2800" dirty="0">
                          <a:solidFill>
                            <a:srgbClr val="FFFF00"/>
                          </a:solidFill>
                        </a:rPr>
                        <a:t>目</a:t>
                      </a:r>
                    </a:p>
                  </a:txBody>
                  <a:tcPr marL="91444" marR="91444" marT="45726" marB="45726" anchor="ctr"/>
                </a:tc>
                <a:tc>
                  <a:txBody>
                    <a:bodyPr/>
                    <a:lstStyle/>
                    <a:p>
                      <a:pPr algn="ctr">
                        <a:buNone/>
                      </a:pPr>
                      <a:r>
                        <a:rPr lang="zh-CN" altLang="en-US" sz="2800" dirty="0">
                          <a:solidFill>
                            <a:srgbClr val="FFFF00"/>
                          </a:solidFill>
                        </a:rPr>
                        <a:t>时</a:t>
                      </a:r>
                      <a:r>
                        <a:rPr lang="en-US" altLang="zh-CN" sz="2800" dirty="0">
                          <a:solidFill>
                            <a:srgbClr val="FFFF00"/>
                          </a:solidFill>
                        </a:rPr>
                        <a:t> </a:t>
                      </a:r>
                      <a:r>
                        <a:rPr lang="zh-CN" altLang="en-US" sz="2800" dirty="0">
                          <a:solidFill>
                            <a:srgbClr val="FFFF00"/>
                          </a:solidFill>
                        </a:rPr>
                        <a:t>间</a:t>
                      </a:r>
                    </a:p>
                  </a:txBody>
                  <a:tcPr marL="91444" marR="91444" marT="45726" marB="45726" anchor="ctr"/>
                </a:tc>
                <a:tc>
                  <a:txBody>
                    <a:bodyPr/>
                    <a:lstStyle/>
                    <a:p>
                      <a:pPr algn="ctr">
                        <a:buNone/>
                      </a:pPr>
                      <a:r>
                        <a:rPr lang="zh-CN" altLang="en-US" sz="2800" dirty="0" smtClean="0">
                          <a:solidFill>
                            <a:srgbClr val="FFFF00"/>
                          </a:solidFill>
                        </a:rPr>
                        <a:t>人次</a:t>
                      </a:r>
                      <a:r>
                        <a:rPr lang="en-US" altLang="zh-CN" sz="2800" dirty="0" smtClean="0">
                          <a:solidFill>
                            <a:srgbClr val="FFFF00"/>
                          </a:solidFill>
                        </a:rPr>
                        <a:t>/</a:t>
                      </a:r>
                      <a:r>
                        <a:rPr lang="zh-CN" altLang="en-US" sz="2800" dirty="0" smtClean="0">
                          <a:solidFill>
                            <a:srgbClr val="FFFF00"/>
                          </a:solidFill>
                        </a:rPr>
                        <a:t>年平均</a:t>
                      </a:r>
                      <a:endParaRPr lang="zh-CN" altLang="en-US" sz="2800" dirty="0">
                        <a:solidFill>
                          <a:srgbClr val="FFFF00"/>
                        </a:solidFill>
                      </a:endParaRPr>
                    </a:p>
                  </a:txBody>
                  <a:tcPr marL="91444" marR="91444" marT="45726" marB="45726" anchor="ctr"/>
                </a:tc>
                <a:extLst>
                  <a:ext uri="{0D108BD9-81ED-4DB2-BD59-A6C34878D82A}">
                    <a16:rowId xmlns:a16="http://schemas.microsoft.com/office/drawing/2014/main" xmlns="" val="10000"/>
                  </a:ext>
                </a:extLst>
              </a:tr>
              <a:tr h="244748">
                <a:tc>
                  <a:txBody>
                    <a:bodyPr/>
                    <a:lstStyle/>
                    <a:p>
                      <a:pPr algn="ctr">
                        <a:buNone/>
                      </a:pPr>
                      <a:r>
                        <a:rPr lang="zh-CN" altLang="en-US" sz="2400" dirty="0" smtClean="0"/>
                        <a:t>员工培训</a:t>
                      </a:r>
                      <a:endParaRPr lang="zh-CN" altLang="en-US" sz="2400" dirty="0"/>
                    </a:p>
                  </a:txBody>
                  <a:tcPr marL="91444" marR="91444" marT="45726" marB="45726" anchor="ctr"/>
                </a:tc>
                <a:tc>
                  <a:txBody>
                    <a:bodyPr/>
                    <a:lstStyle/>
                    <a:p>
                      <a:pPr algn="ctr">
                        <a:buNone/>
                      </a:pPr>
                      <a:r>
                        <a:rPr lang="en-US" altLang="zh-CN" sz="2400" dirty="0"/>
                        <a:t>2018-2023</a:t>
                      </a:r>
                    </a:p>
                  </a:txBody>
                  <a:tcPr marL="91444" marR="91444" marT="45726" marB="45726" anchor="ctr"/>
                </a:tc>
                <a:tc>
                  <a:txBody>
                    <a:bodyPr/>
                    <a:lstStyle/>
                    <a:p>
                      <a:pPr algn="ctr">
                        <a:buNone/>
                      </a:pPr>
                      <a:r>
                        <a:rPr lang="en-US" altLang="zh-CN" sz="2400" dirty="0"/>
                        <a:t>330</a:t>
                      </a:r>
                      <a:endParaRPr lang="zh-CN" altLang="en-US" sz="2400" dirty="0"/>
                    </a:p>
                  </a:txBody>
                  <a:tcPr marL="91444" marR="91444" marT="45726" marB="45726" anchor="ctr"/>
                </a:tc>
                <a:extLst>
                  <a:ext uri="{0D108BD9-81ED-4DB2-BD59-A6C34878D82A}">
                    <a16:rowId xmlns:a16="http://schemas.microsoft.com/office/drawing/2014/main" xmlns="" val="10001"/>
                  </a:ext>
                </a:extLst>
              </a:tr>
              <a:tr h="244748">
                <a:tc>
                  <a:txBody>
                    <a:bodyPr/>
                    <a:lstStyle/>
                    <a:p>
                      <a:pPr algn="ctr">
                        <a:buNone/>
                      </a:pPr>
                      <a:r>
                        <a:rPr lang="zh-CN" altLang="en-US" sz="2400" dirty="0"/>
                        <a:t>社会培训</a:t>
                      </a:r>
                    </a:p>
                  </a:txBody>
                  <a:tcPr marL="91444" marR="91444" marT="45726" marB="45726" anchor="ctr"/>
                </a:tc>
                <a:tc>
                  <a:txBody>
                    <a:bodyPr/>
                    <a:lstStyle/>
                    <a:p>
                      <a:pPr algn="ctr">
                        <a:buNone/>
                      </a:pPr>
                      <a:r>
                        <a:rPr lang="en-US" altLang="zh-CN" sz="2400" dirty="0">
                          <a:sym typeface="+mn-ea"/>
                        </a:rPr>
                        <a:t>2018-2023</a:t>
                      </a:r>
                      <a:endParaRPr lang="zh-CN" altLang="en-US" sz="2400"/>
                    </a:p>
                  </a:txBody>
                  <a:tcPr marL="91444" marR="91444" marT="45726" marB="45726" anchor="ctr"/>
                </a:tc>
                <a:tc>
                  <a:txBody>
                    <a:bodyPr/>
                    <a:lstStyle/>
                    <a:p>
                      <a:pPr algn="ctr">
                        <a:buNone/>
                      </a:pPr>
                      <a:r>
                        <a:rPr lang="en-US" altLang="zh-CN" sz="2400" dirty="0" smtClean="0"/>
                        <a:t>570</a:t>
                      </a:r>
                      <a:endParaRPr lang="zh-CN" altLang="en-US" sz="2400" dirty="0"/>
                    </a:p>
                  </a:txBody>
                  <a:tcPr marL="91444" marR="91444" marT="45726" marB="45726" anchor="ctr"/>
                </a:tc>
                <a:extLst>
                  <a:ext uri="{0D108BD9-81ED-4DB2-BD59-A6C34878D82A}">
                    <a16:rowId xmlns:a16="http://schemas.microsoft.com/office/drawing/2014/main" xmlns="" val="10002"/>
                  </a:ext>
                </a:extLst>
              </a:tr>
              <a:tr h="244748">
                <a:tc>
                  <a:txBody>
                    <a:bodyPr/>
                    <a:lstStyle/>
                    <a:p>
                      <a:pPr algn="ctr">
                        <a:buNone/>
                      </a:pPr>
                      <a:r>
                        <a:rPr lang="zh-CN" altLang="en-US" sz="2400" dirty="0"/>
                        <a:t>教师培训</a:t>
                      </a:r>
                    </a:p>
                  </a:txBody>
                  <a:tcPr marL="91444" marR="91444" marT="45726" marB="45726" anchor="ctr"/>
                </a:tc>
                <a:tc>
                  <a:txBody>
                    <a:bodyPr/>
                    <a:lstStyle/>
                    <a:p>
                      <a:pPr algn="ctr">
                        <a:buNone/>
                      </a:pPr>
                      <a:r>
                        <a:rPr lang="en-US" altLang="zh-CN" sz="2400" dirty="0">
                          <a:sym typeface="+mn-ea"/>
                        </a:rPr>
                        <a:t>2018-2023</a:t>
                      </a:r>
                      <a:endParaRPr lang="zh-CN" altLang="en-US" sz="2400"/>
                    </a:p>
                  </a:txBody>
                  <a:tcPr marL="91444" marR="91444" marT="45726" marB="45726" anchor="ctr"/>
                </a:tc>
                <a:tc>
                  <a:txBody>
                    <a:bodyPr/>
                    <a:lstStyle/>
                    <a:p>
                      <a:pPr algn="ctr">
                        <a:buNone/>
                      </a:pPr>
                      <a:r>
                        <a:rPr lang="en-US" altLang="zh-CN" sz="2400" dirty="0" smtClean="0"/>
                        <a:t>260</a:t>
                      </a:r>
                      <a:endParaRPr lang="en-US" altLang="zh-CN" sz="2400" dirty="0"/>
                    </a:p>
                  </a:txBody>
                  <a:tcPr marL="91444" marR="91444" marT="45726" marB="45726" anchor="ctr"/>
                </a:tc>
                <a:extLst>
                  <a:ext uri="{0D108BD9-81ED-4DB2-BD59-A6C34878D82A}">
                    <a16:rowId xmlns:a16="http://schemas.microsoft.com/office/drawing/2014/main" xmlns="" val="10003"/>
                  </a:ext>
                </a:extLst>
              </a:tr>
            </a:tbl>
          </a:graphicData>
        </a:graphic>
      </p:graphicFrame>
      <p:pic>
        <p:nvPicPr>
          <p:cNvPr id="16" name="图片 4" descr="1685428923307">
            <a:extLst>
              <a:ext uri="{FF2B5EF4-FFF2-40B4-BE49-F238E27FC236}">
                <a16:creationId xmlns:a16="http://schemas.microsoft.com/office/drawing/2014/main" xmlns="" id="{DC1E0116-2069-43CA-A216-91B2D96415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788" y="4005498"/>
            <a:ext cx="27463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
            <a:extLst>
              <a:ext uri="{FF2B5EF4-FFF2-40B4-BE49-F238E27FC236}">
                <a16:creationId xmlns:a16="http://schemas.microsoft.com/office/drawing/2014/main" xmlns="" id="{5CCA2F78-BCB0-406B-BCA9-A6D5353C577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72025" y="4005498"/>
            <a:ext cx="2979738"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3">
            <a:extLst>
              <a:ext uri="{FF2B5EF4-FFF2-40B4-BE49-F238E27FC236}">
                <a16:creationId xmlns:a16="http://schemas.microsoft.com/office/drawing/2014/main" xmlns="" id="{A5063C77-19E6-4A65-9ED4-2B881893760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98613" y="4005498"/>
            <a:ext cx="30575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2799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双流</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电子信息产业领导者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01</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pic>
        <p:nvPicPr>
          <p:cNvPr id="48" name="Picture 2" descr="https://boe.com/resource/b714a709-2876-420e-b939-e45e5a172a5d.jpg">
            <a:extLst>
              <a:ext uri="{FF2B5EF4-FFF2-40B4-BE49-F238E27FC236}">
                <a16:creationId xmlns:a16="http://schemas.microsoft.com/office/drawing/2014/main" xmlns="" id="{3B86B470-779C-4E1B-86D1-05E34E292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388" y="3055182"/>
            <a:ext cx="5817490" cy="328041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ttps://boe.com/resource/93162b15-214a-4391-82f1-0635b18b0b2b.jpeg">
            <a:extLst>
              <a:ext uri="{FF2B5EF4-FFF2-40B4-BE49-F238E27FC236}">
                <a16:creationId xmlns:a16="http://schemas.microsoft.com/office/drawing/2014/main" xmlns="" id="{A2274A7E-3A9E-40C9-9A14-33AF1929BC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3124" y="3055183"/>
            <a:ext cx="5817488" cy="328041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xmlns="" id="{977DAF80-A921-45FF-8632-A95A717C98B0}"/>
              </a:ext>
            </a:extLst>
          </p:cNvPr>
          <p:cNvGrpSpPr/>
          <p:nvPr/>
        </p:nvGrpSpPr>
        <p:grpSpPr>
          <a:xfrm>
            <a:off x="2510319" y="1459362"/>
            <a:ext cx="7437117" cy="894098"/>
            <a:chOff x="2484123" y="1322943"/>
            <a:chExt cx="7437117" cy="894098"/>
          </a:xfrm>
        </p:grpSpPr>
        <p:grpSp>
          <p:nvGrpSpPr>
            <p:cNvPr id="4" name="组合 3">
              <a:extLst>
                <a:ext uri="{FF2B5EF4-FFF2-40B4-BE49-F238E27FC236}">
                  <a16:creationId xmlns:a16="http://schemas.microsoft.com/office/drawing/2014/main" xmlns="" id="{69D26FB6-5485-4ADC-A7CC-A6ABDA45B7C2}"/>
                </a:ext>
              </a:extLst>
            </p:cNvPr>
            <p:cNvGrpSpPr/>
            <p:nvPr/>
          </p:nvGrpSpPr>
          <p:grpSpPr>
            <a:xfrm>
              <a:off x="2484123" y="1322943"/>
              <a:ext cx="7437117" cy="894098"/>
              <a:chOff x="4241996" y="1289781"/>
              <a:chExt cx="6387745" cy="894098"/>
            </a:xfrm>
          </p:grpSpPr>
          <p:pic>
            <p:nvPicPr>
              <p:cNvPr id="50" name="图片 49">
                <a:extLst>
                  <a:ext uri="{FF2B5EF4-FFF2-40B4-BE49-F238E27FC236}">
                    <a16:creationId xmlns:a16="http://schemas.microsoft.com/office/drawing/2014/main" xmlns="" id="{40D4FCD4-6E29-47CB-BD33-0006D0411FE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241996" y="1289781"/>
                <a:ext cx="4254306" cy="894098"/>
              </a:xfrm>
              <a:prstGeom prst="rect">
                <a:avLst/>
              </a:prstGeom>
            </p:spPr>
          </p:pic>
          <p:pic>
            <p:nvPicPr>
              <p:cNvPr id="53" name="图片 52">
                <a:extLst>
                  <a:ext uri="{FF2B5EF4-FFF2-40B4-BE49-F238E27FC236}">
                    <a16:creationId xmlns:a16="http://schemas.microsoft.com/office/drawing/2014/main" xmlns="" id="{C96C8E6C-421A-4B32-8CD0-C4F30E5EEBBE}"/>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r="24618"/>
              <a:stretch/>
            </p:blipFill>
            <p:spPr>
              <a:xfrm flipH="1">
                <a:off x="7422778" y="1289781"/>
                <a:ext cx="3206963" cy="894098"/>
              </a:xfrm>
              <a:prstGeom prst="rect">
                <a:avLst/>
              </a:prstGeom>
            </p:spPr>
          </p:pic>
        </p:grpSp>
        <p:sp>
          <p:nvSpPr>
            <p:cNvPr id="51" name="文本框 50">
              <a:extLst>
                <a:ext uri="{FF2B5EF4-FFF2-40B4-BE49-F238E27FC236}">
                  <a16:creationId xmlns:a16="http://schemas.microsoft.com/office/drawing/2014/main" xmlns="" id="{B556908C-1790-4FBE-A286-50E6EFF0D3C5}"/>
                </a:ext>
              </a:extLst>
            </p:cNvPr>
            <p:cNvSpPr txBox="1"/>
            <p:nvPr/>
          </p:nvSpPr>
          <p:spPr>
            <a:xfrm>
              <a:off x="3589020" y="1508382"/>
              <a:ext cx="5528896" cy="523220"/>
            </a:xfrm>
            <a:prstGeom prst="rect">
              <a:avLst/>
            </a:prstGeom>
            <a:noFill/>
          </p:spPr>
          <p:txBody>
            <a:bodyPr wrap="square" rtlCol="0">
              <a:spAutoFit/>
            </a:bodyPr>
            <a:lstStyle/>
            <a:p>
              <a:r>
                <a:rPr lang="zh-CN" altLang="en-US" sz="2800" b="1" dirty="0">
                  <a:gradFill>
                    <a:gsLst>
                      <a:gs pos="0">
                        <a:srgbClr val="8F0102"/>
                      </a:gs>
                      <a:gs pos="100000">
                        <a:srgbClr val="DB0507"/>
                      </a:gs>
                    </a:gsLst>
                    <a:lin ang="2700000" scaled="0"/>
                  </a:gradFill>
                  <a:latin typeface="思源宋体 CN" panose="02020400000000000000" pitchFamily="18" charset="-122"/>
                  <a:ea typeface="思源宋体 CN" panose="02020400000000000000" pitchFamily="18" charset="-122"/>
                  <a:sym typeface="思源宋体 CN" panose="02020400000000000000" pitchFamily="18" charset="-122"/>
                </a:rPr>
                <a:t>成都中电熊猫显示科技有限公司</a:t>
              </a:r>
            </a:p>
          </p:txBody>
        </p:sp>
      </p:grpSp>
      <p:pic>
        <p:nvPicPr>
          <p:cNvPr id="7" name="图片 6">
            <a:extLst>
              <a:ext uri="{FF2B5EF4-FFF2-40B4-BE49-F238E27FC236}">
                <a16:creationId xmlns:a16="http://schemas.microsoft.com/office/drawing/2014/main" xmlns="" id="{B8D770D8-455C-48CF-BA35-4CA9B4EB8F8A}"/>
              </a:ext>
            </a:extLst>
          </p:cNvPr>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9577908" y="-336117"/>
            <a:ext cx="2285081" cy="2285081"/>
          </a:xfrm>
          <a:prstGeom prst="rect">
            <a:avLst/>
          </a:prstGeom>
        </p:spPr>
      </p:pic>
    </p:spTree>
    <p:custDataLst>
      <p:tags r:id="rId1"/>
    </p:custDataLst>
    <p:extLst>
      <p:ext uri="{BB962C8B-B14F-4D97-AF65-F5344CB8AC3E}">
        <p14:creationId xmlns:p14="http://schemas.microsoft.com/office/powerpoint/2010/main" val="1210093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1000"/>
                                        <p:tgtEl>
                                          <p:spTgt spid="48"/>
                                        </p:tgtEl>
                                      </p:cBhvr>
                                    </p:animEffect>
                                    <p:anim calcmode="lin" valueType="num">
                                      <p:cBhvr>
                                        <p:cTn id="11" dur="1000" fill="hold"/>
                                        <p:tgtEl>
                                          <p:spTgt spid="48"/>
                                        </p:tgtEl>
                                        <p:attrNameLst>
                                          <p:attrName>ppt_x</p:attrName>
                                        </p:attrNameLst>
                                      </p:cBhvr>
                                      <p:tavLst>
                                        <p:tav tm="0">
                                          <p:val>
                                            <p:strVal val="#ppt_x"/>
                                          </p:val>
                                        </p:tav>
                                        <p:tav tm="100000">
                                          <p:val>
                                            <p:strVal val="#ppt_x"/>
                                          </p:val>
                                        </p:tav>
                                      </p:tavLst>
                                    </p:anim>
                                    <p:anim calcmode="lin" valueType="num">
                                      <p:cBhvr>
                                        <p:cTn id="12" dur="1000" fill="hold"/>
                                        <p:tgtEl>
                                          <p:spTgt spid="4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1000"/>
                                        <p:tgtEl>
                                          <p:spTgt spid="47"/>
                                        </p:tgtEl>
                                      </p:cBhvr>
                                    </p:animEffect>
                                    <p:anim calcmode="lin" valueType="num">
                                      <p:cBhvr>
                                        <p:cTn id="16" dur="1000" fill="hold"/>
                                        <p:tgtEl>
                                          <p:spTgt spid="47"/>
                                        </p:tgtEl>
                                        <p:attrNameLst>
                                          <p:attrName>ppt_x</p:attrName>
                                        </p:attrNameLst>
                                      </p:cBhvr>
                                      <p:tavLst>
                                        <p:tav tm="0">
                                          <p:val>
                                            <p:strVal val="#ppt_x"/>
                                          </p:val>
                                        </p:tav>
                                        <p:tav tm="100000">
                                          <p:val>
                                            <p:strVal val="#ppt_x"/>
                                          </p:val>
                                        </p:tav>
                                      </p:tavLst>
                                    </p:anim>
                                    <p:anim calcmode="lin" valueType="num">
                                      <p:cBhvr>
                                        <p:cTn id="1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7708"/>
          <a:stretch/>
        </p:blipFill>
        <p:spPr>
          <a:xfrm>
            <a:off x="0" y="1"/>
            <a:ext cx="12192000" cy="6858000"/>
          </a:xfrm>
          <a:prstGeom prst="rect">
            <a:avLst/>
          </a:prstGeom>
        </p:spPr>
      </p:pic>
      <p:sp>
        <p:nvSpPr>
          <p:cNvPr id="21" name="图形"/>
          <p:cNvSpPr txBox="1"/>
          <p:nvPr>
            <p:custDataLst>
              <p:tags r:id="rId2"/>
            </p:custDataLst>
          </p:nvPr>
        </p:nvSpPr>
        <p:spPr>
          <a:xfrm>
            <a:off x="1165218" y="1155700"/>
            <a:ext cx="9861564" cy="1579663"/>
          </a:xfrm>
          <a:prstGeom prst="rect">
            <a:avLst/>
          </a:prstGeom>
          <a:noFill/>
        </p:spPr>
        <p:txBody>
          <a:bodyPr wrap="square" rtlCol="0">
            <a:spAutoFit/>
          </a:bodyPr>
          <a:lstStyle/>
          <a:p>
            <a:pPr algn="ctr">
              <a:lnSpc>
                <a:spcPct val="120000"/>
              </a:lnSpc>
            </a:pPr>
            <a:r>
              <a:rPr lang="zh-CN" altLang="en-US" sz="8800" b="1" spc="300" dirty="0">
                <a:gradFill>
                  <a:gsLst>
                    <a:gs pos="0">
                      <a:srgbClr val="FEFABD"/>
                    </a:gs>
                    <a:gs pos="100000">
                      <a:srgbClr val="F8BE6E"/>
                    </a:gs>
                  </a:gsLst>
                  <a:lin ang="5400000" scaled="0"/>
                </a:gradFill>
                <a:effectLst/>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汇报结束</a:t>
            </a:r>
          </a:p>
        </p:txBody>
      </p:sp>
      <p:sp>
        <p:nvSpPr>
          <p:cNvPr id="22" name="图形"/>
          <p:cNvSpPr txBox="1"/>
          <p:nvPr/>
        </p:nvSpPr>
        <p:spPr>
          <a:xfrm>
            <a:off x="2296794" y="3578392"/>
            <a:ext cx="7598410" cy="336695"/>
          </a:xfrm>
          <a:prstGeom prst="rect">
            <a:avLst/>
          </a:prstGeom>
          <a:noFill/>
        </p:spPr>
        <p:txBody>
          <a:bodyPr wrap="square" rtlCol="0" anchor="t">
            <a:spAutoFit/>
          </a:bodyPr>
          <a:lstStyle/>
          <a:p>
            <a:pPr algn="ctr">
              <a:lnSpc>
                <a:spcPct val="150000"/>
              </a:lnSpc>
            </a:pPr>
            <a:r>
              <a:rPr lang="en-US" altLang="zh-CN" sz="1200" spc="300" dirty="0">
                <a:solidFill>
                  <a:srgbClr val="FFEFBD"/>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2022.5.31</a:t>
            </a:r>
            <a:endParaRPr lang="zh-CN" altLang="en-US" sz="1200" spc="300" dirty="0">
              <a:solidFill>
                <a:srgbClr val="FFEFBD"/>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nvGrpSpPr>
          <p:cNvPr id="7" name="组合 6"/>
          <p:cNvGrpSpPr/>
          <p:nvPr/>
        </p:nvGrpSpPr>
        <p:grpSpPr>
          <a:xfrm>
            <a:off x="4951095" y="3095395"/>
            <a:ext cx="2289810" cy="461665"/>
            <a:chOff x="4944428" y="3372525"/>
            <a:chExt cx="2289810" cy="461665"/>
          </a:xfrm>
        </p:grpSpPr>
        <p:sp>
          <p:nvSpPr>
            <p:cNvPr id="24" name="图形"/>
            <p:cNvSpPr/>
            <p:nvPr/>
          </p:nvSpPr>
          <p:spPr>
            <a:xfrm>
              <a:off x="5381446" y="3372525"/>
              <a:ext cx="14157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dirty="0">
                  <a:solidFill>
                    <a:srgbClr val="FFEFBD"/>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敬请指导</a:t>
              </a:r>
            </a:p>
          </p:txBody>
        </p:sp>
        <p:sp>
          <p:nvSpPr>
            <p:cNvPr id="25" name="图形"/>
            <p:cNvSpPr/>
            <p:nvPr/>
          </p:nvSpPr>
          <p:spPr>
            <a:xfrm rot="5400000" flipH="1" flipV="1">
              <a:off x="4933950" y="3538220"/>
              <a:ext cx="149225" cy="128270"/>
            </a:xfrm>
            <a:prstGeom prst="triangle">
              <a:avLst/>
            </a:prstGeom>
            <a:gradFill>
              <a:gsLst>
                <a:gs pos="0">
                  <a:srgbClr val="FAD392"/>
                </a:gs>
                <a:gs pos="100000">
                  <a:srgbClr val="FACF8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26" name="图形"/>
            <p:cNvSpPr/>
            <p:nvPr/>
          </p:nvSpPr>
          <p:spPr>
            <a:xfrm rot="16200000" flipV="1">
              <a:off x="7095490" y="3538220"/>
              <a:ext cx="149225" cy="128270"/>
            </a:xfrm>
            <a:prstGeom prst="triangle">
              <a:avLst/>
            </a:prstGeom>
            <a:gradFill>
              <a:gsLst>
                <a:gs pos="0">
                  <a:srgbClr val="FAD392"/>
                </a:gs>
                <a:gs pos="100000">
                  <a:srgbClr val="FACF8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pic>
        <p:nvPicPr>
          <p:cNvPr id="27" name="图形" descr="千库网_建党百年金色和平鸽_元素编号13060157"/>
          <p:cNvPicPr>
            <a:picLocks noChangeAspect="1"/>
          </p:cNvPicPr>
          <p:nvPr/>
        </p:nvPicPr>
        <p:blipFill>
          <a:blip r:embed="rId5"/>
          <a:stretch>
            <a:fillRect/>
          </a:stretch>
        </p:blipFill>
        <p:spPr>
          <a:xfrm>
            <a:off x="884555" y="0"/>
            <a:ext cx="1790700" cy="1790700"/>
          </a:xfrm>
          <a:prstGeom prst="rect">
            <a:avLst/>
          </a:prstGeom>
        </p:spPr>
      </p:pic>
    </p:spTree>
    <p:custDataLst>
      <p:tags r:id="rId1"/>
    </p:custDataLst>
    <p:extLst>
      <p:ext uri="{BB962C8B-B14F-4D97-AF65-F5344CB8AC3E}">
        <p14:creationId xmlns:p14="http://schemas.microsoft.com/office/powerpoint/2010/main" val="3798527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E7733D3-886E-4A5C-A8DD-833D820C32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429" r="32424" b="52994"/>
          <a:stretch/>
        </p:blipFill>
        <p:spPr>
          <a:xfrm>
            <a:off x="7589392" y="367738"/>
            <a:ext cx="3113927" cy="894098"/>
          </a:xfrm>
          <a:prstGeom prst="rect">
            <a:avLst/>
          </a:prstGeom>
        </p:spPr>
      </p:pic>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双流</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电子信息产业领导者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01</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grpSp>
        <p:nvGrpSpPr>
          <p:cNvPr id="5" name="组合 4">
            <a:extLst>
              <a:ext uri="{FF2B5EF4-FFF2-40B4-BE49-F238E27FC236}">
                <a16:creationId xmlns:a16="http://schemas.microsoft.com/office/drawing/2014/main" xmlns="" id="{977DAF80-A921-45FF-8632-A95A717C98B0}"/>
              </a:ext>
            </a:extLst>
          </p:cNvPr>
          <p:cNvGrpSpPr/>
          <p:nvPr/>
        </p:nvGrpSpPr>
        <p:grpSpPr>
          <a:xfrm>
            <a:off x="2510319" y="1459362"/>
            <a:ext cx="7437117" cy="894098"/>
            <a:chOff x="2484123" y="1322943"/>
            <a:chExt cx="7437117" cy="894098"/>
          </a:xfrm>
        </p:grpSpPr>
        <p:grpSp>
          <p:nvGrpSpPr>
            <p:cNvPr id="4" name="组合 3">
              <a:extLst>
                <a:ext uri="{FF2B5EF4-FFF2-40B4-BE49-F238E27FC236}">
                  <a16:creationId xmlns:a16="http://schemas.microsoft.com/office/drawing/2014/main" xmlns="" id="{69D26FB6-5485-4ADC-A7CC-A6ABDA45B7C2}"/>
                </a:ext>
              </a:extLst>
            </p:cNvPr>
            <p:cNvGrpSpPr/>
            <p:nvPr/>
          </p:nvGrpSpPr>
          <p:grpSpPr>
            <a:xfrm>
              <a:off x="2484123" y="1322943"/>
              <a:ext cx="7437117" cy="894098"/>
              <a:chOff x="4241996" y="1289781"/>
              <a:chExt cx="6387745" cy="894098"/>
            </a:xfrm>
          </p:grpSpPr>
          <p:pic>
            <p:nvPicPr>
              <p:cNvPr id="50" name="图片 49">
                <a:extLst>
                  <a:ext uri="{FF2B5EF4-FFF2-40B4-BE49-F238E27FC236}">
                    <a16:creationId xmlns:a16="http://schemas.microsoft.com/office/drawing/2014/main" xmlns="" id="{40D4FCD4-6E29-47CB-BD33-0006D0411FE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241996" y="1289781"/>
                <a:ext cx="4254306" cy="894098"/>
              </a:xfrm>
              <a:prstGeom prst="rect">
                <a:avLst/>
              </a:prstGeom>
            </p:spPr>
          </p:pic>
          <p:pic>
            <p:nvPicPr>
              <p:cNvPr id="53" name="图片 52">
                <a:extLst>
                  <a:ext uri="{FF2B5EF4-FFF2-40B4-BE49-F238E27FC236}">
                    <a16:creationId xmlns:a16="http://schemas.microsoft.com/office/drawing/2014/main" xmlns="" id="{C96C8E6C-421A-4B32-8CD0-C4F30E5EEBB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r="24618"/>
              <a:stretch/>
            </p:blipFill>
            <p:spPr>
              <a:xfrm flipH="1">
                <a:off x="7422778" y="1289781"/>
                <a:ext cx="3206963" cy="894098"/>
              </a:xfrm>
              <a:prstGeom prst="rect">
                <a:avLst/>
              </a:prstGeom>
            </p:spPr>
          </p:pic>
        </p:grpSp>
        <p:sp>
          <p:nvSpPr>
            <p:cNvPr id="51" name="文本框 50">
              <a:extLst>
                <a:ext uri="{FF2B5EF4-FFF2-40B4-BE49-F238E27FC236}">
                  <a16:creationId xmlns:a16="http://schemas.microsoft.com/office/drawing/2014/main" xmlns="" id="{B556908C-1790-4FBE-A286-50E6EFF0D3C5}"/>
                </a:ext>
              </a:extLst>
            </p:cNvPr>
            <p:cNvSpPr txBox="1"/>
            <p:nvPr/>
          </p:nvSpPr>
          <p:spPr>
            <a:xfrm>
              <a:off x="3589020" y="1508382"/>
              <a:ext cx="5208744" cy="523220"/>
            </a:xfrm>
            <a:prstGeom prst="rect">
              <a:avLst/>
            </a:prstGeom>
            <a:noFill/>
          </p:spPr>
          <p:txBody>
            <a:bodyPr wrap="square" rtlCol="0">
              <a:spAutoFit/>
            </a:bodyPr>
            <a:lstStyle/>
            <a:p>
              <a:pPr algn="ctr"/>
              <a:r>
                <a:rPr lang="zh-CN" altLang="en-US" sz="2800" b="1" dirty="0">
                  <a:gradFill>
                    <a:gsLst>
                      <a:gs pos="0">
                        <a:srgbClr val="8F0102"/>
                      </a:gs>
                      <a:gs pos="100000">
                        <a:srgbClr val="DB0507"/>
                      </a:gs>
                    </a:gsLst>
                    <a:lin ang="2700000" scaled="0"/>
                  </a:gradFill>
                  <a:latin typeface="思源宋体 CN" panose="02020400000000000000" pitchFamily="18" charset="-122"/>
                  <a:ea typeface="思源宋体 CN" panose="02020400000000000000" pitchFamily="18" charset="-122"/>
                  <a:sym typeface="思源宋体 CN" panose="02020400000000000000" pitchFamily="18" charset="-122"/>
                </a:rPr>
                <a:t>成都海威华芯科技有限公司</a:t>
              </a:r>
            </a:p>
          </p:txBody>
        </p:sp>
      </p:grpSp>
      <p:pic>
        <p:nvPicPr>
          <p:cNvPr id="13" name="Picture 2" descr="http://www.hiwafer.com/uploads/allimg/20210903/1-210Z323062J10.jpg">
            <a:extLst>
              <a:ext uri="{FF2B5EF4-FFF2-40B4-BE49-F238E27FC236}">
                <a16:creationId xmlns:a16="http://schemas.microsoft.com/office/drawing/2014/main" xmlns="" id="{7152F38A-2FEB-4928-8DB1-F9A90E8F3C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6075" y="2484806"/>
            <a:ext cx="6934886" cy="39939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0.25μm GaN/SiC HEMT工艺">
            <a:extLst>
              <a:ext uri="{FF2B5EF4-FFF2-40B4-BE49-F238E27FC236}">
                <a16:creationId xmlns:a16="http://schemas.microsoft.com/office/drawing/2014/main" xmlns="" id="{BED8627E-D308-4851-A931-F7FE9E4A49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3308" y="4533826"/>
            <a:ext cx="1944894" cy="19448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GaAs 0.15um pHEMT">
            <a:extLst>
              <a:ext uri="{FF2B5EF4-FFF2-40B4-BE49-F238E27FC236}">
                <a16:creationId xmlns:a16="http://schemas.microsoft.com/office/drawing/2014/main" xmlns="" id="{DAC12EA2-F4BD-40CB-9DA2-79FC42141D4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9938" y="2489173"/>
            <a:ext cx="1895642" cy="1751358"/>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a:extLst>
              <a:ext uri="{FF2B5EF4-FFF2-40B4-BE49-F238E27FC236}">
                <a16:creationId xmlns:a16="http://schemas.microsoft.com/office/drawing/2014/main" xmlns="" id="{87FBB7CC-8B10-467B-82B0-A4B188F9B94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89" t="44583" r="32424" b="28826"/>
          <a:stretch/>
        </p:blipFill>
        <p:spPr>
          <a:xfrm>
            <a:off x="10105796" y="438886"/>
            <a:ext cx="1685931" cy="668289"/>
          </a:xfrm>
          <a:prstGeom prst="rect">
            <a:avLst/>
          </a:prstGeom>
        </p:spPr>
      </p:pic>
    </p:spTree>
    <p:custDataLst>
      <p:tags r:id="rId1"/>
    </p:custDataLst>
    <p:extLst>
      <p:ext uri="{BB962C8B-B14F-4D97-AF65-F5344CB8AC3E}">
        <p14:creationId xmlns:p14="http://schemas.microsoft.com/office/powerpoint/2010/main" val="8101017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par>
                                <p:cTn id="12" presetID="22" presetClass="entr" presetSubtype="1"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双流</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电子信息产业领导者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01</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pic>
        <p:nvPicPr>
          <p:cNvPr id="48" name="Picture 2">
            <a:extLst>
              <a:ext uri="{FF2B5EF4-FFF2-40B4-BE49-F238E27FC236}">
                <a16:creationId xmlns:a16="http://schemas.microsoft.com/office/drawing/2014/main" xmlns="" id="{3B86B470-779C-4E1B-86D1-05E34E292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26538" y="3055182"/>
            <a:ext cx="5187190" cy="328041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xmlns="" id="{A2274A7E-3A9E-40C9-9A14-33AF1929BC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963124" y="3055182"/>
            <a:ext cx="5817488" cy="328041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xmlns="" id="{977DAF80-A921-45FF-8632-A95A717C98B0}"/>
              </a:ext>
            </a:extLst>
          </p:cNvPr>
          <p:cNvGrpSpPr/>
          <p:nvPr/>
        </p:nvGrpSpPr>
        <p:grpSpPr>
          <a:xfrm>
            <a:off x="2510319" y="1459362"/>
            <a:ext cx="7437117" cy="894098"/>
            <a:chOff x="2484123" y="1322943"/>
            <a:chExt cx="7437117" cy="894098"/>
          </a:xfrm>
        </p:grpSpPr>
        <p:grpSp>
          <p:nvGrpSpPr>
            <p:cNvPr id="4" name="组合 3">
              <a:extLst>
                <a:ext uri="{FF2B5EF4-FFF2-40B4-BE49-F238E27FC236}">
                  <a16:creationId xmlns:a16="http://schemas.microsoft.com/office/drawing/2014/main" xmlns="" id="{69D26FB6-5485-4ADC-A7CC-A6ABDA45B7C2}"/>
                </a:ext>
              </a:extLst>
            </p:cNvPr>
            <p:cNvGrpSpPr/>
            <p:nvPr/>
          </p:nvGrpSpPr>
          <p:grpSpPr>
            <a:xfrm>
              <a:off x="2484123" y="1322943"/>
              <a:ext cx="7437117" cy="894098"/>
              <a:chOff x="4241996" y="1289781"/>
              <a:chExt cx="6387745" cy="894098"/>
            </a:xfrm>
          </p:grpSpPr>
          <p:pic>
            <p:nvPicPr>
              <p:cNvPr id="50" name="图片 49">
                <a:extLst>
                  <a:ext uri="{FF2B5EF4-FFF2-40B4-BE49-F238E27FC236}">
                    <a16:creationId xmlns:a16="http://schemas.microsoft.com/office/drawing/2014/main" xmlns="" id="{40D4FCD4-6E29-47CB-BD33-0006D0411FE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241996" y="1289781"/>
                <a:ext cx="4254306" cy="894098"/>
              </a:xfrm>
              <a:prstGeom prst="rect">
                <a:avLst/>
              </a:prstGeom>
            </p:spPr>
          </p:pic>
          <p:pic>
            <p:nvPicPr>
              <p:cNvPr id="53" name="图片 52">
                <a:extLst>
                  <a:ext uri="{FF2B5EF4-FFF2-40B4-BE49-F238E27FC236}">
                    <a16:creationId xmlns:a16="http://schemas.microsoft.com/office/drawing/2014/main" xmlns="" id="{C96C8E6C-421A-4B32-8CD0-C4F30E5EEBBE}"/>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r="24618"/>
              <a:stretch/>
            </p:blipFill>
            <p:spPr>
              <a:xfrm flipH="1">
                <a:off x="7422778" y="1289781"/>
                <a:ext cx="3206963" cy="894098"/>
              </a:xfrm>
              <a:prstGeom prst="rect">
                <a:avLst/>
              </a:prstGeom>
            </p:spPr>
          </p:pic>
        </p:grpSp>
        <p:sp>
          <p:nvSpPr>
            <p:cNvPr id="51" name="文本框 50">
              <a:extLst>
                <a:ext uri="{FF2B5EF4-FFF2-40B4-BE49-F238E27FC236}">
                  <a16:creationId xmlns:a16="http://schemas.microsoft.com/office/drawing/2014/main" xmlns="" id="{B556908C-1790-4FBE-A286-50E6EFF0D3C5}"/>
                </a:ext>
              </a:extLst>
            </p:cNvPr>
            <p:cNvSpPr txBox="1"/>
            <p:nvPr/>
          </p:nvSpPr>
          <p:spPr>
            <a:xfrm>
              <a:off x="3589020" y="1508382"/>
              <a:ext cx="5220174" cy="523220"/>
            </a:xfrm>
            <a:prstGeom prst="rect">
              <a:avLst/>
            </a:prstGeom>
            <a:noFill/>
          </p:spPr>
          <p:txBody>
            <a:bodyPr wrap="square" rtlCol="0">
              <a:spAutoFit/>
            </a:bodyPr>
            <a:lstStyle/>
            <a:p>
              <a:pPr algn="ctr"/>
              <a:r>
                <a:rPr lang="zh-CN" altLang="en-US" sz="2800" b="1" dirty="0">
                  <a:gradFill>
                    <a:gsLst>
                      <a:gs pos="0">
                        <a:srgbClr val="8F0102"/>
                      </a:gs>
                      <a:gs pos="100000">
                        <a:srgbClr val="DB0507"/>
                      </a:gs>
                    </a:gsLst>
                    <a:lin ang="2700000" scaled="0"/>
                  </a:gradFill>
                  <a:latin typeface="思源宋体 CN" panose="02020400000000000000" pitchFamily="18" charset="-122"/>
                  <a:ea typeface="思源宋体 CN" panose="02020400000000000000" pitchFamily="18" charset="-122"/>
                  <a:sym typeface="思源宋体 CN" panose="02020400000000000000" pitchFamily="18" charset="-122"/>
                </a:rPr>
                <a:t>通威太阳能</a:t>
              </a:r>
            </a:p>
          </p:txBody>
        </p:sp>
      </p:grpSp>
      <p:pic>
        <p:nvPicPr>
          <p:cNvPr id="13" name="Picture 4" descr="通威太阳能">
            <a:extLst>
              <a:ext uri="{FF2B5EF4-FFF2-40B4-BE49-F238E27FC236}">
                <a16:creationId xmlns:a16="http://schemas.microsoft.com/office/drawing/2014/main" xmlns="" id="{6BB2A3A0-2A6F-483B-9826-F8A1321ADA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7912" y="457903"/>
            <a:ext cx="2552700" cy="6762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623461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1000"/>
                                        <p:tgtEl>
                                          <p:spTgt spid="48"/>
                                        </p:tgtEl>
                                      </p:cBhvr>
                                    </p:animEffect>
                                    <p:anim calcmode="lin" valueType="num">
                                      <p:cBhvr>
                                        <p:cTn id="11" dur="1000" fill="hold"/>
                                        <p:tgtEl>
                                          <p:spTgt spid="48"/>
                                        </p:tgtEl>
                                        <p:attrNameLst>
                                          <p:attrName>ppt_x</p:attrName>
                                        </p:attrNameLst>
                                      </p:cBhvr>
                                      <p:tavLst>
                                        <p:tav tm="0">
                                          <p:val>
                                            <p:strVal val="#ppt_x"/>
                                          </p:val>
                                        </p:tav>
                                        <p:tav tm="100000">
                                          <p:val>
                                            <p:strVal val="#ppt_x"/>
                                          </p:val>
                                        </p:tav>
                                      </p:tavLst>
                                    </p:anim>
                                    <p:anim calcmode="lin" valueType="num">
                                      <p:cBhvr>
                                        <p:cTn id="12" dur="1000" fill="hold"/>
                                        <p:tgtEl>
                                          <p:spTgt spid="4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1000"/>
                                        <p:tgtEl>
                                          <p:spTgt spid="47"/>
                                        </p:tgtEl>
                                      </p:cBhvr>
                                    </p:animEffect>
                                    <p:anim calcmode="lin" valueType="num">
                                      <p:cBhvr>
                                        <p:cTn id="16" dur="1000" fill="hold"/>
                                        <p:tgtEl>
                                          <p:spTgt spid="47"/>
                                        </p:tgtEl>
                                        <p:attrNameLst>
                                          <p:attrName>ppt_x</p:attrName>
                                        </p:attrNameLst>
                                      </p:cBhvr>
                                      <p:tavLst>
                                        <p:tav tm="0">
                                          <p:val>
                                            <p:strVal val="#ppt_x"/>
                                          </p:val>
                                        </p:tav>
                                        <p:tav tm="100000">
                                          <p:val>
                                            <p:strVal val="#ppt_x"/>
                                          </p:val>
                                        </p:tav>
                                      </p:tavLst>
                                    </p:anim>
                                    <p:anim calcmode="lin" valueType="num">
                                      <p:cBhvr>
                                        <p:cTn id="1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双流</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电子信息产业领导者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01</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grpSp>
        <p:nvGrpSpPr>
          <p:cNvPr id="5" name="组合 4">
            <a:extLst>
              <a:ext uri="{FF2B5EF4-FFF2-40B4-BE49-F238E27FC236}">
                <a16:creationId xmlns:a16="http://schemas.microsoft.com/office/drawing/2014/main" xmlns="" id="{977DAF80-A921-45FF-8632-A95A717C98B0}"/>
              </a:ext>
            </a:extLst>
          </p:cNvPr>
          <p:cNvGrpSpPr/>
          <p:nvPr/>
        </p:nvGrpSpPr>
        <p:grpSpPr>
          <a:xfrm>
            <a:off x="2510319" y="1459362"/>
            <a:ext cx="7437117" cy="894098"/>
            <a:chOff x="2484123" y="1322943"/>
            <a:chExt cx="7437117" cy="894098"/>
          </a:xfrm>
        </p:grpSpPr>
        <p:grpSp>
          <p:nvGrpSpPr>
            <p:cNvPr id="4" name="组合 3">
              <a:extLst>
                <a:ext uri="{FF2B5EF4-FFF2-40B4-BE49-F238E27FC236}">
                  <a16:creationId xmlns:a16="http://schemas.microsoft.com/office/drawing/2014/main" xmlns="" id="{69D26FB6-5485-4ADC-A7CC-A6ABDA45B7C2}"/>
                </a:ext>
              </a:extLst>
            </p:cNvPr>
            <p:cNvGrpSpPr/>
            <p:nvPr/>
          </p:nvGrpSpPr>
          <p:grpSpPr>
            <a:xfrm>
              <a:off x="2484123" y="1322943"/>
              <a:ext cx="7437117" cy="894098"/>
              <a:chOff x="4241996" y="1289781"/>
              <a:chExt cx="6387745" cy="894098"/>
            </a:xfrm>
          </p:grpSpPr>
          <p:pic>
            <p:nvPicPr>
              <p:cNvPr id="50" name="图片 49">
                <a:extLst>
                  <a:ext uri="{FF2B5EF4-FFF2-40B4-BE49-F238E27FC236}">
                    <a16:creationId xmlns:a16="http://schemas.microsoft.com/office/drawing/2014/main" xmlns="" id="{40D4FCD4-6E29-47CB-BD33-0006D0411FE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241996" y="1289781"/>
                <a:ext cx="4254306" cy="894098"/>
              </a:xfrm>
              <a:prstGeom prst="rect">
                <a:avLst/>
              </a:prstGeom>
            </p:spPr>
          </p:pic>
          <p:pic>
            <p:nvPicPr>
              <p:cNvPr id="53" name="图片 52">
                <a:extLst>
                  <a:ext uri="{FF2B5EF4-FFF2-40B4-BE49-F238E27FC236}">
                    <a16:creationId xmlns:a16="http://schemas.microsoft.com/office/drawing/2014/main" xmlns="" id="{C96C8E6C-421A-4B32-8CD0-C4F30E5EEBB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r="24618"/>
              <a:stretch/>
            </p:blipFill>
            <p:spPr>
              <a:xfrm flipH="1">
                <a:off x="7422778" y="1289781"/>
                <a:ext cx="3206963" cy="894098"/>
              </a:xfrm>
              <a:prstGeom prst="rect">
                <a:avLst/>
              </a:prstGeom>
            </p:spPr>
          </p:pic>
        </p:grpSp>
        <p:sp>
          <p:nvSpPr>
            <p:cNvPr id="51" name="文本框 50">
              <a:extLst>
                <a:ext uri="{FF2B5EF4-FFF2-40B4-BE49-F238E27FC236}">
                  <a16:creationId xmlns:a16="http://schemas.microsoft.com/office/drawing/2014/main" xmlns="" id="{B556908C-1790-4FBE-A286-50E6EFF0D3C5}"/>
                </a:ext>
              </a:extLst>
            </p:cNvPr>
            <p:cNvSpPr txBox="1"/>
            <p:nvPr/>
          </p:nvSpPr>
          <p:spPr>
            <a:xfrm>
              <a:off x="3589020" y="1508382"/>
              <a:ext cx="5208744" cy="523220"/>
            </a:xfrm>
            <a:prstGeom prst="rect">
              <a:avLst/>
            </a:prstGeom>
            <a:noFill/>
          </p:spPr>
          <p:txBody>
            <a:bodyPr wrap="square" rtlCol="0">
              <a:spAutoFit/>
            </a:bodyPr>
            <a:lstStyle/>
            <a:p>
              <a:pPr algn="ctr"/>
              <a:r>
                <a:rPr lang="zh-CN" altLang="en-US" sz="2800" b="1" dirty="0">
                  <a:gradFill>
                    <a:gsLst>
                      <a:gs pos="0">
                        <a:srgbClr val="8F0102"/>
                      </a:gs>
                      <a:gs pos="100000">
                        <a:srgbClr val="DB0507"/>
                      </a:gs>
                    </a:gsLst>
                    <a:lin ang="2700000" scaled="0"/>
                  </a:gradFill>
                  <a:latin typeface="思源宋体 CN" panose="02020400000000000000" pitchFamily="18" charset="-122"/>
                  <a:ea typeface="思源宋体 CN" panose="02020400000000000000" pitchFamily="18" charset="-122"/>
                  <a:sym typeface="思源宋体 CN" panose="02020400000000000000" pitchFamily="18" charset="-122"/>
                </a:rPr>
                <a:t>华微电子</a:t>
              </a:r>
            </a:p>
          </p:txBody>
        </p:sp>
      </p:grpSp>
      <p:pic>
        <p:nvPicPr>
          <p:cNvPr id="13" name="Picture 2">
            <a:extLst>
              <a:ext uri="{FF2B5EF4-FFF2-40B4-BE49-F238E27FC236}">
                <a16:creationId xmlns:a16="http://schemas.microsoft.com/office/drawing/2014/main" xmlns="" id="{7152F38A-2FEB-4928-8DB1-F9A90E8F3C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989731" y="2479263"/>
            <a:ext cx="6934886" cy="39008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xmlns="" id="{BED8627E-D308-4851-A931-F7FE9E4A4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638314" y="4094261"/>
            <a:ext cx="2563955" cy="26494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xmlns="" id="{DAC12EA2-F4BD-40CB-9DA2-79FC42141D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332186" y="1890844"/>
            <a:ext cx="3176210" cy="32820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hwdz.com.cn/Upload/image/20210324/20210324095733_2580.png">
            <a:extLst>
              <a:ext uri="{FF2B5EF4-FFF2-40B4-BE49-F238E27FC236}">
                <a16:creationId xmlns:a16="http://schemas.microsoft.com/office/drawing/2014/main" xmlns="" id="{283FE602-78AD-4A98-9EF3-EB1FE11F9E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95821" y="564109"/>
            <a:ext cx="2563956" cy="6589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174799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par>
                                <p:cTn id="12" presetID="22" presetClass="entr" presetSubtype="1"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xmlns="" id="{7152F38A-2FEB-4928-8DB1-F9A90E8F3C8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169549" y="413253"/>
            <a:ext cx="5110918" cy="617569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432223" y="317001"/>
            <a:ext cx="3292785" cy="995574"/>
            <a:chOff x="432223" y="317001"/>
            <a:chExt cx="3292785" cy="995574"/>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23" y="317001"/>
              <a:ext cx="3263477" cy="995574"/>
            </a:xfrm>
            <a:prstGeom prst="rect">
              <a:avLst/>
            </a:prstGeom>
          </p:spPr>
        </p:pic>
        <p:sp>
          <p:nvSpPr>
            <p:cNvPr id="44" name="图形"/>
            <p:cNvSpPr txBox="1"/>
            <p:nvPr/>
          </p:nvSpPr>
          <p:spPr>
            <a:xfrm>
              <a:off x="1243238" y="666515"/>
              <a:ext cx="2481770" cy="369332"/>
            </a:xfrm>
            <a:prstGeom prst="rect">
              <a:avLst/>
            </a:prstGeom>
            <a:noFill/>
          </p:spPr>
          <p:txBody>
            <a:bodyPr wrap="none" rtlCol="0" anchor="t">
              <a:spAutoFit/>
            </a:bodyPr>
            <a:lstStyle/>
            <a:p>
              <a:pPr algn="ctr"/>
              <a:r>
                <a:rPr lang="zh-CN" altLang="en-US" b="1" dirty="0">
                  <a:gradFill>
                    <a:gsLst>
                      <a:gs pos="32000">
                        <a:srgbClr val="FFEFBD"/>
                      </a:gs>
                      <a:gs pos="100000">
                        <a:srgbClr val="FACF84"/>
                      </a:gs>
                    </a:gsLst>
                    <a:lin ang="2700000" scaled="0"/>
                  </a:gra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双流</a:t>
              </a:r>
              <a:r>
                <a:rPr lang="en-US" altLang="zh-CN"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14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电子信息产业领导者</a:t>
              </a:r>
            </a:p>
          </p:txBody>
        </p:sp>
        <p:sp>
          <p:nvSpPr>
            <p:cNvPr id="45" name="图形"/>
            <p:cNvSpPr txBox="1"/>
            <p:nvPr/>
          </p:nvSpPr>
          <p:spPr>
            <a:xfrm>
              <a:off x="621198" y="522400"/>
              <a:ext cx="737067" cy="584775"/>
            </a:xfrm>
            <a:prstGeom prst="rect">
              <a:avLst/>
            </a:prstGeom>
            <a:noFill/>
          </p:spPr>
          <p:txBody>
            <a:bodyPr wrap="square" rtlCol="0" anchor="t">
              <a:spAutoFit/>
            </a:bodyPr>
            <a:lstStyle/>
            <a:p>
              <a:r>
                <a:rPr lang="en-US" altLang="zh-CN"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01</a:t>
              </a:r>
              <a:endParaRPr lang="zh-CN" altLang="en-US" sz="3200" dirty="0">
                <a:gradFill>
                  <a:gsLst>
                    <a:gs pos="32000">
                      <a:srgbClr val="FFEFBD"/>
                    </a:gs>
                    <a:gs pos="100000">
                      <a:srgbClr val="FACF84"/>
                    </a:gs>
                  </a:gsLst>
                  <a:lin ang="2700000" scaled="0"/>
                </a:gra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endParaRPr>
            </a:p>
          </p:txBody>
        </p:sp>
      </p:grpSp>
      <p:grpSp>
        <p:nvGrpSpPr>
          <p:cNvPr id="5" name="组合 4">
            <a:extLst>
              <a:ext uri="{FF2B5EF4-FFF2-40B4-BE49-F238E27FC236}">
                <a16:creationId xmlns:a16="http://schemas.microsoft.com/office/drawing/2014/main" xmlns="" id="{977DAF80-A921-45FF-8632-A95A717C98B0}"/>
              </a:ext>
            </a:extLst>
          </p:cNvPr>
          <p:cNvGrpSpPr/>
          <p:nvPr/>
        </p:nvGrpSpPr>
        <p:grpSpPr>
          <a:xfrm>
            <a:off x="5992656" y="536544"/>
            <a:ext cx="4953199" cy="894098"/>
            <a:chOff x="2228578" y="1322943"/>
            <a:chExt cx="4953199" cy="894098"/>
          </a:xfrm>
        </p:grpSpPr>
        <p:pic>
          <p:nvPicPr>
            <p:cNvPr id="50" name="图片 49">
              <a:extLst>
                <a:ext uri="{FF2B5EF4-FFF2-40B4-BE49-F238E27FC236}">
                  <a16:creationId xmlns:a16="http://schemas.microsoft.com/office/drawing/2014/main" xmlns="" id="{40D4FCD4-6E29-47CB-BD33-0006D0411FE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84124" y="1322943"/>
              <a:ext cx="4339588" cy="894098"/>
            </a:xfrm>
            <a:prstGeom prst="rect">
              <a:avLst/>
            </a:prstGeom>
          </p:spPr>
        </p:pic>
        <p:sp>
          <p:nvSpPr>
            <p:cNvPr id="51" name="文本框 50">
              <a:extLst>
                <a:ext uri="{FF2B5EF4-FFF2-40B4-BE49-F238E27FC236}">
                  <a16:creationId xmlns:a16="http://schemas.microsoft.com/office/drawing/2014/main" xmlns="" id="{B556908C-1790-4FBE-A286-50E6EFF0D3C5}"/>
                </a:ext>
              </a:extLst>
            </p:cNvPr>
            <p:cNvSpPr txBox="1"/>
            <p:nvPr/>
          </p:nvSpPr>
          <p:spPr>
            <a:xfrm>
              <a:off x="2228578" y="1492815"/>
              <a:ext cx="4953199" cy="523220"/>
            </a:xfrm>
            <a:prstGeom prst="rect">
              <a:avLst/>
            </a:prstGeom>
            <a:noFill/>
          </p:spPr>
          <p:txBody>
            <a:bodyPr wrap="square" rtlCol="0">
              <a:spAutoFit/>
            </a:bodyPr>
            <a:lstStyle/>
            <a:p>
              <a:pPr algn="ctr"/>
              <a:r>
                <a:rPr lang="zh-CN" altLang="en-US" sz="2800" b="1" dirty="0">
                  <a:gradFill>
                    <a:gsLst>
                      <a:gs pos="0">
                        <a:srgbClr val="8F0102"/>
                      </a:gs>
                      <a:gs pos="100000">
                        <a:srgbClr val="DB0507"/>
                      </a:gs>
                    </a:gsLst>
                    <a:lin ang="2700000" scaled="0"/>
                  </a:gradFill>
                  <a:latin typeface="思源宋体 CN" panose="02020400000000000000" pitchFamily="18" charset="-122"/>
                  <a:ea typeface="思源宋体 CN" panose="02020400000000000000" pitchFamily="18" charset="-122"/>
                  <a:sym typeface="思源宋体 CN" panose="02020400000000000000" pitchFamily="18" charset="-122"/>
                </a:rPr>
                <a:t>成都芯谷</a:t>
              </a:r>
            </a:p>
          </p:txBody>
        </p:sp>
      </p:grpSp>
      <p:sp>
        <p:nvSpPr>
          <p:cNvPr id="17" name="文本框 16">
            <a:extLst>
              <a:ext uri="{FF2B5EF4-FFF2-40B4-BE49-F238E27FC236}">
                <a16:creationId xmlns:a16="http://schemas.microsoft.com/office/drawing/2014/main" xmlns="" id="{916952C0-51BE-407F-AF05-E97DFA564A87}"/>
              </a:ext>
            </a:extLst>
          </p:cNvPr>
          <p:cNvSpPr txBox="1"/>
          <p:nvPr/>
        </p:nvSpPr>
        <p:spPr>
          <a:xfrm>
            <a:off x="6653847" y="2468288"/>
            <a:ext cx="4067418" cy="2202783"/>
          </a:xfrm>
          <a:prstGeom prst="rect">
            <a:avLst/>
          </a:prstGeom>
          <a:noFill/>
        </p:spPr>
        <p:txBody>
          <a:bodyPr wrap="square" rtlCol="0">
            <a:spAutoFit/>
          </a:bodyPr>
          <a:lstStyle/>
          <a:p>
            <a:pPr algn="ctr">
              <a:lnSpc>
                <a:spcPct val="150000"/>
              </a:lnSpc>
            </a:pPr>
            <a:r>
              <a:rPr lang="zh-CN" altLang="zh-CN" sz="4800" dirty="0">
                <a:ln w="0"/>
                <a:solidFill>
                  <a:schemeClr val="accent1"/>
                </a:solidFill>
                <a:effectLst>
                  <a:outerShdw blurRad="38100" dist="25400" dir="5400000" algn="ctr" rotWithShape="0">
                    <a:srgbClr val="6E747A">
                      <a:alpha val="43000"/>
                    </a:srgbClr>
                  </a:outerShdw>
                </a:effectLst>
                <a:latin typeface="华文新魏" panose="02010800040101010101" pitchFamily="2" charset="-122"/>
                <a:ea typeface="华文新魏" panose="02010800040101010101" pitchFamily="2" charset="-122"/>
              </a:rPr>
              <a:t>双核一中心</a:t>
            </a:r>
            <a:endParaRPr lang="en-US" altLang="zh-CN" sz="4800" dirty="0">
              <a:ln w="0"/>
              <a:solidFill>
                <a:schemeClr val="accent1"/>
              </a:solidFill>
              <a:effectLst>
                <a:outerShdw blurRad="38100" dist="25400" dir="5400000" algn="ctr" rotWithShape="0">
                  <a:srgbClr val="6E747A">
                    <a:alpha val="43000"/>
                  </a:srgbClr>
                </a:outerShdw>
              </a:effectLst>
              <a:latin typeface="华文新魏" panose="02010800040101010101" pitchFamily="2" charset="-122"/>
              <a:ea typeface="华文新魏" panose="02010800040101010101" pitchFamily="2" charset="-122"/>
            </a:endParaRPr>
          </a:p>
          <a:p>
            <a:pPr algn="ctr">
              <a:lnSpc>
                <a:spcPct val="150000"/>
              </a:lnSpc>
            </a:pPr>
            <a:r>
              <a:rPr lang="zh-CN" altLang="zh-CN" sz="4800" dirty="0">
                <a:ln w="0"/>
                <a:solidFill>
                  <a:schemeClr val="accent4">
                    <a:lumMod val="50000"/>
                  </a:schemeClr>
                </a:solidFill>
                <a:effectLst>
                  <a:outerShdw blurRad="38100" dist="25400" dir="5400000" algn="ctr" rotWithShape="0">
                    <a:srgbClr val="6E747A">
                      <a:alpha val="43000"/>
                    </a:srgbClr>
                  </a:outerShdw>
                </a:effectLst>
                <a:latin typeface="华文新魏" panose="02010800040101010101" pitchFamily="2" charset="-122"/>
                <a:ea typeface="华文新魏" panose="02010800040101010101" pitchFamily="2" charset="-122"/>
              </a:rPr>
              <a:t>两区一绿廊</a:t>
            </a:r>
            <a:endParaRPr lang="zh-CN" altLang="en-US" sz="4800" dirty="0">
              <a:ln w="0"/>
              <a:solidFill>
                <a:schemeClr val="accent4">
                  <a:lumMod val="50000"/>
                </a:schemeClr>
              </a:solidFill>
              <a:effectLst>
                <a:outerShdw blurRad="38100" dist="25400" dir="5400000" algn="ctr" rotWithShape="0">
                  <a:srgbClr val="6E747A">
                    <a:alpha val="43000"/>
                  </a:srgbClr>
                </a:outerShdw>
              </a:effectLst>
              <a:latin typeface="华文新魏" panose="02010800040101010101" pitchFamily="2" charset="-122"/>
              <a:ea typeface="华文新魏" panose="02010800040101010101" pitchFamily="2" charset="-122"/>
            </a:endParaRPr>
          </a:p>
        </p:txBody>
      </p:sp>
    </p:spTree>
    <p:custDataLst>
      <p:tags r:id="rId1"/>
    </p:custDataLst>
    <p:extLst>
      <p:ext uri="{BB962C8B-B14F-4D97-AF65-F5344CB8AC3E}">
        <p14:creationId xmlns:p14="http://schemas.microsoft.com/office/powerpoint/2010/main" val="354762989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7708"/>
          <a:stretch/>
        </p:blipFill>
        <p:spPr>
          <a:xfrm>
            <a:off x="0" y="1"/>
            <a:ext cx="12192000" cy="6858000"/>
          </a:xfrm>
          <a:prstGeom prst="rect">
            <a:avLst/>
          </a:prstGeom>
        </p:spPr>
      </p:pic>
      <p:pic>
        <p:nvPicPr>
          <p:cNvPr id="27" name="图形" descr="千库网_建党百年金色和平鸽_元素编号13060157"/>
          <p:cNvPicPr>
            <a:picLocks noChangeAspect="1"/>
          </p:cNvPicPr>
          <p:nvPr/>
        </p:nvPicPr>
        <p:blipFill>
          <a:blip r:embed="rId4"/>
          <a:stretch>
            <a:fillRect/>
          </a:stretch>
        </p:blipFill>
        <p:spPr>
          <a:xfrm flipH="1">
            <a:off x="8644255" y="279400"/>
            <a:ext cx="1790700" cy="1790700"/>
          </a:xfrm>
          <a:prstGeom prst="rect">
            <a:avLst/>
          </a:prstGeom>
        </p:spPr>
      </p:pic>
      <p:sp>
        <p:nvSpPr>
          <p:cNvPr id="10" name="圆角矩形 9"/>
          <p:cNvSpPr/>
          <p:nvPr/>
        </p:nvSpPr>
        <p:spPr>
          <a:xfrm>
            <a:off x="2959100" y="1682751"/>
            <a:ext cx="6337300" cy="2127249"/>
          </a:xfrm>
          <a:prstGeom prst="roundRect">
            <a:avLst>
              <a:gd name="adj" fmla="val 0"/>
            </a:avLst>
          </a:prstGeom>
          <a:gradFill>
            <a:gsLst>
              <a:gs pos="32000">
                <a:srgbClr val="FFEFBD"/>
              </a:gs>
              <a:gs pos="100000">
                <a:srgbClr val="FACF8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17" t="30000" r="417" b="20834"/>
          <a:stretch/>
        </p:blipFill>
        <p:spPr>
          <a:xfrm>
            <a:off x="1904993" y="1041400"/>
            <a:ext cx="8084965" cy="3975100"/>
          </a:xfrm>
          <a:prstGeom prst="rect">
            <a:avLst/>
          </a:prstGeom>
        </p:spPr>
      </p:pic>
      <p:sp>
        <p:nvSpPr>
          <p:cNvPr id="11" name="图形"/>
          <p:cNvSpPr txBox="1"/>
          <p:nvPr/>
        </p:nvSpPr>
        <p:spPr>
          <a:xfrm>
            <a:off x="3853712" y="2844225"/>
            <a:ext cx="4322017" cy="584775"/>
          </a:xfrm>
          <a:prstGeom prst="rect">
            <a:avLst/>
          </a:prstGeom>
          <a:noFill/>
        </p:spPr>
        <p:txBody>
          <a:bodyPr wrap="none" rtlCol="0" anchor="t">
            <a:spAutoFit/>
          </a:bodyPr>
          <a:lstStyle/>
          <a:p>
            <a:r>
              <a:rPr lang="en-US" altLang="zh-CN" sz="3200" dirty="0">
                <a:solidFill>
                  <a:schemeClr val="tx1">
                    <a:lumMod val="85000"/>
                    <a:lumOff val="15000"/>
                  </a:schemeClr>
                </a:soli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a:t>
            </a:r>
            <a:r>
              <a:rPr lang="zh-CN" altLang="en-US" sz="3200" dirty="0">
                <a:solidFill>
                  <a:schemeClr val="tx1">
                    <a:lumMod val="85000"/>
                    <a:lumOff val="15000"/>
                  </a:schemeClr>
                </a:solidFill>
                <a:latin typeface="思源宋体 CN Heavy" panose="02020900000000000000" pitchFamily="18" charset="-122"/>
                <a:ea typeface="思源宋体 CN Heavy" panose="02020900000000000000" pitchFamily="18" charset="-122"/>
                <a:cs typeface="+mn-ea"/>
                <a:sym typeface="思源宋体 CN" panose="02020400000000000000" pitchFamily="18" charset="-122"/>
              </a:rPr>
              <a:t>电子信息人才支撑者</a:t>
            </a:r>
          </a:p>
        </p:txBody>
      </p:sp>
      <p:sp>
        <p:nvSpPr>
          <p:cNvPr id="12" name="图形"/>
          <p:cNvSpPr txBox="1"/>
          <p:nvPr/>
        </p:nvSpPr>
        <p:spPr>
          <a:xfrm>
            <a:off x="2959100" y="1696962"/>
            <a:ext cx="628831" cy="417358"/>
          </a:xfrm>
          <a:prstGeom prst="rect">
            <a:avLst/>
          </a:prstGeom>
          <a:noFill/>
        </p:spPr>
        <p:txBody>
          <a:bodyPr wrap="square" rtlCol="0">
            <a:spAutoFit/>
          </a:bodyPr>
          <a:lstStyle/>
          <a:p>
            <a:pPr algn="l">
              <a:lnSpc>
                <a:spcPct val="130000"/>
              </a:lnSpc>
              <a:spcBef>
                <a:spcPts val="0"/>
              </a:spcBef>
              <a:spcAft>
                <a:spcPts val="0"/>
              </a:spcAft>
            </a:pPr>
            <a:r>
              <a:rPr lang="en-US" altLang="zh-CN" dirty="0">
                <a:solidFill>
                  <a:srgbClr val="990219"/>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02</a:t>
            </a:r>
          </a:p>
        </p:txBody>
      </p:sp>
      <p:sp>
        <p:nvSpPr>
          <p:cNvPr id="13" name="图形"/>
          <p:cNvSpPr txBox="1"/>
          <p:nvPr/>
        </p:nvSpPr>
        <p:spPr>
          <a:xfrm>
            <a:off x="5271998" y="1828562"/>
            <a:ext cx="2340334" cy="1015663"/>
          </a:xfrm>
          <a:prstGeom prst="rect">
            <a:avLst/>
          </a:prstGeom>
          <a:noFill/>
        </p:spPr>
        <p:txBody>
          <a:bodyPr wrap="square" rtlCol="0" anchor="t">
            <a:spAutoFit/>
          </a:bodyPr>
          <a:lstStyle/>
          <a:p>
            <a:pPr lvl="0">
              <a:spcBef>
                <a:spcPct val="0"/>
              </a:spcBef>
              <a:defRPr/>
            </a:pPr>
            <a:r>
              <a:rPr lang="zh-CN" altLang="en-US" sz="6000" dirty="0">
                <a:solidFill>
                  <a:srgbClr val="C00000"/>
                </a:solidFill>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rPr>
              <a:t>成电</a:t>
            </a:r>
            <a:endParaRPr lang="zh-CN" altLang="en-US" sz="6000" noProof="0" dirty="0">
              <a:ln>
                <a:noFill/>
              </a:ln>
              <a:solidFill>
                <a:srgbClr val="C00000"/>
              </a:solidFill>
              <a:effectLst/>
              <a:uLnTx/>
              <a:uFillTx/>
              <a:latin typeface="汉仪新蒂黑板报体底字" panose="03000600000000000000" pitchFamily="66" charset="-122"/>
              <a:ea typeface="汉仪新蒂黑板报体底字" panose="03000600000000000000" pitchFamily="66" charset="-122"/>
              <a:cs typeface="+mn-ea"/>
              <a:sym typeface="思源宋体 CN" panose="02020400000000000000" pitchFamily="18" charset="-122"/>
            </a:endParaRPr>
          </a:p>
        </p:txBody>
      </p:sp>
    </p:spTree>
    <p:custDataLst>
      <p:tags r:id="rId1"/>
    </p:custDataLst>
    <p:extLst>
      <p:ext uri="{BB962C8B-B14F-4D97-AF65-F5344CB8AC3E}">
        <p14:creationId xmlns:p14="http://schemas.microsoft.com/office/powerpoint/2010/main" val="38255139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DOCER_TEMPLATE_OPEN_ONCE_MARK" val="1"/>
  <p:tag name="KSO_WPP_MARK_KEY" val="46204913-648b-404e-ac9f-f733aa310588"/>
  <p:tag name="COMMONDATA" val="eyJoZGlkIjoiZTAzNGRmODY5YzIzNmEyZThmNzgxYmI3YmI4NTI0MTg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PA" val="v5.2.7"/>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48.xml><?xml version="1.0" encoding="utf-8"?>
<p:tagLst xmlns:a="http://schemas.openxmlformats.org/drawingml/2006/main" xmlns:r="http://schemas.openxmlformats.org/officeDocument/2006/relationships" xmlns:p="http://schemas.openxmlformats.org/presentationml/2006/main">
  <p:tag name="KSO_WM_UNIT_TABLE_BEAUTIFY" val="smartTable{fa28420e-7712-4a47-8769-3d296288fe45}"/>
  <p:tag name="TABLE_ENDDRAG_ORIGIN_RECT" val="625*198"/>
  <p:tag name="TABLE_ENDDRAG_RECT" val="32*141*625*198"/>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50.xml><?xml version="1.0" encoding="utf-8"?>
<p:tagLst xmlns:a="http://schemas.openxmlformats.org/drawingml/2006/main" xmlns:r="http://schemas.openxmlformats.org/officeDocument/2006/relationships" xmlns:p="http://schemas.openxmlformats.org/presentationml/2006/main">
  <p:tag name="PA" val="v5.2.7"/>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C0000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cwvn0fz">
      <a:majorFont>
        <a:latin typeface="字魂58号-创中黑"/>
        <a:ea typeface="思源黑体 CN Regular"/>
        <a:cs typeface=""/>
      </a:majorFont>
      <a:minorFont>
        <a:latin typeface="字魂58号-创中黑"/>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TotalTime>
  <Words>1406</Words>
  <Application>Microsoft Office PowerPoint</Application>
  <PresentationFormat>宽屏</PresentationFormat>
  <Paragraphs>278</Paragraphs>
  <Slides>40</Slides>
  <Notes>0</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40</vt:i4>
      </vt:variant>
    </vt:vector>
  </HeadingPairs>
  <TitlesOfParts>
    <vt:vector size="51" baseType="lpstr">
      <vt:lpstr>汉仪新蒂黑板报体底字</vt:lpstr>
      <vt:lpstr>华文新魏</vt:lpstr>
      <vt:lpstr>思源黑体 CN Regular</vt:lpstr>
      <vt:lpstr>思源宋体 CN</vt:lpstr>
      <vt:lpstr>思源宋体 CN Heavy</vt:lpstr>
      <vt:lpstr>微软雅黑</vt:lpstr>
      <vt:lpstr>字魂58号-创中黑</vt:lpstr>
      <vt:lpstr>Arial</vt:lpstr>
      <vt:lpstr>Wingdings</vt:lpstr>
      <vt:lpstr>珠穆朗玛—乌金苏通体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Administrator</dc:creator>
  <cp:lastModifiedBy>Microsoft 帐户</cp:lastModifiedBy>
  <cp:revision>237</cp:revision>
  <dcterms:created xsi:type="dcterms:W3CDTF">2019-06-19T02:08:00Z</dcterms:created>
  <dcterms:modified xsi:type="dcterms:W3CDTF">2023-05-31T05:14:09Z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1B9316A9851745FCAA6B07637AA9DAB8</vt:lpwstr>
  </property>
</Properties>
</file>