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300" r:id="rId4"/>
    <p:sldId id="292" r:id="rId5"/>
    <p:sldId id="294" r:id="rId6"/>
    <p:sldId id="298" r:id="rId7"/>
    <p:sldId id="297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BBA3"/>
    <a:srgbClr val="C1D61E"/>
    <a:srgbClr val="D17C42"/>
    <a:srgbClr val="F6C0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35" autoAdjust="0"/>
    <p:restoredTop sz="94660"/>
  </p:normalViewPr>
  <p:slideViewPr>
    <p:cSldViewPr snapToGrid="0">
      <p:cViewPr varScale="1">
        <p:scale>
          <a:sx n="94" d="100"/>
          <a:sy n="94" d="100"/>
        </p:scale>
        <p:origin x="8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05CE-6E6E-48B9-9421-8485F6786C5E}" type="datetimeFigureOut">
              <a:rPr lang="zh-CN" altLang="en-US" smtClean="0"/>
              <a:t>2023/10/7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22923" y="6356350"/>
            <a:ext cx="2743200" cy="365125"/>
          </a:xfrm>
        </p:spPr>
        <p:txBody>
          <a:bodyPr/>
          <a:lstStyle/>
          <a:p>
            <a:fld id="{856F8353-D53C-4025-9100-7AA41C814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358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05CE-6E6E-48B9-9421-8485F6786C5E}" type="datetimeFigureOut">
              <a:rPr lang="zh-CN" altLang="en-US" smtClean="0"/>
              <a:t>2023/10/7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F8353-D53C-4025-9100-7AA41C814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358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05CE-6E6E-48B9-9421-8485F6786C5E}" type="datetimeFigureOut">
              <a:rPr lang="zh-CN" altLang="en-US" smtClean="0"/>
              <a:t>2023/10/7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F8353-D53C-4025-9100-7AA41C814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358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05CE-6E6E-48B9-9421-8485F6786C5E}" type="datetimeFigureOut">
              <a:rPr lang="zh-CN" altLang="en-US" smtClean="0"/>
              <a:t>2023/10/7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F8353-D53C-4025-9100-7AA41C814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358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05CE-6E6E-48B9-9421-8485F6786C5E}" type="datetimeFigureOut">
              <a:rPr lang="zh-CN" altLang="en-US" smtClean="0"/>
              <a:t>2023/10/7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F8353-D53C-4025-9100-7AA41C814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358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05CE-6E6E-48B9-9421-8485F6786C5E}" type="datetimeFigureOut">
              <a:rPr lang="zh-CN" altLang="en-US" smtClean="0"/>
              <a:t>2023/10/7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F8353-D53C-4025-9100-7AA41C814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358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05CE-6E6E-48B9-9421-8485F6786C5E}" type="datetimeFigureOut">
              <a:rPr lang="zh-CN" altLang="en-US" smtClean="0"/>
              <a:t>2023/10/7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F8353-D53C-4025-9100-7AA41C814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358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05CE-6E6E-48B9-9421-8485F6786C5E}" type="datetimeFigureOut">
              <a:rPr lang="zh-CN" altLang="en-US" smtClean="0"/>
              <a:t>2023/10/7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F8353-D53C-4025-9100-7AA41C814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358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05CE-6E6E-48B9-9421-8485F6786C5E}" type="datetimeFigureOut">
              <a:rPr lang="zh-CN" altLang="en-US" smtClean="0"/>
              <a:t>2023/10/7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F8353-D53C-4025-9100-7AA41C814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358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05CE-6E6E-48B9-9421-8485F6786C5E}" type="datetimeFigureOut">
              <a:rPr lang="zh-CN" altLang="en-US" smtClean="0"/>
              <a:t>2023/10/7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F8353-D53C-4025-9100-7AA41C814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358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05CE-6E6E-48B9-9421-8485F6786C5E}" type="datetimeFigureOut">
              <a:rPr lang="zh-CN" altLang="en-US" smtClean="0"/>
              <a:t>2023/10/7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F8353-D53C-4025-9100-7AA41C814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358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7B05CE-6E6E-48B9-9421-8485F6786C5E}" type="datetimeFigureOut">
              <a:rPr lang="zh-CN" altLang="en-US" smtClean="0"/>
              <a:t>2023/10/7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F8353-D53C-4025-9100-7AA41C814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5358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3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2760663" y="4995545"/>
            <a:ext cx="7772400" cy="1470025"/>
          </a:xfrm>
        </p:spPr>
        <p:txBody>
          <a:bodyPr/>
          <a:lstStyle/>
          <a:p>
            <a:pPr marL="0" indent="0" algn="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教师操作手册</a:t>
            </a:r>
            <a:endParaRPr lang="zh-CN" altLang="zh-CN" sz="4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直接连接符 4"/>
          <p:cNvSpPr>
            <a:spLocks noChangeShapeType="1"/>
          </p:cNvSpPr>
          <p:nvPr/>
        </p:nvSpPr>
        <p:spPr bwMode="auto">
          <a:xfrm flipV="1">
            <a:off x="728345" y="3006725"/>
            <a:ext cx="7418070" cy="3175"/>
          </a:xfrm>
          <a:prstGeom prst="line">
            <a:avLst/>
          </a:prstGeom>
          <a:noFill/>
          <a:ln w="9525" cap="flat" cmpd="sng">
            <a:solidFill>
              <a:srgbClr val="A5A5A5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直接连接符 5"/>
          <p:cNvSpPr>
            <a:spLocks noChangeShapeType="1"/>
          </p:cNvSpPr>
          <p:nvPr/>
        </p:nvSpPr>
        <p:spPr bwMode="auto">
          <a:xfrm flipV="1">
            <a:off x="8171603" y="2627630"/>
            <a:ext cx="0" cy="431800"/>
          </a:xfrm>
          <a:prstGeom prst="line">
            <a:avLst/>
          </a:prstGeom>
          <a:noFill/>
          <a:ln w="38100" cap="flat" cmpd="sng">
            <a:solidFill>
              <a:srgbClr val="63BBA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直接连接符 5"/>
          <p:cNvSpPr>
            <a:spLocks noChangeShapeType="1"/>
          </p:cNvSpPr>
          <p:nvPr/>
        </p:nvSpPr>
        <p:spPr bwMode="auto">
          <a:xfrm flipH="1" flipV="1">
            <a:off x="8281244" y="2750185"/>
            <a:ext cx="6985" cy="309245"/>
          </a:xfrm>
          <a:prstGeom prst="line">
            <a:avLst/>
          </a:prstGeom>
          <a:noFill/>
          <a:ln w="38100" cap="flat" cmpd="sng">
            <a:solidFill>
              <a:srgbClr val="F6C05C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 7"/>
          <p:cNvSpPr>
            <a:spLocks noChangeArrowheads="1"/>
          </p:cNvSpPr>
          <p:nvPr/>
        </p:nvSpPr>
        <p:spPr bwMode="auto">
          <a:xfrm>
            <a:off x="728345" y="1617980"/>
            <a:ext cx="7230322" cy="1185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3" panose="05040102010807070707" pitchFamily="18" charset="2"/>
              <a:buChar char=""/>
              <a:defRPr sz="2400">
                <a:solidFill>
                  <a:srgbClr val="08886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Calibri" panose="020F0502020204030204" pitchFamily="34" charset="0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80BBDD"/>
              </a:buClr>
              <a:buSzPct val="60000"/>
              <a:buFont typeface="幼圆" panose="02010509060101010101" pitchFamily="49" charset="-122"/>
              <a:buChar char=" "/>
              <a:defRPr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2023 年</a:t>
            </a:r>
            <a:endParaRPr lang="en-US" sz="36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sz="3600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成都市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教师小课题研究成果</a:t>
            </a:r>
            <a:r>
              <a:rPr sz="3600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评选</a:t>
            </a:r>
            <a:r>
              <a:rPr 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endParaRPr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358"/>
    </mc:Choice>
    <mc:Fallback xmlns="">
      <p:transition advTm="53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bldLvl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1346200" y="787400"/>
            <a:ext cx="2539" cy="265430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273810" y="589915"/>
            <a:ext cx="6871335" cy="55308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indent="539750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访问地址：http://pj.hbzg.cn/web/index.html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891775" y="1143000"/>
            <a:ext cx="4531125" cy="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920355" y="787400"/>
            <a:ext cx="2540" cy="485902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319120" y="5353685"/>
            <a:ext cx="4531125" cy="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PageTitle"/>
          <p:cNvSpPr txBox="1"/>
          <p:nvPr>
            <p:custDataLst>
              <p:tags r:id="rId2"/>
            </p:custDataLst>
          </p:nvPr>
        </p:nvSpPr>
        <p:spPr>
          <a:xfrm>
            <a:off x="1096579" y="50883"/>
            <a:ext cx="6164428" cy="7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 sz="3600" b="0">
                <a:solidFill>
                  <a:srgbClr val="08886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80BBDD"/>
              </a:buClr>
              <a:buSzPct val="60000"/>
              <a:buFont typeface="幼圆" panose="02010509060101010101" pitchFamily="49" charset="-122"/>
              <a:buChar char=" "/>
              <a:defRPr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dirty="0"/>
              <a:t>教师端 </a:t>
            </a:r>
            <a:r>
              <a:rPr lang="en-US" altLang="zh-CN" dirty="0"/>
              <a:t>— </a:t>
            </a:r>
            <a:r>
              <a:rPr lang="zh-CN" altLang="en-US" dirty="0"/>
              <a:t>注册</a:t>
            </a:r>
            <a:r>
              <a:rPr lang="en-US" altLang="zh-CN" dirty="0"/>
              <a:t>+</a:t>
            </a:r>
            <a:r>
              <a:rPr lang="zh-CN" altLang="en-US" dirty="0"/>
              <a:t>登录</a:t>
            </a:r>
          </a:p>
        </p:txBody>
      </p:sp>
      <p:sp>
        <p:nvSpPr>
          <p:cNvPr id="13" name="矩形 12"/>
          <p:cNvSpPr/>
          <p:nvPr/>
        </p:nvSpPr>
        <p:spPr>
          <a:xfrm>
            <a:off x="189865" y="6021070"/>
            <a:ext cx="10767060" cy="5067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在平台去年已注册过的教师可以使用以往账号信息进行登录（如密码忘记可联系校管理员重置）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60030" y="88265"/>
            <a:ext cx="3941445" cy="865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39750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</a:pPr>
            <a:r>
              <a:rPr lang="zh-CN" altLang="en-US" sz="1400" b="1">
                <a:solidFill>
                  <a:srgbClr val="FF0000"/>
                </a:solidFill>
              </a:rPr>
              <a:t>注册时请认真填写真实身份信息</a:t>
            </a:r>
          </a:p>
          <a:p>
            <a:pPr indent="539750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</a:pPr>
            <a:r>
              <a:rPr lang="zh-CN" altLang="en-US" sz="1400" b="1">
                <a:solidFill>
                  <a:srgbClr val="FF0000"/>
                </a:solidFill>
              </a:rPr>
              <a:t>注册手机号就是登录账号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48740" y="1222375"/>
            <a:ext cx="6301740" cy="773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39750" algn="l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建议使用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谷歌、</a:t>
            </a: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极速浏览器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，因个别浏览器容易导致提交材料无法预览等问题</a:t>
            </a:r>
          </a:p>
          <a:p>
            <a:pPr indent="539750" algn="l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输入访问地址后进入登录界面，点击【注册】进行教师个人账号信息填写。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768475" y="2220595"/>
            <a:ext cx="5882005" cy="3053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92770" y="1236980"/>
            <a:ext cx="3369310" cy="403352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89865" y="5553710"/>
            <a:ext cx="10767060" cy="55308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点击注册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填写相关信息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提交注册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输入注册手机号及密码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登录系统</a:t>
            </a:r>
          </a:p>
        </p:txBody>
      </p:sp>
    </p:spTree>
    <p:custDataLst>
      <p:tags r:id="rId1"/>
    </p:custDataLst>
  </p:cSld>
  <p:clrMapOvr>
    <a:masterClrMapping/>
  </p:clrMapOvr>
  <p:transition spd="slow" advTm="535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9" grpId="0"/>
      <p:bldP spid="1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700405" y="1322705"/>
            <a:ext cx="2539" cy="265430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98050" y="1627505"/>
            <a:ext cx="5125085" cy="127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1325225" y="953770"/>
            <a:ext cx="2540" cy="485902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7538955" y="5420360"/>
            <a:ext cx="4531125" cy="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PageTitle"/>
          <p:cNvSpPr txBox="1"/>
          <p:nvPr>
            <p:custDataLst>
              <p:tags r:id="rId2"/>
            </p:custDataLst>
          </p:nvPr>
        </p:nvSpPr>
        <p:spPr>
          <a:xfrm>
            <a:off x="1182304" y="22308"/>
            <a:ext cx="6164428" cy="7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 sz="3600" b="0">
                <a:solidFill>
                  <a:srgbClr val="08886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80BBDD"/>
              </a:buClr>
              <a:buSzPct val="60000"/>
              <a:buFont typeface="幼圆" panose="02010509060101010101" pitchFamily="49" charset="-122"/>
              <a:buChar char=" "/>
              <a:defRPr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dirty="0"/>
              <a:t>教师端 </a:t>
            </a:r>
            <a:r>
              <a:rPr lang="en-US" altLang="zh-CN" dirty="0"/>
              <a:t>——</a:t>
            </a:r>
            <a:r>
              <a:rPr lang="zh-CN" altLang="en-US" dirty="0"/>
              <a:t>个人信息完善</a:t>
            </a:r>
          </a:p>
        </p:txBody>
      </p:sp>
      <p:sp>
        <p:nvSpPr>
          <p:cNvPr id="13" name="矩形 12"/>
          <p:cNvSpPr/>
          <p:nvPr/>
        </p:nvSpPr>
        <p:spPr>
          <a:xfrm>
            <a:off x="189865" y="6021070"/>
            <a:ext cx="10767060" cy="55308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登陆系统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完善个人资料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提交审核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待学校管理员审核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审核通过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09650" y="673735"/>
            <a:ext cx="9947275" cy="9055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indent="539750" algn="just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</a:pPr>
            <a:r>
              <a:rPr lang="zh-CN" altLang="en-US"/>
              <a:t>新注册教师登陆系统后点击页面上方【教师资料】</a:t>
            </a:r>
            <a:r>
              <a:rPr lang="en-US" altLang="zh-CN"/>
              <a:t>—— </a:t>
            </a:r>
            <a:r>
              <a:rPr lang="zh-CN" altLang="en-US"/>
              <a:t>完善个人资料后点击【提交审核】</a:t>
            </a:r>
            <a:r>
              <a:rPr lang="en-US" altLang="zh-CN"/>
              <a:t>——</a:t>
            </a:r>
            <a:r>
              <a:rPr lang="zh-CN" altLang="en-US"/>
              <a:t>提交后等待校管理员审核通过后方可进行后续比赛参与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115" y="1830070"/>
            <a:ext cx="10419080" cy="33388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Tm="535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742315" y="840105"/>
            <a:ext cx="2539" cy="265430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87890" y="1195705"/>
            <a:ext cx="4531125" cy="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1450955" y="2160905"/>
            <a:ext cx="2539" cy="265430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7462120" y="4345305"/>
            <a:ext cx="4531125" cy="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PageTitle"/>
          <p:cNvSpPr txBox="1"/>
          <p:nvPr>
            <p:custDataLst>
              <p:tags r:id="rId2"/>
            </p:custDataLst>
          </p:nvPr>
        </p:nvSpPr>
        <p:spPr>
          <a:xfrm>
            <a:off x="1182304" y="22308"/>
            <a:ext cx="6164428" cy="7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 sz="3600" b="0">
                <a:solidFill>
                  <a:srgbClr val="08886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80BBDD"/>
              </a:buClr>
              <a:buSzPct val="60000"/>
              <a:buFont typeface="幼圆" panose="02010509060101010101" pitchFamily="49" charset="-122"/>
              <a:buChar char=" "/>
              <a:defRPr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dirty="0"/>
              <a:t>竞赛申报 </a:t>
            </a:r>
            <a:r>
              <a:rPr lang="en-US" altLang="zh-CN" dirty="0"/>
              <a:t>— </a:t>
            </a:r>
            <a:r>
              <a:rPr lang="zh-CN" altLang="en-US" dirty="0"/>
              <a:t>比赛参与</a:t>
            </a:r>
          </a:p>
        </p:txBody>
      </p:sp>
      <p:sp>
        <p:nvSpPr>
          <p:cNvPr id="13" name="矩形 12"/>
          <p:cNvSpPr/>
          <p:nvPr/>
        </p:nvSpPr>
        <p:spPr>
          <a:xfrm>
            <a:off x="908685" y="4782185"/>
            <a:ext cx="9674225" cy="131699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个人资料审核通过后选择【比赛参与】找到本次对应【比赛名称】后点击【我要申报】进行入本次比赛资料上传页面。</a:t>
            </a:r>
          </a:p>
          <a:p>
            <a:pPr marL="342900" indent="-342900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注意点击【我要申报】时请仔细查看是否是对应的【比赛名称】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340" y="1363980"/>
            <a:ext cx="10561955" cy="28124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97245" y="191770"/>
            <a:ext cx="6096000" cy="106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在进入【比赛参与】时参赛选手年龄必须在 40 周岁以下（1983 年 8 月 31 日后出生），超过这个要求的出生的日期的参赛教师将进行限制参与</a:t>
            </a:r>
          </a:p>
        </p:txBody>
      </p:sp>
    </p:spTree>
    <p:custDataLst>
      <p:tags r:id="rId1"/>
    </p:custDataLst>
  </p:cSld>
  <p:clrMapOvr>
    <a:masterClrMapping/>
  </p:clrMapOvr>
  <p:transition spd="slow" advTm="535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1346200" y="787400"/>
            <a:ext cx="2539" cy="265430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91775" y="1143000"/>
            <a:ext cx="4531125" cy="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0325100" y="3441700"/>
            <a:ext cx="2539" cy="265430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327375" y="5626100"/>
            <a:ext cx="4531125" cy="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PageTitle"/>
          <p:cNvSpPr txBox="1"/>
          <p:nvPr>
            <p:custDataLst>
              <p:tags r:id="rId2"/>
            </p:custDataLst>
          </p:nvPr>
        </p:nvSpPr>
        <p:spPr>
          <a:xfrm>
            <a:off x="1182304" y="22308"/>
            <a:ext cx="7067616" cy="7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 sz="3600" b="0">
                <a:solidFill>
                  <a:srgbClr val="08886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80BBDD"/>
              </a:buClr>
              <a:buSzPct val="60000"/>
              <a:buFont typeface="幼圆" panose="02010509060101010101" pitchFamily="49" charset="-122"/>
              <a:buChar char=" "/>
              <a:defRPr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dirty="0"/>
              <a:t>竞赛申报</a:t>
            </a:r>
            <a:r>
              <a:rPr lang="en-US" altLang="zh-CN" dirty="0"/>
              <a:t>— </a:t>
            </a:r>
            <a:r>
              <a:rPr lang="zh-CN" altLang="en-US" dirty="0"/>
              <a:t>参赛材料填写上传</a:t>
            </a:r>
          </a:p>
        </p:txBody>
      </p:sp>
      <p:sp>
        <p:nvSpPr>
          <p:cNvPr id="13" name="矩形 12"/>
          <p:cNvSpPr/>
          <p:nvPr/>
        </p:nvSpPr>
        <p:spPr>
          <a:xfrm>
            <a:off x="6241415" y="1280795"/>
            <a:ext cx="4164965" cy="37077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进入资料填报区时，无法暂存，需一次性填写、上传，然后提交。</a:t>
            </a:r>
          </a:p>
          <a:p>
            <a:pPr marL="342900" indent="-342900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按照表单内容完成填写与文件上传</a:t>
            </a:r>
          </a:p>
          <a:p>
            <a:pPr marL="342900" indent="-342900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上传文件格式及大小一定要按照文件规定来制作</a:t>
            </a:r>
          </a:p>
          <a:p>
            <a:pPr marL="342900" indent="-342900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资料上传完成提交后，请告知自己所在区管理员进行资料审核，审核通过后才算比赛参与完成。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（注：资料提交后需要进行修改，请联系区管理员进行驳回，如管理员审核通过后资料将不能进行修改与驳回）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4785" y="1344930"/>
            <a:ext cx="4751070" cy="41687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Tm="535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796290" y="899160"/>
            <a:ext cx="2539" cy="265430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41865" y="1254760"/>
            <a:ext cx="4531125" cy="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0848975" y="2599055"/>
            <a:ext cx="2539" cy="265430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851250" y="4783455"/>
            <a:ext cx="4531125" cy="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PageTitle"/>
          <p:cNvSpPr txBox="1"/>
          <p:nvPr>
            <p:custDataLst>
              <p:tags r:id="rId2"/>
            </p:custDataLst>
          </p:nvPr>
        </p:nvSpPr>
        <p:spPr>
          <a:xfrm>
            <a:off x="1182304" y="22308"/>
            <a:ext cx="6164428" cy="7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 sz="3600" b="0">
                <a:solidFill>
                  <a:srgbClr val="08886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80BBDD"/>
              </a:buClr>
              <a:buSzPct val="60000"/>
              <a:buFont typeface="幼圆" panose="02010509060101010101" pitchFamily="49" charset="-122"/>
              <a:buChar char=" "/>
              <a:defRPr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dirty="0"/>
              <a:t>信息查询 </a:t>
            </a:r>
            <a:r>
              <a:rPr lang="en-US" altLang="zh-CN" dirty="0"/>
              <a:t>— </a:t>
            </a:r>
            <a:r>
              <a:rPr lang="zh-CN" altLang="en-US" dirty="0"/>
              <a:t>个人中心</a:t>
            </a:r>
          </a:p>
        </p:txBody>
      </p:sp>
      <p:sp>
        <p:nvSpPr>
          <p:cNvPr id="12" name="矩形 11"/>
          <p:cNvSpPr/>
          <p:nvPr/>
        </p:nvSpPr>
        <p:spPr>
          <a:xfrm>
            <a:off x="909320" y="5150485"/>
            <a:ext cx="7880985" cy="11887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资料上传结束后，返回【首页】通过最新比赛进度栏可查看到本次比赛资料上传的情况</a:t>
            </a:r>
          </a:p>
          <a:p>
            <a:pPr marL="342900" indent="-342900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资料上传确定无误，联系区管理员登录后审核参赛作品，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如提交的作品需要修改，请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联系区管理员登录后进入评审页面找到对应资料选择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【驳回】。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980" y="1295400"/>
            <a:ext cx="9200515" cy="34480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Tm="535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796290" y="899160"/>
            <a:ext cx="2539" cy="265430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41865" y="1254760"/>
            <a:ext cx="4531125" cy="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9114155" y="3429000"/>
            <a:ext cx="2539" cy="265430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863825" y="5424805"/>
            <a:ext cx="4531125" cy="0"/>
          </a:xfrm>
          <a:prstGeom prst="line">
            <a:avLst/>
          </a:prstGeom>
          <a:ln w="28575">
            <a:solidFill>
              <a:srgbClr val="F6C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PageTitle"/>
          <p:cNvSpPr txBox="1"/>
          <p:nvPr>
            <p:custDataLst>
              <p:tags r:id="rId2"/>
            </p:custDataLst>
          </p:nvPr>
        </p:nvSpPr>
        <p:spPr>
          <a:xfrm>
            <a:off x="1174049" y="73743"/>
            <a:ext cx="6164428" cy="7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 sz="3600" b="0">
                <a:solidFill>
                  <a:srgbClr val="08886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80BBDD"/>
              </a:buClr>
              <a:buSzPct val="60000"/>
              <a:buFont typeface="幼圆" panose="02010509060101010101" pitchFamily="49" charset="-122"/>
              <a:buChar char=" "/>
              <a:defRPr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80BBDD"/>
              </a:buClr>
              <a:buSzPct val="6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dirty="0"/>
              <a:t>技术支持</a:t>
            </a:r>
          </a:p>
        </p:txBody>
      </p:sp>
      <p:sp>
        <p:nvSpPr>
          <p:cNvPr id="12" name="矩形 11"/>
          <p:cNvSpPr/>
          <p:nvPr/>
        </p:nvSpPr>
        <p:spPr>
          <a:xfrm>
            <a:off x="2121535" y="1586865"/>
            <a:ext cx="6910070" cy="298626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平台开放时间</a:t>
            </a:r>
          </a:p>
          <a:p>
            <a:pPr indent="0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9:00</a:t>
            </a:r>
            <a:r>
              <a:rPr lang="zh-CN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24:00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技术联络</a:t>
            </a:r>
          </a:p>
          <a:p>
            <a:pPr indent="0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尹老师，17882442001</a:t>
            </a:r>
          </a:p>
        </p:txBody>
      </p:sp>
    </p:spTree>
    <p:custDataLst>
      <p:tags r:id="rId1"/>
    </p:custDataLst>
  </p:cSld>
  <p:clrMapOvr>
    <a:masterClrMapping/>
  </p:clrMapOvr>
  <p:transition spd="slow" advTm="535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E4NmQzYjdmZjY4ODRlZTk0NmU5YjMzMThjM2YwYjIifQ=="/>
  <p:tag name="KSO_WPP_MARK_KEY" val="ab240e57-cf39-4b50-969a-44fec9a4101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180930"/>
  <p:tag name="MH_LIBRARY" val="GRAPHIC"/>
  <p:tag name="MH_TYPE" val="PageTitle"/>
  <p:tag name="MH_ORDER" val="PageTitl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7|0.7|0.6|0.6|0.5|0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180930"/>
  <p:tag name="MH_LIBRARY" val="GRAPHIC"/>
  <p:tag name="MH_TYPE" val="PageTitle"/>
  <p:tag name="MH_ORDER" val="PageTitl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7|0.7|0.6|0.6|0.5|0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180930"/>
  <p:tag name="MH_LIBRARY" val="GRAPHIC"/>
  <p:tag name="MH_TYPE" val="PageTitle"/>
  <p:tag name="MH_ORDER" val="PageTitl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7|0.7|0.6|0.6|0.5|0.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180930"/>
  <p:tag name="MH_LIBRARY" val="GRAPHIC"/>
  <p:tag name="MH_TYPE" val="PageTitle"/>
  <p:tag name="MH_ORDER" val="Page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0.9|0.8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7|0.7|0.6|0.6|0.5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180930"/>
  <p:tag name="MH_LIBRARY" val="GRAPHIC"/>
  <p:tag name="MH_TYPE" val="PageTitle"/>
  <p:tag name="MH_ORDER" val="PageTitl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610,&quot;width&quot;:16590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7|0.7|0.6|0.6|0.5|0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180930"/>
  <p:tag name="MH_LIBRARY" val="GRAPHIC"/>
  <p:tag name="MH_TYPE" val="PageTitle"/>
  <p:tag name="MH_ORDER" val="PageTitl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7|0.7|0.6|0.6|0.5|0.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452</Words>
  <Application>Microsoft Office PowerPoint</Application>
  <PresentationFormat>宽屏</PresentationFormat>
  <Paragraphs>32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微软雅黑</vt:lpstr>
      <vt:lpstr>Arial</vt:lpstr>
      <vt:lpstr>Calibri</vt:lpstr>
      <vt:lpstr>Calibri Light</vt:lpstr>
      <vt:lpstr>Wingdings</vt:lpstr>
      <vt:lpstr>Office 主题</vt:lpstr>
      <vt:lpstr>教师操作手册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移步到微产品介绍</dc:title>
  <dc:creator>dell</dc:creator>
  <cp:lastModifiedBy>军 陈</cp:lastModifiedBy>
  <cp:revision>215</cp:revision>
  <dcterms:created xsi:type="dcterms:W3CDTF">2016-01-22T02:31:00Z</dcterms:created>
  <dcterms:modified xsi:type="dcterms:W3CDTF">2023-10-07T06:46:36Z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2B8F7BF76F7E47D58CC0378AB4952CFB_12</vt:lpwstr>
  </property>
  <property fmtid="{D5CDD505-2E9C-101B-9397-08002B2CF9AE}" pid="3" name="KSOProductBuildVer">
    <vt:lpwstr>2052-11.1.0.14309</vt:lpwstr>
  </property>
</Properties>
</file>