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  <p:sldMasterId id="2147483672" r:id="rId4"/>
  </p:sldMasterIdLst>
  <p:notesMasterIdLst>
    <p:notesMasterId r:id="rId25"/>
  </p:notesMasterIdLst>
  <p:sldIdLst>
    <p:sldId id="256" r:id="rId5"/>
    <p:sldId id="257" r:id="rId6"/>
    <p:sldId id="374" r:id="rId7"/>
    <p:sldId id="261" r:id="rId8"/>
    <p:sldId id="259" r:id="rId9"/>
    <p:sldId id="263" r:id="rId10"/>
    <p:sldId id="366" r:id="rId11"/>
    <p:sldId id="274" r:id="rId12"/>
    <p:sldId id="368" r:id="rId13"/>
    <p:sldId id="316" r:id="rId14"/>
    <p:sldId id="321" r:id="rId15"/>
    <p:sldId id="275" r:id="rId16"/>
    <p:sldId id="320" r:id="rId17"/>
    <p:sldId id="269" r:id="rId18"/>
    <p:sldId id="365" r:id="rId19"/>
    <p:sldId id="367" r:id="rId20"/>
    <p:sldId id="370" r:id="rId21"/>
    <p:sldId id="371" r:id="rId22"/>
    <p:sldId id="273" r:id="rId23"/>
    <p:sldId id="260" r:id="rId24"/>
  </p:sldIdLst>
  <p:sldSz cx="9144000" cy="6858000" type="screen4x3"/>
  <p:notesSz cx="6858000" cy="9144000"/>
  <p:custDataLst>
    <p:tags r:id="rId29"/>
  </p:custDataLst>
  <p:defaultTextStyle>
    <a:defPPr>
      <a:defRPr lang="zh-TW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PMingLiU" pitchFamily="18" charset="-12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PMingLiU" pitchFamily="18" charset="-12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PMingLiU" pitchFamily="18" charset="-12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PMingLiU" pitchFamily="18" charset="-12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PMingLiU" pitchFamily="18" charset="-12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PMingLiU" pitchFamily="18" charset="-12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PMingLiU" pitchFamily="18" charset="-12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PMingLiU" pitchFamily="18" charset="-12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3366CC"/>
    <a:srgbClr val="FFCC00"/>
    <a:srgbClr val="FFFF00"/>
    <a:srgbClr val="00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9515"/>
  </p:normalViewPr>
  <p:slideViewPr>
    <p:cSldViewPr showGuides="1">
      <p:cViewPr varScale="1">
        <p:scale>
          <a:sx n="70" d="100"/>
          <a:sy n="70" d="100"/>
        </p:scale>
        <p:origin x="-1386" y="-108"/>
      </p:cViewPr>
      <p:guideLst>
        <p:guide orient="horz" pos="2208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28676" name="Rectangle 4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按一下以編輯母片</a:t>
            </a:r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第二層</a:t>
            </a:r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第三層</a:t>
            </a:r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第四層</a:t>
            </a:r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PMingLiU" pitchFamily="18" charset="-120"/>
                <a:cs typeface="+mn-cs"/>
              </a:rPr>
              <a:t>第五層</a:t>
            </a:r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itchFamily="18" charset="-120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TW" altLang="en-US" sz="1200" dirty="0">
                <a:latin typeface="Arial" panose="020B0604020202020204" pitchFamily="34" charset="0"/>
              </a:rPr>
            </a:fld>
            <a:endParaRPr lang="zh-TW" alt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rbeil"/>
          <p:cNvPicPr>
            <a:picLocks noChangeAspect="1"/>
          </p:cNvPicPr>
          <p:nvPr/>
        </p:nvPicPr>
        <p:blipFill>
          <a:blip r:embed="rId2">
            <a:lum bright="6000"/>
          </a:blip>
          <a:srcRect b="66667"/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>
              <a:alpha val="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PMingLiU" pitchFamily="18" charset="-120"/>
              <a:cs typeface="+mn-cs"/>
            </a:endParaRPr>
          </a:p>
        </p:txBody>
      </p:sp>
      <p:pic>
        <p:nvPicPr>
          <p:cNvPr id="12292" name="Picture 4" descr="corbeil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lum bright="-6000" contrast="18000"/>
          </a:blip>
          <a:srcRect t="36000" r="42000"/>
          <a:stretch>
            <a:fillRect/>
          </a:stretch>
        </p:blipFill>
        <p:spPr>
          <a:xfrm>
            <a:off x="0" y="2836863"/>
            <a:ext cx="4876800" cy="403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Freeform 27"/>
          <p:cNvSpPr>
            <a:spLocks noChangeArrowheads="1"/>
          </p:cNvSpPr>
          <p:nvPr/>
        </p:nvSpPr>
        <p:spPr bwMode="auto">
          <a:xfrm rot="16200000">
            <a:off x="566738" y="-566737"/>
            <a:ext cx="1152525" cy="2286000"/>
          </a:xfrm>
          <a:custGeom>
            <a:avLst/>
            <a:gdLst>
              <a:gd name="T0" fmla="*/ 0 w 1785"/>
              <a:gd name="T1" fmla="*/ 0 h 3648"/>
              <a:gd name="T2" fmla="*/ 1779 w 1785"/>
              <a:gd name="T3" fmla="*/ 3648 h 3648"/>
              <a:gd name="T4" fmla="*/ 1785 w 1785"/>
              <a:gd name="T5" fmla="*/ 0 h 3648"/>
              <a:gd name="T6" fmla="*/ 0 60000 65536"/>
              <a:gd name="T7" fmla="*/ 0 60000 65536"/>
              <a:gd name="T8" fmla="*/ 0 60000 65536"/>
              <a:gd name="T9" fmla="*/ 0 w 1785"/>
              <a:gd name="T10" fmla="*/ 0 h 3648"/>
              <a:gd name="T11" fmla="*/ 1785 w 1785"/>
              <a:gd name="T12" fmla="*/ 3648 h 36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5" h="3648">
                <a:moveTo>
                  <a:pt x="0" y="0"/>
                </a:moveTo>
                <a:lnTo>
                  <a:pt x="1779" y="3648"/>
                </a:lnTo>
                <a:lnTo>
                  <a:pt x="1785" y="0"/>
                </a:lnTo>
              </a:path>
            </a:pathLst>
          </a:custGeom>
          <a:solidFill>
            <a:schemeClr val="folHlink">
              <a:alpha val="29999"/>
            </a:schemeClr>
          </a:solidFill>
          <a:ln w="9525">
            <a:noFill/>
            <a:miter lim="800000"/>
          </a:ln>
        </p:spPr>
        <p:txBody>
          <a:bodyPr vert="eaVer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itchFamily="34" charset="-127"/>
              <a:cs typeface="+mn-cs"/>
            </a:endParaRPr>
          </a:p>
        </p:txBody>
      </p:sp>
      <p:sp>
        <p:nvSpPr>
          <p:cNvPr id="12294" name="Freeform 27"/>
          <p:cNvSpPr/>
          <p:nvPr/>
        </p:nvSpPr>
        <p:spPr>
          <a:xfrm rot="5400000">
            <a:off x="5705475" y="3419475"/>
            <a:ext cx="2305050" cy="4572000"/>
          </a:xfrm>
          <a:custGeom>
            <a:avLst/>
            <a:gdLst>
              <a:gd name="txL" fmla="*/ 0 w 1785"/>
              <a:gd name="txT" fmla="*/ 0 h 3648"/>
              <a:gd name="txR" fmla="*/ 1785 w 1785"/>
              <a:gd name="txB" fmla="*/ 3648 h 3648"/>
            </a:gdLst>
            <a:ahLst/>
            <a:cxnLst>
              <a:cxn ang="0">
                <a:pos x="0" y="0"/>
              </a:cxn>
              <a:cxn ang="0">
                <a:pos x="2297302" y="4572000"/>
              </a:cxn>
              <a:cxn ang="0">
                <a:pos x="2305050" y="0"/>
              </a:cxn>
            </a:cxnLst>
            <a:rect l="txL" t="txT" r="txR" b="txB"/>
            <a:pathLst>
              <a:path w="1785" h="3648">
                <a:moveTo>
                  <a:pt x="0" y="0"/>
                </a:moveTo>
                <a:lnTo>
                  <a:pt x="1779" y="3648"/>
                </a:lnTo>
                <a:lnTo>
                  <a:pt x="1785" y="0"/>
                </a:lnTo>
              </a:path>
            </a:pathLst>
          </a:custGeom>
          <a:solidFill>
            <a:schemeClr val="folHlink">
              <a:alpha val="29803"/>
            </a:schemeClr>
          </a:solidFill>
          <a:ln w="9525">
            <a:noFill/>
          </a:ln>
        </p:spPr>
        <p:txBody>
          <a:bodyPr rot="10800000" vert="eaVert"/>
          <a:p>
            <a:pPr lvl="0" eaLnBrk="1" hangingPunct="1">
              <a:buNone/>
            </a:pPr>
            <a:endParaRPr lang="ko-KR" altLang="en-US" dirty="0"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438400"/>
            <a:ext cx="7772400" cy="11620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4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单击此处编辑母版标题样式</a:t>
            </a:r>
            <a:endParaRPr lang="zh-TW" alt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057400" y="3886200"/>
            <a:ext cx="6400800" cy="609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r">
              <a:buFont typeface="Microsoft JhengHei" panose="020B0604030504040204" pitchFamily="34" charset="-120"/>
              <a:buNone/>
              <a:defRPr sz="2400">
                <a:latin typeface="Arial" panose="020B0604020202020204" pitchFamily="34" charset="0"/>
              </a:defRPr>
            </a:lvl1pPr>
          </a:lstStyle>
          <a:p>
            <a:r>
              <a:rPr lang="zh-TW" altLang="en-US"/>
              <a:t>单击此处编辑母版副标题样式</a:t>
            </a:r>
            <a:endParaRPr lang="zh-TW" alt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TW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95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95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5113" y="187325"/>
            <a:ext cx="2071687" cy="58340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187325"/>
            <a:ext cx="6067425" cy="58340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icrosoft JhengHei" panose="020B0604030504040204" pitchFamily="34" charset="-12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Picture 2" descr="corbeil"/>
          <p:cNvPicPr>
            <a:picLocks noChangeAspect="1"/>
          </p:cNvPicPr>
          <p:nvPr/>
        </p:nvPicPr>
        <p:blipFill>
          <a:blip r:embed="rId12">
            <a:lum bright="6000"/>
          </a:blip>
          <a:srcRect b="72667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>
              <a:alpha val="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PMingLiU" pitchFamily="18" charset="-120"/>
              <a:cs typeface="+mn-cs"/>
            </a:endParaRPr>
          </a:p>
        </p:txBody>
      </p:sp>
      <p:sp>
        <p:nvSpPr>
          <p:cNvPr id="1028" name="未知"/>
          <p:cNvSpPr/>
          <p:nvPr/>
        </p:nvSpPr>
        <p:spPr bwMode="auto">
          <a:xfrm rot="5400000">
            <a:off x="5295900" y="3009900"/>
            <a:ext cx="6858000" cy="838200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folHlink">
              <a:alpha val="29999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PMingLiU" pitchFamily="18" charset="-12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9222" name="Picture 6" descr="hr-abhijit-sagade-0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547" t="44969" r="2586" b="29874"/>
          <a:stretch>
            <a:fillRect/>
          </a:stretch>
        </p:blipFill>
        <p:spPr>
          <a:xfrm>
            <a:off x="457200" y="1143000"/>
            <a:ext cx="61722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7" descr="corbeil"/>
          <p:cNvPicPr>
            <a:picLocks noChangeAspect="1"/>
          </p:cNvPicPr>
          <p:nvPr/>
        </p:nvPicPr>
        <p:blipFill>
          <a:blip r:embed="rId14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lum bright="-6000" contrast="12000"/>
          </a:blip>
          <a:srcRect l="33000" t="32001"/>
          <a:stretch>
            <a:fillRect/>
          </a:stretch>
        </p:blipFill>
        <p:spPr>
          <a:xfrm>
            <a:off x="6477000" y="4814888"/>
            <a:ext cx="2667000" cy="20431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icrosoft JhengHei" panose="020B0604030504040204" pitchFamily="34" charset="-120"/>
        <a:buChar char="◆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微软雅黑" panose="020B0503020204020204" pitchFamily="34" charset="-122"/>
            </a:endParaRPr>
          </a:p>
        </p:txBody>
      </p:sp>
      <p:sp>
        <p:nvSpPr>
          <p:cNvPr id="10245" name="Rectangle 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TW" altLang="en-US" dirty="0"/>
              <a:t>单击此处编辑母版标题样式</a:t>
            </a:r>
            <a:endParaRPr lang="zh-TW" altLang="en-US" dirty="0"/>
          </a:p>
        </p:txBody>
      </p:sp>
      <p:sp>
        <p:nvSpPr>
          <p:cNvPr id="10246" name="Rectangle 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单击此处编辑母版文本样式</a:t>
            </a:r>
            <a:endParaRPr lang="zh-TW" altLang="en-US" dirty="0"/>
          </a:p>
          <a:p>
            <a:pPr lvl="1"/>
            <a:r>
              <a:rPr lang="zh-TW" altLang="en-US" dirty="0"/>
              <a:t>第二级</a:t>
            </a:r>
            <a:endParaRPr lang="zh-TW" altLang="en-US" dirty="0"/>
          </a:p>
          <a:p>
            <a:pPr lvl="2"/>
            <a:r>
              <a:rPr lang="zh-TW" altLang="en-US" dirty="0"/>
              <a:t>第三级</a:t>
            </a:r>
            <a:endParaRPr lang="zh-TW" altLang="en-US" dirty="0"/>
          </a:p>
          <a:p>
            <a:pPr lvl="3"/>
            <a:r>
              <a:rPr lang="zh-TW" altLang="en-US" dirty="0"/>
              <a:t>第四级</a:t>
            </a:r>
            <a:endParaRPr lang="zh-TW" altLang="en-US" dirty="0"/>
          </a:p>
          <a:p>
            <a:pPr lvl="4"/>
            <a:r>
              <a:rPr lang="zh-TW" altLang="en-US" dirty="0"/>
              <a:t>第五级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395288" y="187325"/>
            <a:ext cx="8229600" cy="6492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TW" altLang="en-US" dirty="0"/>
              <a:t>单击此处编辑母版标题样式</a:t>
            </a:r>
            <a:endParaRPr lang="zh-TW" altLang="en-US" dirty="0"/>
          </a:p>
        </p:txBody>
      </p:sp>
      <p:sp>
        <p:nvSpPr>
          <p:cNvPr id="11267" name="文本占位符 2"/>
          <p:cNvSpPr>
            <a:spLocks noGrp="1"/>
          </p:cNvSpPr>
          <p:nvPr>
            <p:ph type="body" idx="1"/>
          </p:nvPr>
        </p:nvSpPr>
        <p:spPr>
          <a:xfrm>
            <a:off x="457200" y="1495425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单击此处编辑母版文本样式</a:t>
            </a:r>
            <a:endParaRPr lang="zh-TW" altLang="en-US" dirty="0"/>
          </a:p>
          <a:p>
            <a:pPr lvl="1"/>
            <a:r>
              <a:rPr lang="zh-TW" altLang="en-US" dirty="0"/>
              <a:t>第二级</a:t>
            </a:r>
            <a:endParaRPr lang="zh-TW" altLang="en-US" dirty="0"/>
          </a:p>
          <a:p>
            <a:pPr lvl="2"/>
            <a:r>
              <a:rPr lang="zh-TW" altLang="en-US" dirty="0"/>
              <a:t>第三级</a:t>
            </a:r>
            <a:endParaRPr lang="zh-TW" altLang="en-US" dirty="0"/>
          </a:p>
          <a:p>
            <a:pPr lvl="3"/>
            <a:r>
              <a:rPr lang="zh-TW" altLang="en-US" dirty="0"/>
              <a:t>第四级</a:t>
            </a:r>
            <a:endParaRPr lang="zh-TW" altLang="en-US" dirty="0"/>
          </a:p>
          <a:p>
            <a:pPr lvl="4"/>
            <a:r>
              <a:rPr lang="zh-TW" altLang="en-US" dirty="0"/>
              <a:t>第五级</a:t>
            </a:r>
            <a:endParaRPr lang="zh-TW" altLang="en-US" dirty="0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PMingLiU" pitchFamily="18" charset="-120"/>
              <a:cs typeface="+mn-cs"/>
            </a:endParaRPr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7.GIF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6.xml"/><Relationship Id="rId4" Type="http://schemas.openxmlformats.org/officeDocument/2006/relationships/slide" Target="slide19.xml"/><Relationship Id="rId3" Type="http://schemas.openxmlformats.org/officeDocument/2006/relationships/image" Target="../media/image17.GIF"/><Relationship Id="rId2" Type="http://schemas.openxmlformats.org/officeDocument/2006/relationships/image" Target="../media/image6.wmf"/><Relationship Id="rId1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" Target="slide19.xml"/><Relationship Id="rId7" Type="http://schemas.openxmlformats.org/officeDocument/2006/relationships/image" Target="../media/image17.GIF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24.xml"/><Relationship Id="rId6" Type="http://schemas.openxmlformats.org/officeDocument/2006/relationships/slide" Target="slide19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wmf"/><Relationship Id="rId1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image" Target="../media/image62.png"/><Relationship Id="rId7" Type="http://schemas.openxmlformats.org/officeDocument/2006/relationships/image" Target="../media/image61.png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14.png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7.GIF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" Target="slide19.xml"/><Relationship Id="rId7" Type="http://schemas.openxmlformats.org/officeDocument/2006/relationships/image" Target="../media/image9.GIF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8" name="WordArt 4"/>
          <p:cNvSpPr>
            <a:spLocks noChangeArrowheads="1" noChangeShapeType="1"/>
          </p:cNvSpPr>
          <p:nvPr/>
        </p:nvSpPr>
        <p:spPr bwMode="auto">
          <a:xfrm>
            <a:off x="2895600" y="2743200"/>
            <a:ext cx="5943600" cy="9239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</a:t>
            </a:r>
            <a:r>
              <a:rPr kumimoji="0" lang="zh-CN" altLang="en-US" sz="7200" b="1" i="0" u="none" strike="noStrike" kern="1200" cap="none" spc="0" normalizeH="0" baseline="0" noProof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动态电路分析</a:t>
            </a:r>
            <a:endParaRPr kumimoji="0" lang="zh-CN" altLang="en-US" sz="7200" b="1" i="0" u="none" strike="noStrike" kern="1200" cap="none" spc="0" normalizeH="0" baseline="0" noProof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3316" name="Picture 5" descr="落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7525" y="0"/>
            <a:ext cx="2276475" cy="242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WordArt 8"/>
          <p:cNvSpPr>
            <a:spLocks noTextEdit="1"/>
          </p:cNvSpPr>
          <p:nvPr/>
        </p:nvSpPr>
        <p:spPr>
          <a:xfrm>
            <a:off x="1371600" y="609600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欧姆定律专题一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r>
              <a:rPr lang="zh-CN" altLang="en-US"/>
              <a:t>刘绪颖</a:t>
            </a:r>
            <a:endParaRPr lang="zh-CN" altLang="en-US"/>
          </a:p>
        </p:txBody>
      </p:sp>
    </p:spTree>
  </p:cSld>
  <p:clrMapOvr>
    <a:masterClrMapping/>
  </p:clrMapOvr>
  <p:transition>
    <p:blinds dir="vert"/>
    <p:sndAc>
      <p:stSnd>
        <p:snd r:embed="rId2" name="typ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Text Box 2"/>
          <p:cNvSpPr txBox="1"/>
          <p:nvPr/>
        </p:nvSpPr>
        <p:spPr>
          <a:xfrm>
            <a:off x="152400" y="685800"/>
            <a:ext cx="88392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00025" indent="-200025"/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、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如图所示的电路中，电源电压保持不变。开关S闭合，将滑动变阻器的滑片P向右移动，下列说法正确的是（     ）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marL="200025" indent="-200025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A. 电流表示数变小，电压表示数变大</a:t>
            </a:r>
            <a:endParaRPr lang="zh-CN" altLang="en-US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marL="200025" indent="-200025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B. 电流表示数不变，电压表示数变小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marL="200025" indent="-200025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C. 电流表示数不变，电压表示数不变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marL="200025" indent="-200025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D. 电流表示数变大，电压表示数变小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</p:txBody>
      </p:sp>
      <p:pic>
        <p:nvPicPr>
          <p:cNvPr id="2253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032000" y="3654425"/>
            <a:ext cx="19050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3813175" cy="2466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 Box 5"/>
          <p:cNvSpPr txBox="1"/>
          <p:nvPr/>
        </p:nvSpPr>
        <p:spPr>
          <a:xfrm>
            <a:off x="7086600" y="990600"/>
            <a:ext cx="41592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4343400" y="42672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2552" name="AutoShape 11"/>
          <p:cNvSpPr/>
          <p:nvPr/>
        </p:nvSpPr>
        <p:spPr>
          <a:xfrm>
            <a:off x="3581400" y="4252595"/>
            <a:ext cx="1219835" cy="3048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12302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52800"/>
            <a:ext cx="3810000" cy="215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3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191000"/>
            <a:ext cx="609600" cy="5349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6"/>
          <p:cNvGrpSpPr/>
          <p:nvPr/>
        </p:nvGrpSpPr>
        <p:grpSpPr>
          <a:xfrm>
            <a:off x="6781800" y="2895600"/>
            <a:ext cx="2019300" cy="693738"/>
            <a:chOff x="2412" y="5964"/>
            <a:chExt cx="2700" cy="1092"/>
          </a:xfrm>
        </p:grpSpPr>
        <p:pic>
          <p:nvPicPr>
            <p:cNvPr id="22550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2" y="5964"/>
              <a:ext cx="2700" cy="9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51" name="Line 18"/>
            <p:cNvSpPr/>
            <p:nvPr/>
          </p:nvSpPr>
          <p:spPr>
            <a:xfrm>
              <a:off x="4932" y="6744"/>
              <a:ext cx="0" cy="312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307" name="Rectangle 19"/>
          <p:cNvSpPr/>
          <p:nvPr/>
        </p:nvSpPr>
        <p:spPr>
          <a:xfrm>
            <a:off x="7010400" y="3505200"/>
            <a:ext cx="304800" cy="1524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308" name="Text Box 20"/>
          <p:cNvSpPr txBox="1"/>
          <p:nvPr/>
        </p:nvSpPr>
        <p:spPr>
          <a:xfrm>
            <a:off x="5562600" y="5791200"/>
            <a:ext cx="10541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→V</a:t>
            </a: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变小</a:t>
            </a:r>
            <a:endParaRPr lang="zh-CN" altLang="zh-CN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09" name="Text Box 21"/>
          <p:cNvSpPr txBox="1"/>
          <p:nvPr/>
        </p:nvSpPr>
        <p:spPr>
          <a:xfrm>
            <a:off x="623888" y="5791200"/>
            <a:ext cx="7477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右移</a:t>
            </a:r>
            <a:endParaRPr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10" name="Text Box 22"/>
          <p:cNvSpPr txBox="1"/>
          <p:nvPr/>
        </p:nvSpPr>
        <p:spPr>
          <a:xfrm>
            <a:off x="1219200" y="5791200"/>
            <a:ext cx="311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TW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endParaRPr lang="zh-TW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11" name="Text Box 23"/>
          <p:cNvSpPr txBox="1"/>
          <p:nvPr/>
        </p:nvSpPr>
        <p:spPr>
          <a:xfrm>
            <a:off x="1524000" y="5791200"/>
            <a:ext cx="8874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TW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TW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12" name="Text Box 24"/>
          <p:cNvSpPr txBox="1"/>
          <p:nvPr/>
        </p:nvSpPr>
        <p:spPr>
          <a:xfrm>
            <a:off x="2286000" y="5791200"/>
            <a:ext cx="13350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TW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en-US" altLang="zh-TW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TW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13" name="Text Box 25"/>
          <p:cNvSpPr txBox="1"/>
          <p:nvPr/>
        </p:nvSpPr>
        <p:spPr>
          <a:xfrm>
            <a:off x="3505200" y="5791200"/>
            <a:ext cx="10588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zh-CN" altLang="en-US" sz="2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</a:t>
            </a:r>
            <a:endParaRPr lang="zh-CN" altLang="x-none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14" name="Text Box 26"/>
          <p:cNvSpPr txBox="1"/>
          <p:nvPr/>
        </p:nvSpPr>
        <p:spPr>
          <a:xfrm>
            <a:off x="4495800" y="5791200"/>
            <a:ext cx="11049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→A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</a:t>
            </a:r>
            <a:endParaRPr lang="zh-CN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21" name="Rectangle 33"/>
          <p:cNvSpPr/>
          <p:nvPr/>
        </p:nvSpPr>
        <p:spPr>
          <a:xfrm>
            <a:off x="7086600" y="35052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2549" name="Text Box 6"/>
          <p:cNvSpPr txBox="1"/>
          <p:nvPr/>
        </p:nvSpPr>
        <p:spPr>
          <a:xfrm>
            <a:off x="0" y="0"/>
            <a:ext cx="696912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华文行楷" panose="02010800040101010101" pitchFamily="2" charset="-122"/>
              </a:rPr>
              <a:t>一 滑动变阻器引起的变化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ldLvl="0"/>
      <p:bldP spid="12307" grpId="0" animBg="1"/>
      <p:bldP spid="12308" grpId="0" bldLvl="0"/>
      <p:bldP spid="12309" grpId="0" bldLvl="0"/>
      <p:bldP spid="12310" grpId="0" bldLvl="0"/>
      <p:bldP spid="12311" grpId="0" bldLvl="0"/>
      <p:bldP spid="12312" grpId="0" bldLvl="0"/>
      <p:bldP spid="12313" grpId="0" bldLvl="0"/>
      <p:bldP spid="12314" grpId="0" bldLvl="0"/>
      <p:bldP spid="12321" grpId="0" animBg="1"/>
      <p:bldP spid="123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Text Box 2"/>
          <p:cNvSpPr txBox="1"/>
          <p:nvPr/>
        </p:nvSpPr>
        <p:spPr>
          <a:xfrm>
            <a:off x="2032000" y="2162175"/>
            <a:ext cx="508000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TW" altLang="en-US" sz="10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 </a:t>
            </a:r>
            <a:endParaRPr lang="zh-TW" altLang="en-US" sz="1000" b="1" dirty="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4101" name="Text Box 3"/>
          <p:cNvSpPr txBox="1"/>
          <p:nvPr/>
        </p:nvSpPr>
        <p:spPr>
          <a:xfrm>
            <a:off x="0" y="685800"/>
            <a:ext cx="80772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/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、    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如图所示的电路中，电源电压恒定不变， 当开关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S闭合时（      ）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indent="266700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A．电压表示数变小，电流表示数变小，灯变暗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indent="266700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B．电压 表示数变大，电流表示数变大，灯变亮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indent="266700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C．电压表示数不变，电流表示数不变，灯的亮度不变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indent="266700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D．电压表示数不变，电流表示数变小，灯变暗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1441450" y="990600"/>
            <a:ext cx="4635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3" name="Text Box 5"/>
          <p:cNvSpPr txBox="1"/>
          <p:nvPr/>
        </p:nvSpPr>
        <p:spPr>
          <a:xfrm>
            <a:off x="0" y="0"/>
            <a:ext cx="727392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华文行楷" panose="02010800040101010101" pitchFamily="2" charset="-122"/>
              </a:rPr>
              <a:t>二：开关引起的变化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graphicFrame>
        <p:nvGraphicFramePr>
          <p:cNvPr id="4098" name="Object 6"/>
          <p:cNvGraphicFramePr/>
          <p:nvPr/>
        </p:nvGraphicFramePr>
        <p:xfrm>
          <a:off x="381000" y="3200400"/>
          <a:ext cx="2971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828925" imgH="2152650" progId="Paint.Picture">
                  <p:embed/>
                </p:oleObj>
              </mc:Choice>
              <mc:Fallback>
                <p:oleObj name="" r:id="rId1" imgW="2828925" imgH="215265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3200400"/>
                        <a:ext cx="2971800" cy="2362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7" descr="wps_clip_image-144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95600"/>
            <a:ext cx="30480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wps_clip_image-145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267200"/>
            <a:ext cx="2924175" cy="1809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9"/>
          <p:cNvGrpSpPr/>
          <p:nvPr/>
        </p:nvGrpSpPr>
        <p:grpSpPr>
          <a:xfrm>
            <a:off x="3200400" y="4800600"/>
            <a:ext cx="1066800" cy="565150"/>
            <a:chOff x="0" y="0"/>
            <a:chExt cx="1678" cy="891"/>
          </a:xfrm>
        </p:grpSpPr>
        <p:sp>
          <p:nvSpPr>
            <p:cNvPr id="4117" name="AutoShape 10"/>
            <p:cNvSpPr/>
            <p:nvPr/>
          </p:nvSpPr>
          <p:spPr>
            <a:xfrm rot="1440000" flipV="1">
              <a:off x="0" y="0"/>
              <a:ext cx="1628" cy="338"/>
            </a:xfrm>
            <a:prstGeom prst="rightArrow">
              <a:avLst>
                <a:gd name="adj1" fmla="val 50000"/>
                <a:gd name="adj2" fmla="val 120414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118" name="Text Box 11"/>
            <p:cNvSpPr txBox="1"/>
            <p:nvPr/>
          </p:nvSpPr>
          <p:spPr>
            <a:xfrm>
              <a:off x="117" y="360"/>
              <a:ext cx="1561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latin typeface="Tahoma" panose="020B0604030504040204" pitchFamily="34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 S闭合</a:t>
              </a:r>
              <a:endParaRPr lang="zh-CN" altLang="en-US" sz="1600" b="1" dirty="0">
                <a:latin typeface="Tahoma" panose="020B0604030504040204" pitchFamily="34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3276600" y="3595688"/>
            <a:ext cx="1295400" cy="484187"/>
            <a:chOff x="2064" y="2265"/>
            <a:chExt cx="816" cy="305"/>
          </a:xfrm>
        </p:grpSpPr>
        <p:sp>
          <p:nvSpPr>
            <p:cNvPr id="4115" name="AutoShape 13"/>
            <p:cNvSpPr/>
            <p:nvPr/>
          </p:nvSpPr>
          <p:spPr>
            <a:xfrm rot="-1423744">
              <a:off x="2064" y="2435"/>
              <a:ext cx="635" cy="135"/>
            </a:xfrm>
            <a:prstGeom prst="rightArrow">
              <a:avLst>
                <a:gd name="adj1" fmla="val 50000"/>
                <a:gd name="adj2" fmla="val 117592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116" name="Text Box 14"/>
            <p:cNvSpPr txBox="1"/>
            <p:nvPr/>
          </p:nvSpPr>
          <p:spPr>
            <a:xfrm>
              <a:off x="2064" y="2265"/>
              <a:ext cx="81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Tahoma" panose="020B0604030504040204" pitchFamily="34" charset="0"/>
                  <a:ea typeface="宋体" panose="02010600030101010101" pitchFamily="2" charset="-122"/>
                </a:rPr>
                <a:t>S断开</a:t>
              </a:r>
              <a:endParaRPr lang="zh-CN" altLang="en-US" b="1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72" name="Text Box 16"/>
          <p:cNvSpPr txBox="1"/>
          <p:nvPr/>
        </p:nvSpPr>
        <p:spPr>
          <a:xfrm>
            <a:off x="914400" y="61722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R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不变</a:t>
            </a:r>
            <a:endParaRPr lang="zh-CN" altLang="en-US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473" name="Line 17"/>
          <p:cNvSpPr/>
          <p:nvPr/>
        </p:nvSpPr>
        <p:spPr>
          <a:xfrm flipV="1">
            <a:off x="1828800" y="6400800"/>
            <a:ext cx="457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4" name="Text Box 18"/>
          <p:cNvSpPr txBox="1"/>
          <p:nvPr/>
        </p:nvSpPr>
        <p:spPr>
          <a:xfrm>
            <a:off x="2209800" y="61722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不变</a:t>
            </a:r>
            <a:endParaRPr lang="zh-CN" altLang="en-US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475" name="Line 19"/>
          <p:cNvSpPr/>
          <p:nvPr/>
        </p:nvSpPr>
        <p:spPr>
          <a:xfrm flipV="1">
            <a:off x="3048000" y="6400800"/>
            <a:ext cx="457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6" name="Line 20"/>
          <p:cNvSpPr/>
          <p:nvPr/>
        </p:nvSpPr>
        <p:spPr>
          <a:xfrm flipV="1">
            <a:off x="4572000" y="6400800"/>
            <a:ext cx="457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7" name="Text Box 21"/>
          <p:cNvSpPr txBox="1"/>
          <p:nvPr/>
        </p:nvSpPr>
        <p:spPr>
          <a:xfrm>
            <a:off x="3429000" y="61722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U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不变</a:t>
            </a:r>
            <a:endParaRPr lang="zh-CN" altLang="en-US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478" name="Text Box 22"/>
          <p:cNvSpPr txBox="1"/>
          <p:nvPr/>
        </p:nvSpPr>
        <p:spPr>
          <a:xfrm>
            <a:off x="5029200" y="61722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灯泡亮度不变</a:t>
            </a:r>
            <a:endParaRPr lang="zh-CN" altLang="en-US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/>
      <p:bldP spid="19472" grpId="0"/>
      <p:bldP spid="19474" grpId="0"/>
      <p:bldP spid="194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122" name="Object 2"/>
          <p:cNvGraphicFramePr/>
          <p:nvPr>
            <p:ph idx="1"/>
          </p:nvPr>
        </p:nvGraphicFramePr>
        <p:xfrm>
          <a:off x="0" y="0"/>
          <a:ext cx="9294813" cy="701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6829425" imgH="5114925" progId="Paint.Picture">
                  <p:embed/>
                </p:oleObj>
              </mc:Choice>
              <mc:Fallback>
                <p:oleObj name="" r:id="rId1" imgW="6829425" imgH="511492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294813" cy="7010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/>
          <p:nvPr/>
        </p:nvSpPr>
        <p:spPr>
          <a:xfrm>
            <a:off x="2743200" y="381000"/>
            <a:ext cx="37338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chemeClr val="tx2"/>
                </a:solidFill>
                <a:latin typeface="微软雅黑" panose="020B0503020204020204" pitchFamily="34" charset="-122"/>
                <a:ea typeface="华文隶书" panose="02010800040101010101" pitchFamily="2" charset="-122"/>
              </a:rPr>
              <a:t>分析方法</a:t>
            </a:r>
            <a:endParaRPr lang="zh-CN" altLang="en-US" sz="5400" b="1" dirty="0">
              <a:solidFill>
                <a:schemeClr val="tx2"/>
              </a:solidFill>
              <a:latin typeface="微软雅黑" panose="020B0503020204020204" pitchFamily="34" charset="-122"/>
              <a:ea typeface="华文隶书" panose="02010800040101010101" pitchFamily="2" charset="-122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152400" y="1965325"/>
            <a:ext cx="8229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微软雅黑" panose="020B0503020204020204" pitchFamily="34" charset="-122"/>
                <a:ea typeface="华文行楷" panose="02010800040101010101" pitchFamily="2" charset="-122"/>
              </a:rPr>
              <a:t>第</a:t>
            </a:r>
            <a:r>
              <a:rPr lang="zh-CN" altLang="en-US" sz="4000" b="1" dirty="0">
                <a:latin typeface="微软雅黑" panose="020B0503020204020204" pitchFamily="34" charset="-122"/>
                <a:ea typeface="华文行楷" panose="02010800040101010101" pitchFamily="2" charset="-122"/>
                <a:sym typeface="Arial" panose="020B0604020202020204" pitchFamily="34" charset="0"/>
              </a:rPr>
              <a:t>一步：</a:t>
            </a:r>
            <a:r>
              <a:rPr lang="zh-CN" altLang="en-US" sz="4000" b="1" dirty="0">
                <a:solidFill>
                  <a:schemeClr val="tx2"/>
                </a:solidFill>
                <a:latin typeface="微软雅黑" panose="020B0503020204020204" pitchFamily="34" charset="-122"/>
                <a:ea typeface="华文行楷" panose="02010800040101010101" pitchFamily="2" charset="-122"/>
                <a:sym typeface="Arial" panose="020B0604020202020204" pitchFamily="34" charset="0"/>
              </a:rPr>
              <a:t>简化电路</a:t>
            </a:r>
            <a:r>
              <a:rPr lang="zh-CN" altLang="en-US" sz="4000" b="1" dirty="0">
                <a:latin typeface="微软雅黑" panose="020B0503020204020204" pitchFamily="34" charset="-122"/>
                <a:ea typeface="华文行楷" panose="02010800040101010101" pitchFamily="2" charset="-122"/>
                <a:sym typeface="Arial" panose="020B0604020202020204" pitchFamily="34" charset="0"/>
              </a:rPr>
              <a:t>（去表）</a:t>
            </a:r>
            <a:endParaRPr lang="zh-CN" altLang="en-US" sz="4000" b="1" dirty="0"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0" y="4343400"/>
            <a:ext cx="9525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第三步：</a:t>
            </a:r>
            <a:r>
              <a:rPr lang="zh-CN" altLang="en-US" sz="4000" b="1" dirty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动态分析（</a:t>
            </a: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开关导致</a:t>
            </a:r>
            <a:r>
              <a:rPr lang="en-US" altLang="zh-CN" sz="4000" b="1" dirty="0">
                <a:latin typeface="华文宋体" panose="02010600040101010101" pitchFamily="2" charset="-122"/>
                <a:ea typeface="华文宋体" panose="02010600040101010101" pitchFamily="2" charset="-122"/>
                <a:sym typeface="Arial" panose="020B0604020202020204" pitchFamily="34" charset="0"/>
              </a:rPr>
              <a:t>I  U </a:t>
            </a: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变化</a:t>
            </a:r>
            <a:r>
              <a:rPr lang="zh-CN" altLang="en-US" sz="4000" b="1" dirty="0">
                <a:latin typeface="华文宋体" panose="02010600040101010101" pitchFamily="2" charset="-122"/>
                <a:ea typeface="华文宋体" panose="02010600040101010101" pitchFamily="2" charset="-122"/>
                <a:sym typeface="Arial" panose="020B0604020202020204" pitchFamily="34" charset="0"/>
              </a:rPr>
              <a:t>）</a:t>
            </a:r>
            <a:endParaRPr lang="zh-CN" altLang="en-US" sz="4000" b="1" dirty="0"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486" name="Text Box 6"/>
          <p:cNvSpPr txBox="1"/>
          <p:nvPr/>
        </p:nvSpPr>
        <p:spPr>
          <a:xfrm>
            <a:off x="152400" y="3124200"/>
            <a:ext cx="8991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第二步：</a:t>
            </a:r>
            <a:r>
              <a:rPr lang="zh-CN" altLang="en-US" sz="3200" b="1" dirty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明确电表测的物理量</a:t>
            </a: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（恢复电表）</a:t>
            </a:r>
            <a:endParaRPr lang="zh-CN" altLang="en-US" sz="4000" b="1" dirty="0"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5128" name="Picture 7" descr="落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25" y="0"/>
            <a:ext cx="2276475" cy="242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/>
      <p:bldP spid="20484" grpId="0" bldLvl="0"/>
      <p:bldP spid="20485" grpId="0" bldLvl="0"/>
      <p:bldP spid="20486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Text Box 2"/>
          <p:cNvSpPr txBox="1"/>
          <p:nvPr/>
        </p:nvSpPr>
        <p:spPr>
          <a:xfrm>
            <a:off x="152400" y="400050"/>
            <a:ext cx="8991600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00025" indent="-200025"/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5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 如图所示电路中，电源电压保持不变，闭合开关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S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、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S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，两灯都发光；当把开关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S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断开时，灯泡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的亮度及电流表示数的变化情况是（     ）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marL="200025" indent="-200025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A．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亮度增大，电流表示数不变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marL="200025" indent="-200025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B．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亮度不变，电流表示数不变 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marL="200025" indent="-200025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C．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亮度不变，电流表示数变小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marL="200025" indent="-200025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D．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亮度减小，电流表示数变小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371600" y="1081088"/>
            <a:ext cx="4699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508" name="Picture 4" descr="wps_clip_image-146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2209800"/>
            <a:ext cx="2352675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657600"/>
            <a:ext cx="2613025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191000"/>
            <a:ext cx="2133600" cy="1581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0"/>
          <p:cNvGrpSpPr/>
          <p:nvPr/>
        </p:nvGrpSpPr>
        <p:grpSpPr>
          <a:xfrm>
            <a:off x="5105400" y="3352800"/>
            <a:ext cx="1143000" cy="625475"/>
            <a:chOff x="0" y="0"/>
            <a:chExt cx="1800" cy="986"/>
          </a:xfrm>
        </p:grpSpPr>
        <p:sp>
          <p:nvSpPr>
            <p:cNvPr id="23574" name="AutoShape 11"/>
            <p:cNvSpPr/>
            <p:nvPr/>
          </p:nvSpPr>
          <p:spPr>
            <a:xfrm rot="-1440000">
              <a:off x="0" y="648"/>
              <a:ext cx="1587" cy="338"/>
            </a:xfrm>
            <a:prstGeom prst="rightArrow">
              <a:avLst>
                <a:gd name="adj1" fmla="val 50000"/>
                <a:gd name="adj2" fmla="val 117381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3575" name="Text Box 12"/>
            <p:cNvSpPr txBox="1"/>
            <p:nvPr/>
          </p:nvSpPr>
          <p:spPr>
            <a:xfrm>
              <a:off x="0" y="0"/>
              <a:ext cx="1800" cy="5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latin typeface="Tahoma" panose="020B0604030504040204" pitchFamily="34" charset="0"/>
                  <a:ea typeface="宋体" panose="02010600030101010101" pitchFamily="2" charset="-122"/>
                </a:rPr>
                <a:t>S</a:t>
              </a:r>
              <a:r>
                <a:rPr lang="zh-CN" altLang="en-US" sz="900" b="1" dirty="0">
                  <a:latin typeface="Tahoma" panose="020B0604030504040204" pitchFamily="34" charset="0"/>
                  <a:ea typeface="宋体" panose="02010600030101010101" pitchFamily="2" charset="-122"/>
                </a:rPr>
                <a:t>1</a:t>
              </a:r>
              <a:r>
                <a:rPr lang="zh-CN" altLang="en-US" sz="1600" b="1" dirty="0">
                  <a:latin typeface="Tahoma" panose="020B0604030504040204" pitchFamily="34" charset="0"/>
                  <a:ea typeface="宋体" panose="02010600030101010101" pitchFamily="2" charset="-122"/>
                </a:rPr>
                <a:t> S</a:t>
              </a:r>
              <a:r>
                <a:rPr lang="zh-CN" altLang="en-US" sz="900" b="1" dirty="0">
                  <a:latin typeface="Tahoma" panose="020B0604030504040204" pitchFamily="34" charset="0"/>
                  <a:ea typeface="宋体" panose="02010600030101010101" pitchFamily="2" charset="-122"/>
                </a:rPr>
                <a:t>2</a:t>
              </a:r>
              <a:r>
                <a:rPr lang="zh-CN" altLang="en-US" sz="1600" b="1" dirty="0">
                  <a:latin typeface="Tahoma" panose="020B0604030504040204" pitchFamily="34" charset="0"/>
                  <a:ea typeface="宋体" panose="02010600030101010101" pitchFamily="2" charset="-122"/>
                </a:rPr>
                <a:t>闭合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3561" name="Text Box 13"/>
          <p:cNvSpPr txBox="1"/>
          <p:nvPr/>
        </p:nvSpPr>
        <p:spPr>
          <a:xfrm>
            <a:off x="152400" y="762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练习1</a:t>
            </a:r>
            <a:endParaRPr lang="zh-CN" altLang="en-US" sz="24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4953000" y="5029200"/>
            <a:ext cx="1219200" cy="488950"/>
            <a:chOff x="3120" y="3168"/>
            <a:chExt cx="768" cy="308"/>
          </a:xfrm>
        </p:grpSpPr>
        <p:sp>
          <p:nvSpPr>
            <p:cNvPr id="23572" name="AutoShape 8"/>
            <p:cNvSpPr/>
            <p:nvPr/>
          </p:nvSpPr>
          <p:spPr>
            <a:xfrm rot="1919202">
              <a:off x="3253" y="3168"/>
              <a:ext cx="635" cy="135"/>
            </a:xfrm>
            <a:prstGeom prst="rightArrow">
              <a:avLst>
                <a:gd name="adj1" fmla="val 50000"/>
                <a:gd name="adj2" fmla="val 117592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3573" name="Text Box 15"/>
            <p:cNvSpPr txBox="1"/>
            <p:nvPr/>
          </p:nvSpPr>
          <p:spPr>
            <a:xfrm>
              <a:off x="3120" y="3264"/>
              <a:ext cx="624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微软雅黑" panose="020B0503020204020204" pitchFamily="34" charset="-122"/>
                </a:rPr>
                <a:t>S</a:t>
              </a:r>
              <a:r>
                <a:rPr lang="en-US" altLang="zh-CN" sz="1200" b="1" dirty="0">
                  <a:latin typeface="微软雅黑" panose="020B0503020204020204" pitchFamily="34" charset="-122"/>
                </a:rPr>
                <a:t>2</a:t>
              </a:r>
              <a:r>
                <a:rPr lang="zh-CN" altLang="en-US" sz="1600" b="1" dirty="0">
                  <a:latin typeface="微软雅黑" panose="020B0503020204020204" pitchFamily="34" charset="-122"/>
                </a:rPr>
                <a:t>断开</a:t>
              </a:r>
              <a:endParaRPr lang="zh-CN" altLang="en-US" sz="16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1521" name="Text Box 17"/>
          <p:cNvSpPr txBox="1"/>
          <p:nvPr/>
        </p:nvSpPr>
        <p:spPr>
          <a:xfrm>
            <a:off x="0" y="6019800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由闭合到断开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22" name="Text Box 18"/>
          <p:cNvSpPr txBox="1"/>
          <p:nvPr/>
        </p:nvSpPr>
        <p:spPr>
          <a:xfrm>
            <a:off x="2133600" y="60198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23" name="Text Box 19"/>
          <p:cNvSpPr txBox="1"/>
          <p:nvPr/>
        </p:nvSpPr>
        <p:spPr>
          <a:xfrm>
            <a:off x="3581400" y="6019800"/>
            <a:ext cx="203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亮度不变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24" name="Text Box 20"/>
          <p:cNvSpPr txBox="1"/>
          <p:nvPr/>
        </p:nvSpPr>
        <p:spPr>
          <a:xfrm>
            <a:off x="5715000" y="60198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减小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25" name="Text Box 21"/>
          <p:cNvSpPr txBox="1"/>
          <p:nvPr/>
        </p:nvSpPr>
        <p:spPr>
          <a:xfrm>
            <a:off x="7264400" y="6019800"/>
            <a:ext cx="127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减小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26" name="Line 22"/>
          <p:cNvSpPr/>
          <p:nvPr/>
        </p:nvSpPr>
        <p:spPr>
          <a:xfrm>
            <a:off x="3048000" y="6248400"/>
            <a:ext cx="6096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7" name="Line 23"/>
          <p:cNvSpPr/>
          <p:nvPr/>
        </p:nvSpPr>
        <p:spPr>
          <a:xfrm>
            <a:off x="5181600" y="6248400"/>
            <a:ext cx="6096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8" name="Line 24"/>
          <p:cNvSpPr/>
          <p:nvPr/>
        </p:nvSpPr>
        <p:spPr>
          <a:xfrm>
            <a:off x="6629400" y="6248400"/>
            <a:ext cx="6096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23571" name="Picture 25" descr="125M5GC605P225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2192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21521" grpId="0"/>
      <p:bldP spid="21522" grpId="0"/>
      <p:bldP spid="21523" grpId="0"/>
      <p:bldP spid="21524" grpId="0"/>
      <p:bldP spid="215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Text Box 2"/>
          <p:cNvSpPr txBox="1"/>
          <p:nvPr/>
        </p:nvSpPr>
        <p:spPr>
          <a:xfrm>
            <a:off x="228600" y="700088"/>
            <a:ext cx="89154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66700" indent="-266700"/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6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 如图所示的电路中，R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、R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均为定值电阻，电源电压不变，闭合开关S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、S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，两电表均有示数。若断开开关S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，则（    ）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marL="266700" indent="-266700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A．电流表的示数变大，电压表的示数变小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marL="266700" indent="-266700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B．电流表的示数变小，电压表的示数变大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marL="266700" indent="-266700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C．电流表和电压表的示数都变小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pPr marL="266700" indent="-266700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D．电流表和电压表的示数都变大    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</p:txBody>
      </p:sp>
      <p:pic>
        <p:nvPicPr>
          <p:cNvPr id="24580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032000" y="3340100"/>
            <a:ext cx="38100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Text Box 4"/>
          <p:cNvSpPr txBox="1"/>
          <p:nvPr/>
        </p:nvSpPr>
        <p:spPr>
          <a:xfrm>
            <a:off x="150813" y="76200"/>
            <a:ext cx="2135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练习</a:t>
            </a:r>
            <a:r>
              <a:rPr lang="en-US" altLang="zh-CN" sz="24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7620000" y="1066800"/>
            <a:ext cx="5397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971800" y="4114800"/>
            <a:ext cx="685800" cy="777875"/>
            <a:chOff x="0" y="0"/>
            <a:chExt cx="1679" cy="1797"/>
          </a:xfrm>
        </p:grpSpPr>
        <p:sp>
          <p:nvSpPr>
            <p:cNvPr id="24605" name="AutoShape 11"/>
            <p:cNvSpPr/>
            <p:nvPr/>
          </p:nvSpPr>
          <p:spPr>
            <a:xfrm rot="-1440000">
              <a:off x="0" y="0"/>
              <a:ext cx="1679" cy="338"/>
            </a:xfrm>
            <a:prstGeom prst="rightArrow">
              <a:avLst>
                <a:gd name="adj1" fmla="val 50000"/>
                <a:gd name="adj2" fmla="val 124186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4606" name="Text Box 12"/>
            <p:cNvSpPr txBox="1"/>
            <p:nvPr/>
          </p:nvSpPr>
          <p:spPr>
            <a:xfrm>
              <a:off x="120" y="601"/>
              <a:ext cx="1410" cy="11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b="1" dirty="0">
                  <a:solidFill>
                    <a:srgbClr val="FF0000"/>
                  </a:solidFill>
                  <a:latin typeface="仿宋_GB2312" pitchFamily="1" charset="-122"/>
                  <a:ea typeface="仿宋_GB2312" pitchFamily="1" charset="-122"/>
                </a:rPr>
                <a:t>S</a:t>
              </a:r>
              <a:r>
                <a:rPr lang="zh-CN" altLang="en-US" sz="900" b="1" dirty="0">
                  <a:solidFill>
                    <a:srgbClr val="FF0000"/>
                  </a:solidFill>
                  <a:latin typeface="仿宋_GB2312" pitchFamily="1" charset="-122"/>
                  <a:ea typeface="仿宋_GB2312" pitchFamily="1" charset="-122"/>
                </a:rPr>
                <a:t>1 </a:t>
              </a:r>
              <a:r>
                <a:rPr lang="zh-CN" altLang="en-US" sz="1400" b="1" dirty="0">
                  <a:solidFill>
                    <a:srgbClr val="FF0000"/>
                  </a:solidFill>
                  <a:latin typeface="仿宋_GB2312" pitchFamily="1" charset="-122"/>
                  <a:ea typeface="仿宋_GB2312" pitchFamily="1" charset="-122"/>
                </a:rPr>
                <a:t>S</a:t>
              </a:r>
              <a:r>
                <a:rPr lang="zh-CN" altLang="en-US" sz="900" b="1" dirty="0">
                  <a:solidFill>
                    <a:srgbClr val="FF0000"/>
                  </a:solidFill>
                  <a:latin typeface="仿宋_GB2312" pitchFamily="1" charset="-122"/>
                  <a:ea typeface="仿宋_GB2312" pitchFamily="1" charset="-122"/>
                </a:rPr>
                <a:t>2</a:t>
              </a:r>
              <a:r>
                <a:rPr lang="zh-CN" altLang="en-US" sz="1400" b="1" dirty="0">
                  <a:solidFill>
                    <a:srgbClr val="FF0000"/>
                  </a:solidFill>
                  <a:latin typeface="仿宋_GB2312" pitchFamily="1" charset="-122"/>
                  <a:ea typeface="仿宋_GB2312" pitchFamily="1" charset="-122"/>
                </a:rPr>
                <a:t>闭合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 rot="4647095">
            <a:off x="7073900" y="2373313"/>
            <a:ext cx="1135063" cy="655637"/>
            <a:chOff x="0" y="0"/>
            <a:chExt cx="1679" cy="1143"/>
          </a:xfrm>
        </p:grpSpPr>
        <p:sp>
          <p:nvSpPr>
            <p:cNvPr id="24603" name="AutoShape 14"/>
            <p:cNvSpPr/>
            <p:nvPr/>
          </p:nvSpPr>
          <p:spPr>
            <a:xfrm rot="-1440000">
              <a:off x="0" y="0"/>
              <a:ext cx="1679" cy="338"/>
            </a:xfrm>
            <a:prstGeom prst="rightArrow">
              <a:avLst>
                <a:gd name="adj1" fmla="val 50000"/>
                <a:gd name="adj2" fmla="val 124186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4604" name="Text Box 15"/>
            <p:cNvSpPr txBox="1"/>
            <p:nvPr/>
          </p:nvSpPr>
          <p:spPr>
            <a:xfrm>
              <a:off x="110" y="612"/>
              <a:ext cx="141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b="1" dirty="0">
                  <a:solidFill>
                    <a:srgbClr val="FF0000"/>
                  </a:solidFill>
                  <a:latin typeface="仿宋_GB2312" pitchFamily="1" charset="-122"/>
                  <a:ea typeface="仿宋_GB2312" pitchFamily="1" charset="-122"/>
                </a:rPr>
                <a:t>S</a:t>
              </a:r>
              <a:r>
                <a:rPr lang="zh-CN" altLang="en-US" sz="900" b="1" dirty="0">
                  <a:solidFill>
                    <a:srgbClr val="FF0000"/>
                  </a:solidFill>
                  <a:latin typeface="仿宋_GB2312" pitchFamily="1" charset="-122"/>
                  <a:ea typeface="仿宋_GB2312" pitchFamily="1" charset="-122"/>
                </a:rPr>
                <a:t>2</a:t>
              </a:r>
              <a:r>
                <a:rPr lang="zh-CN" altLang="en-US" sz="1400" b="1" dirty="0">
                  <a:solidFill>
                    <a:srgbClr val="FF0000"/>
                  </a:solidFill>
                  <a:latin typeface="仿宋_GB2312" pitchFamily="1" charset="-122"/>
                  <a:ea typeface="仿宋_GB2312" pitchFamily="1" charset="-122"/>
                </a:rPr>
                <a:t>断开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2544" name="Text Box 16"/>
          <p:cNvSpPr txBox="1"/>
          <p:nvPr/>
        </p:nvSpPr>
        <p:spPr>
          <a:xfrm>
            <a:off x="304800" y="57912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由闭合到断开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586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2971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124200"/>
            <a:ext cx="2743200" cy="199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7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200400"/>
            <a:ext cx="2543175" cy="189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8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325" y="3124200"/>
            <a:ext cx="2505075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9" name="Text Box 21"/>
          <p:cNvSpPr txBox="1"/>
          <p:nvPr/>
        </p:nvSpPr>
        <p:spPr>
          <a:xfrm>
            <a:off x="2971800" y="568325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</a:rPr>
              <a:t>R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总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551" name="Text Box 23"/>
          <p:cNvSpPr txBox="1"/>
          <p:nvPr/>
        </p:nvSpPr>
        <p:spPr>
          <a:xfrm>
            <a:off x="4419600" y="5715000"/>
            <a:ext cx="45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</a:rPr>
              <a:t>I</a:t>
            </a: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552" name="Line 24"/>
          <p:cNvSpPr/>
          <p:nvPr/>
        </p:nvSpPr>
        <p:spPr>
          <a:xfrm flipV="1">
            <a:off x="3810000" y="5715000"/>
            <a:ext cx="0" cy="6096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53" name="Line 25"/>
          <p:cNvSpPr/>
          <p:nvPr/>
        </p:nvSpPr>
        <p:spPr>
          <a:xfrm>
            <a:off x="4038600" y="6019800"/>
            <a:ext cx="45720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54" name="Line 26"/>
          <p:cNvSpPr/>
          <p:nvPr/>
        </p:nvSpPr>
        <p:spPr>
          <a:xfrm>
            <a:off x="4953000" y="6019800"/>
            <a:ext cx="45720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55" name="Text Box 27"/>
          <p:cNvSpPr txBox="1"/>
          <p:nvPr/>
        </p:nvSpPr>
        <p:spPr>
          <a:xfrm>
            <a:off x="6477000" y="5683250"/>
            <a:ext cx="5492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</a:rPr>
              <a:t>U</a:t>
            </a: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556" name="Line 28"/>
          <p:cNvSpPr/>
          <p:nvPr/>
        </p:nvSpPr>
        <p:spPr>
          <a:xfrm>
            <a:off x="5943600" y="5791200"/>
            <a:ext cx="0" cy="5334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57" name="Line 29"/>
          <p:cNvSpPr/>
          <p:nvPr/>
        </p:nvSpPr>
        <p:spPr>
          <a:xfrm>
            <a:off x="8001000" y="5791200"/>
            <a:ext cx="0" cy="5334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58" name="Text Box 30"/>
          <p:cNvSpPr txBox="1"/>
          <p:nvPr/>
        </p:nvSpPr>
        <p:spPr>
          <a:xfrm>
            <a:off x="5334000" y="571500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</a:rPr>
              <a:t>A</a:t>
            </a: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559" name="Line 31"/>
          <p:cNvSpPr/>
          <p:nvPr/>
        </p:nvSpPr>
        <p:spPr>
          <a:xfrm>
            <a:off x="6096000" y="6019800"/>
            <a:ext cx="45720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60" name="Line 32"/>
          <p:cNvSpPr/>
          <p:nvPr/>
        </p:nvSpPr>
        <p:spPr>
          <a:xfrm>
            <a:off x="7010400" y="6019800"/>
            <a:ext cx="45720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61" name="Text Box 33"/>
          <p:cNvSpPr txBox="1"/>
          <p:nvPr/>
        </p:nvSpPr>
        <p:spPr>
          <a:xfrm>
            <a:off x="7391400" y="5715000"/>
            <a:ext cx="60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</a:rPr>
              <a:t>V</a:t>
            </a: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562" name="Line 34"/>
          <p:cNvSpPr/>
          <p:nvPr/>
        </p:nvSpPr>
        <p:spPr>
          <a:xfrm>
            <a:off x="4876800" y="5791200"/>
            <a:ext cx="0" cy="5334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22544" grpId="0"/>
      <p:bldP spid="22549" grpId="0"/>
      <p:bldP spid="22551" grpId="0"/>
      <p:bldP spid="22555" grpId="0"/>
      <p:bldP spid="22558" grpId="0"/>
      <p:bldP spid="225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灯片编号占位符 6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146" name="Object 2"/>
          <p:cNvGraphicFramePr/>
          <p:nvPr>
            <p:ph sz="half" idx="2"/>
          </p:nvPr>
        </p:nvGraphicFramePr>
        <p:xfrm>
          <a:off x="0" y="0"/>
          <a:ext cx="9220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6829425" imgH="5114925" progId="Paint.Picture">
                  <p:embed/>
                </p:oleObj>
              </mc:Choice>
              <mc:Fallback>
                <p:oleObj name="" r:id="rId1" imgW="6829425" imgH="5114925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220200" cy="6858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3" descr="125M5GC605P22502"/>
          <p:cNvPicPr>
            <a:picLocks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7163" cy="1600200"/>
          </a:xfrm>
        </p:spPr>
      </p:pic>
      <p:sp>
        <p:nvSpPr>
          <p:cNvPr id="6149" name="Text Box 5"/>
          <p:cNvSpPr txBox="1"/>
          <p:nvPr/>
        </p:nvSpPr>
        <p:spPr>
          <a:xfrm>
            <a:off x="2667000" y="669925"/>
            <a:ext cx="3505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6000" dirty="0">
                <a:solidFill>
                  <a:srgbClr val="FF00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解题方法</a:t>
            </a:r>
            <a:endParaRPr lang="zh-CN" altLang="en-US" sz="6000" dirty="0">
              <a:solidFill>
                <a:srgbClr val="FF0000"/>
              </a:solidFill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25606" name="Rectangle 6"/>
          <p:cNvSpPr/>
          <p:nvPr/>
        </p:nvSpPr>
        <p:spPr>
          <a:xfrm>
            <a:off x="1295400" y="2209800"/>
            <a:ext cx="1905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800" b="1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局部</a:t>
            </a:r>
            <a:endParaRPr lang="zh-CN" altLang="en-US" sz="48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7" name="Rectangle 7"/>
          <p:cNvSpPr/>
          <p:nvPr/>
        </p:nvSpPr>
        <p:spPr>
          <a:xfrm>
            <a:off x="381000" y="3505200"/>
            <a:ext cx="8382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注意：</a:t>
            </a:r>
            <a:r>
              <a:rPr lang="zh-CN" altLang="en-US" sz="3200" b="1" dirty="0">
                <a:solidFill>
                  <a:srgbClr val="080808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抓住题中不变的量，如电源电压不变，             定值电阻阻值不变</a:t>
            </a:r>
            <a:r>
              <a:rPr lang="en-US" altLang="zh-CN" sz="3200" b="1" dirty="0">
                <a:solidFill>
                  <a:srgbClr val="080808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3200" b="1" dirty="0">
                <a:solidFill>
                  <a:srgbClr val="080808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灯泡电阻不变。</a:t>
            </a:r>
            <a:endParaRPr lang="zh-CN" altLang="en-US" sz="3200" b="1" dirty="0">
              <a:solidFill>
                <a:srgbClr val="080808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152" name="AutoShape 8">
            <a:hlinkClick r:id="rId4" action="ppaction://hlinksldjump"/>
          </p:cNvPr>
          <p:cNvSpPr/>
          <p:nvPr/>
        </p:nvSpPr>
        <p:spPr>
          <a:xfrm>
            <a:off x="7696200" y="64770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5609" name="Rectangle 9"/>
          <p:cNvSpPr/>
          <p:nvPr/>
        </p:nvSpPr>
        <p:spPr>
          <a:xfrm>
            <a:off x="3505200" y="2209800"/>
            <a:ext cx="20574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800" b="1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</a:t>
            </a:r>
            <a:endParaRPr lang="zh-CN" altLang="en-US" sz="48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0" name="Rectangle 10"/>
          <p:cNvSpPr/>
          <p:nvPr/>
        </p:nvSpPr>
        <p:spPr>
          <a:xfrm>
            <a:off x="5715000" y="2209800"/>
            <a:ext cx="140335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800" b="1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局部</a:t>
            </a:r>
            <a:endParaRPr lang="zh-CN" altLang="en-US" sz="48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1" name="AutoShape 11"/>
          <p:cNvSpPr/>
          <p:nvPr/>
        </p:nvSpPr>
        <p:spPr>
          <a:xfrm>
            <a:off x="2743200" y="2514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5612" name="AutoShape 12"/>
          <p:cNvSpPr/>
          <p:nvPr/>
        </p:nvSpPr>
        <p:spPr>
          <a:xfrm>
            <a:off x="5029200" y="2514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9" grpId="0"/>
      <p:bldP spid="25610" grpId="0"/>
      <p:bldP spid="25611" grpId="0" animBg="1"/>
      <p:bldP spid="256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Text Box 2"/>
          <p:cNvSpPr txBox="1"/>
          <p:nvPr/>
        </p:nvSpPr>
        <p:spPr>
          <a:xfrm>
            <a:off x="76200" y="609600"/>
            <a:ext cx="88392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7 如图所示电路中，电源电压保持不变，闭合开关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S后，将滑动变阻器R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的滑片P向右移动，在此过程中(      )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A．电流表A示数变大，电压表V</a:t>
            </a:r>
            <a:r>
              <a:rPr lang="zh-CN" altLang="en-US" sz="16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示数变小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B．电流表A示数变大，电压表V</a:t>
            </a:r>
            <a:r>
              <a:rPr lang="zh-CN" altLang="en-US" sz="16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示数变小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C．电压表V</a:t>
            </a:r>
            <a:r>
              <a:rPr lang="zh-CN" altLang="en-US" sz="16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示数变小，电压表V</a:t>
            </a:r>
            <a:r>
              <a:rPr lang="zh-CN" altLang="en-US" sz="16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示数变大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D．电压表V</a:t>
            </a:r>
            <a:r>
              <a:rPr lang="zh-CN" altLang="en-US" sz="16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示数不变，电压表V</a:t>
            </a:r>
            <a:r>
              <a:rPr lang="zh-CN" altLang="en-US" sz="16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示数变大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5604" name="Text Box 3"/>
          <p:cNvSpPr txBox="1"/>
          <p:nvPr/>
        </p:nvSpPr>
        <p:spPr>
          <a:xfrm>
            <a:off x="152400" y="762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学生训练1</a:t>
            </a:r>
            <a:endParaRPr lang="zh-CN" altLang="en-US" sz="24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6564" name="Text Box 4"/>
          <p:cNvSpPr txBox="1"/>
          <p:nvPr/>
        </p:nvSpPr>
        <p:spPr>
          <a:xfrm>
            <a:off x="5280025" y="990600"/>
            <a:ext cx="663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A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pic>
        <p:nvPicPr>
          <p:cNvPr id="66565" name="Picture 5" descr="wps_clip_image-131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3581400"/>
            <a:ext cx="38100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26" name="AutoShape 7"/>
          <p:cNvSpPr/>
          <p:nvPr/>
        </p:nvSpPr>
        <p:spPr>
          <a:xfrm>
            <a:off x="3429000" y="4252595"/>
            <a:ext cx="1219835" cy="3048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6569" name="Text Box 9"/>
          <p:cNvSpPr txBox="1"/>
          <p:nvPr/>
        </p:nvSpPr>
        <p:spPr>
          <a:xfrm>
            <a:off x="5638800" y="5791200"/>
            <a:ext cx="10541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</a:t>
            </a:r>
            <a:endParaRPr lang="zh-CN" altLang="en-US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70" name="Text Box 10"/>
          <p:cNvSpPr txBox="1"/>
          <p:nvPr/>
        </p:nvSpPr>
        <p:spPr>
          <a:xfrm>
            <a:off x="533400" y="5715000"/>
            <a:ext cx="12049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右移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71" name="Text Box 11"/>
          <p:cNvSpPr txBox="1"/>
          <p:nvPr/>
        </p:nvSpPr>
        <p:spPr>
          <a:xfrm>
            <a:off x="1219200" y="5791200"/>
            <a:ext cx="311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TW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endParaRPr lang="zh-TW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72" name="Text Box 12"/>
          <p:cNvSpPr txBox="1"/>
          <p:nvPr/>
        </p:nvSpPr>
        <p:spPr>
          <a:xfrm>
            <a:off x="1676400" y="5791200"/>
            <a:ext cx="7477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TW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TW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↓</a:t>
            </a:r>
            <a:endParaRPr lang="en-US" altLang="zh-TW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73" name="Text Box 13"/>
          <p:cNvSpPr txBox="1"/>
          <p:nvPr/>
        </p:nvSpPr>
        <p:spPr>
          <a:xfrm>
            <a:off x="2209800" y="5791200"/>
            <a:ext cx="1155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TW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en-US" altLang="zh-TW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TW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↓</a:t>
            </a:r>
            <a:endParaRPr lang="zh-TW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74" name="Text Box 14"/>
          <p:cNvSpPr txBox="1"/>
          <p:nvPr/>
        </p:nvSpPr>
        <p:spPr>
          <a:xfrm>
            <a:off x="3124200" y="5715000"/>
            <a:ext cx="9556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zh-CN" altLang="en-US" sz="2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↑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66575" name="Text Box 15"/>
          <p:cNvSpPr txBox="1"/>
          <p:nvPr/>
        </p:nvSpPr>
        <p:spPr>
          <a:xfrm>
            <a:off x="3886200" y="5729288"/>
            <a:ext cx="100171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→A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↑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pic>
        <p:nvPicPr>
          <p:cNvPr id="25615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24200"/>
            <a:ext cx="3276600" cy="2236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7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419600"/>
            <a:ext cx="438150" cy="361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8"/>
          <p:cNvGrpSpPr/>
          <p:nvPr/>
        </p:nvGrpSpPr>
        <p:grpSpPr>
          <a:xfrm>
            <a:off x="4686300" y="2895600"/>
            <a:ext cx="3543300" cy="1219200"/>
            <a:chOff x="2952" y="1824"/>
            <a:chExt cx="2232" cy="768"/>
          </a:xfrm>
        </p:grpSpPr>
        <p:pic>
          <p:nvPicPr>
            <p:cNvPr id="25624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8" y="2208"/>
              <a:ext cx="36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5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2" y="1824"/>
              <a:ext cx="2232" cy="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6581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4114800"/>
            <a:ext cx="428625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82" name="Rectangle 22"/>
          <p:cNvSpPr/>
          <p:nvPr/>
        </p:nvSpPr>
        <p:spPr>
          <a:xfrm>
            <a:off x="6038850" y="4024313"/>
            <a:ext cx="228600" cy="1524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6583" name="Text Box 23"/>
          <p:cNvSpPr txBox="1"/>
          <p:nvPr/>
        </p:nvSpPr>
        <p:spPr>
          <a:xfrm>
            <a:off x="4648200" y="5715000"/>
            <a:ext cx="11176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→V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TW" sz="2800" b="1" dirty="0">
                <a:solidFill>
                  <a:srgbClr val="FF00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↑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66584" name="Text Box 24"/>
          <p:cNvSpPr txBox="1"/>
          <p:nvPr/>
        </p:nvSpPr>
        <p:spPr>
          <a:xfrm>
            <a:off x="6565900" y="5729288"/>
            <a:ext cx="12065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→V</a:t>
            </a:r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↓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pic>
        <p:nvPicPr>
          <p:cNvPr id="25622" name="Picture 25" descr="125M5GC605P22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1066800"/>
            <a:ext cx="1219200" cy="152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23" name="AutoShape 26">
            <a:hlinkClick r:id="rId8" action="ppaction://hlinksldjump"/>
          </p:cNvPr>
          <p:cNvSpPr/>
          <p:nvPr/>
        </p:nvSpPr>
        <p:spPr>
          <a:xfrm>
            <a:off x="7620000" y="6477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tx2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9" grpId="0" bldLvl="0"/>
      <p:bldP spid="66570" grpId="0" bldLvl="0"/>
      <p:bldP spid="66571" grpId="0" bldLvl="0"/>
      <p:bldP spid="66572" grpId="0" bldLvl="0"/>
      <p:bldP spid="66573" grpId="0" bldLvl="0"/>
      <p:bldP spid="66574" grpId="0" bldLvl="0"/>
      <p:bldP spid="66575" grpId="0" bldLvl="0"/>
      <p:bldP spid="66582" grpId="0" animBg="1"/>
      <p:bldP spid="66583" grpId="0" bldLvl="0"/>
      <p:bldP spid="66584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Text Box 2"/>
          <p:cNvSpPr txBox="1"/>
          <p:nvPr/>
        </p:nvSpPr>
        <p:spPr>
          <a:xfrm>
            <a:off x="381000" y="609600"/>
            <a:ext cx="75438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66700" indent="-266700"/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8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Times New Roman" panose="02020603050405020304" pitchFamily="18" charset="0"/>
              </a:rPr>
              <a:t>如图所示，开关</a:t>
            </a:r>
            <a:r>
              <a:rPr lang="zh-CN" altLang="en-US" sz="2400" b="1" i="1" dirty="0">
                <a:latin typeface="华文新魏" panose="02010800040101010101" pitchFamily="2" charset="-122"/>
                <a:ea typeface="华文新魏" panose="02010800040101010101" pitchFamily="2" charset="-122"/>
                <a:sym typeface="Times New Roman" panose="02020603050405020304" pitchFamily="18" charset="0"/>
              </a:rPr>
              <a:t>S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Times New Roman" panose="02020603050405020304" pitchFamily="18" charset="0"/>
              </a:rPr>
              <a:t>闭合，当</a:t>
            </a:r>
            <a:r>
              <a:rPr lang="zh-CN" altLang="en-US" sz="2400" b="1" i="1" dirty="0">
                <a:latin typeface="华文新魏" panose="02010800040101010101" pitchFamily="2" charset="-122"/>
                <a:ea typeface="华文新魏" panose="02010800040101010101" pitchFamily="2" charset="-122"/>
                <a:sym typeface="Times New Roman" panose="02020603050405020304" pitchFamily="18" charset="0"/>
              </a:rPr>
              <a:t>S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Times New Roman" panose="02020603050405020304" pitchFamily="18" charset="0"/>
              </a:rPr>
              <a:t>由1掷到2，电流表和电压表的示数变化情况是（      ）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Times New Roman" panose="02020603050405020304" pitchFamily="18" charset="0"/>
            </a:endParaRPr>
          </a:p>
          <a:p>
            <a:pPr marL="266700" indent="-266700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．电流表示数变小，电压表示数变大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Times New Roman" panose="02020603050405020304" pitchFamily="18" charset="0"/>
            </a:endParaRPr>
          </a:p>
          <a:p>
            <a:pPr marL="266700" indent="-266700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．电流表示数变小，电压表示数不变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Times New Roman" panose="02020603050405020304" pitchFamily="18" charset="0"/>
            </a:endParaRPr>
          </a:p>
          <a:p>
            <a:pPr marL="266700" indent="-266700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．电流表示数变大，电压表示数不变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 marL="266700" indent="-266700"/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．电流表示数不变，电压表示数变小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9636" name="Text Box 4"/>
          <p:cNvSpPr txBox="1"/>
          <p:nvPr/>
        </p:nvSpPr>
        <p:spPr>
          <a:xfrm>
            <a:off x="4038600" y="914400"/>
            <a:ext cx="6731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170" name="Object 5"/>
          <p:cNvGraphicFramePr/>
          <p:nvPr/>
        </p:nvGraphicFramePr>
        <p:xfrm>
          <a:off x="0" y="3048000"/>
          <a:ext cx="3048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3257550" imgH="2324100" progId="Paint.Picture">
                  <p:embed/>
                </p:oleObj>
              </mc:Choice>
              <mc:Fallback>
                <p:oleObj name="" r:id="rId1" imgW="3257550" imgH="2324100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3048000"/>
                        <a:ext cx="3048000" cy="213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971800"/>
            <a:ext cx="2514600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9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953000"/>
            <a:ext cx="2362200" cy="1689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8"/>
          <p:cNvGrpSpPr/>
          <p:nvPr/>
        </p:nvGrpSpPr>
        <p:grpSpPr>
          <a:xfrm>
            <a:off x="2819400" y="3581400"/>
            <a:ext cx="1033463" cy="609600"/>
            <a:chOff x="0" y="0"/>
            <a:chExt cx="1628" cy="959"/>
          </a:xfrm>
        </p:grpSpPr>
        <p:sp>
          <p:nvSpPr>
            <p:cNvPr id="7192" name="AutoShape 9"/>
            <p:cNvSpPr/>
            <p:nvPr/>
          </p:nvSpPr>
          <p:spPr>
            <a:xfrm rot="1440000" flipV="1">
              <a:off x="0" y="621"/>
              <a:ext cx="1628" cy="338"/>
            </a:xfrm>
            <a:prstGeom prst="rightArrow">
              <a:avLst>
                <a:gd name="adj1" fmla="val 50000"/>
                <a:gd name="adj2" fmla="val 120414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193" name="Text Box 10"/>
            <p:cNvSpPr txBox="1"/>
            <p:nvPr/>
          </p:nvSpPr>
          <p:spPr>
            <a:xfrm>
              <a:off x="0" y="0"/>
              <a:ext cx="1560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Tahoma" panose="020B0604030504040204" pitchFamily="34" charset="0"/>
                  <a:ea typeface="宋体" panose="02010600030101010101" pitchFamily="2" charset="-122"/>
                </a:rPr>
                <a:t>S</a:t>
              </a:r>
              <a:r>
                <a:rPr lang="zh-CN" altLang="en-US" sz="1000" dirty="0">
                  <a:latin typeface="Tahoma" panose="020B0604030504040204" pitchFamily="34" charset="0"/>
                  <a:ea typeface="宋体" panose="02010600030101010101" pitchFamily="2" charset="-122"/>
                </a:rPr>
                <a:t>2</a:t>
              </a:r>
              <a:r>
                <a:rPr lang="zh-CN" altLang="en-US" b="1" dirty="0">
                  <a:latin typeface="Arial" panose="020B0604020202020204" pitchFamily="34" charset="0"/>
                  <a:sym typeface="Times New Roman" panose="02020603050405020304" pitchFamily="18" charset="0"/>
                </a:rPr>
                <a:t>掷到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1</a:t>
              </a:r>
              <a:endParaRPr lang="zh-CN" altLang="en-US" b="1" dirty="0">
                <a:latin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2743200" y="5181600"/>
            <a:ext cx="1066800" cy="593725"/>
            <a:chOff x="0" y="0"/>
            <a:chExt cx="1678" cy="936"/>
          </a:xfrm>
        </p:grpSpPr>
        <p:sp>
          <p:nvSpPr>
            <p:cNvPr id="7190" name="AutoShape 12"/>
            <p:cNvSpPr/>
            <p:nvPr/>
          </p:nvSpPr>
          <p:spPr>
            <a:xfrm rot="1440000" flipV="1">
              <a:off x="0" y="0"/>
              <a:ext cx="1628" cy="338"/>
            </a:xfrm>
            <a:prstGeom prst="rightArrow">
              <a:avLst>
                <a:gd name="adj1" fmla="val 50000"/>
                <a:gd name="adj2" fmla="val 120414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191" name="Text Box 13"/>
            <p:cNvSpPr txBox="1"/>
            <p:nvPr/>
          </p:nvSpPr>
          <p:spPr>
            <a:xfrm>
              <a:off x="118" y="360"/>
              <a:ext cx="1560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Tahoma" panose="020B0604030504040204" pitchFamily="34" charset="0"/>
                  <a:ea typeface="宋体" panose="02010600030101010101" pitchFamily="2" charset="-122"/>
                </a:rPr>
                <a:t>S</a:t>
              </a:r>
              <a:r>
                <a:rPr lang="zh-CN" altLang="en-US" sz="1000" dirty="0">
                  <a:latin typeface="Tahoma" panose="020B0604030504040204" pitchFamily="34" charset="0"/>
                  <a:ea typeface="宋体" panose="02010600030101010101" pitchFamily="2" charset="-122"/>
                </a:rPr>
                <a:t>2</a:t>
              </a:r>
              <a:r>
                <a:rPr lang="zh-CN" altLang="en-US" b="1" dirty="0">
                  <a:latin typeface="Arial" panose="020B0604020202020204" pitchFamily="34" charset="0"/>
                  <a:sym typeface="Times New Roman" panose="02020603050405020304" pitchFamily="18" charset="0"/>
                </a:rPr>
                <a:t>掷到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2</a:t>
              </a:r>
              <a:endParaRPr lang="zh-CN" altLang="en-US" b="1" dirty="0">
                <a:latin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69646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800600"/>
            <a:ext cx="2438400" cy="1887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47" name="AutoShape 15"/>
          <p:cNvSpPr/>
          <p:nvPr/>
        </p:nvSpPr>
        <p:spPr>
          <a:xfrm>
            <a:off x="6400800" y="3810000"/>
            <a:ext cx="304800" cy="1905000"/>
          </a:xfrm>
          <a:prstGeom prst="rightBrace">
            <a:avLst>
              <a:gd name="adj1" fmla="val 52083"/>
              <a:gd name="adj2" fmla="val 50000"/>
            </a:avLst>
          </a:prstGeom>
          <a:noFill/>
          <a:ln w="381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7315200" y="5029200"/>
            <a:ext cx="838200" cy="641350"/>
            <a:chOff x="4464" y="3168"/>
            <a:chExt cx="528" cy="404"/>
          </a:xfrm>
        </p:grpSpPr>
        <p:sp>
          <p:nvSpPr>
            <p:cNvPr id="7188" name="Text Box 17"/>
            <p:cNvSpPr txBox="1"/>
            <p:nvPr/>
          </p:nvSpPr>
          <p:spPr>
            <a:xfrm>
              <a:off x="4464" y="3168"/>
              <a:ext cx="52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FF0000"/>
                  </a:solidFill>
                  <a:latin typeface="微软雅黑" panose="020B0503020204020204" pitchFamily="34" charset="-122"/>
                </a:rPr>
                <a:t>A</a:t>
              </a:r>
              <a:endPara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189" name="Line 18"/>
            <p:cNvSpPr/>
            <p:nvPr/>
          </p:nvSpPr>
          <p:spPr>
            <a:xfrm>
              <a:off x="4848" y="3216"/>
              <a:ext cx="0" cy="288"/>
            </a:xfrm>
            <a:prstGeom prst="line">
              <a:avLst/>
            </a:prstGeom>
            <a:ln w="57150" cap="flat" cmpd="sng">
              <a:solidFill>
                <a:schemeClr val="accent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69651" name="Text Box 19"/>
          <p:cNvSpPr txBox="1"/>
          <p:nvPr/>
        </p:nvSpPr>
        <p:spPr>
          <a:xfrm>
            <a:off x="6705600" y="4267200"/>
            <a:ext cx="671513" cy="1066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对比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grpSp>
        <p:nvGrpSpPr>
          <p:cNvPr id="5" name="Group 20"/>
          <p:cNvGrpSpPr/>
          <p:nvPr/>
        </p:nvGrpSpPr>
        <p:grpSpPr>
          <a:xfrm>
            <a:off x="7315200" y="3886200"/>
            <a:ext cx="1219200" cy="641350"/>
            <a:chOff x="4608" y="2448"/>
            <a:chExt cx="768" cy="404"/>
          </a:xfrm>
        </p:grpSpPr>
        <p:sp>
          <p:nvSpPr>
            <p:cNvPr id="7185" name="Text Box 21"/>
            <p:cNvSpPr txBox="1"/>
            <p:nvPr/>
          </p:nvSpPr>
          <p:spPr>
            <a:xfrm>
              <a:off x="4608" y="2448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FF0000"/>
                  </a:solidFill>
                  <a:latin typeface="微软雅黑" panose="020B0503020204020204" pitchFamily="34" charset="-122"/>
                </a:rPr>
                <a:t>V</a:t>
              </a:r>
              <a:endPara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186" name="Text Box 22"/>
            <p:cNvSpPr txBox="1"/>
            <p:nvPr/>
          </p:nvSpPr>
          <p:spPr>
            <a:xfrm>
              <a:off x="4608" y="2448"/>
              <a:ext cx="2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FF0000"/>
                  </a:solidFill>
                  <a:latin typeface="微软雅黑" panose="020B0503020204020204" pitchFamily="34" charset="-122"/>
                </a:rPr>
                <a:t>V</a:t>
              </a:r>
              <a:endPara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187" name="Text Box 23"/>
            <p:cNvSpPr txBox="1"/>
            <p:nvPr/>
          </p:nvSpPr>
          <p:spPr>
            <a:xfrm>
              <a:off x="4800" y="2553"/>
              <a:ext cx="57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黑体" panose="02010609060101010101" pitchFamily="49" charset="-122"/>
                </a:rPr>
                <a:t>不变</a:t>
              </a: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183" name="Text Box 24"/>
          <p:cNvSpPr txBox="1"/>
          <p:nvPr/>
        </p:nvSpPr>
        <p:spPr>
          <a:xfrm>
            <a:off x="152400" y="762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学生训练</a:t>
            </a:r>
            <a:r>
              <a:rPr lang="en-US" altLang="zh-CN" sz="24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4</a:t>
            </a:r>
            <a:endParaRPr lang="en-US" altLang="zh-CN" sz="24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184" name="AutoShape 25">
            <a:hlinkClick r:id="rId6" action="ppaction://hlinksldjump"/>
          </p:cNvPr>
          <p:cNvSpPr/>
          <p:nvPr/>
        </p:nvSpPr>
        <p:spPr>
          <a:xfrm>
            <a:off x="7620000" y="62484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tx2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ldLvl="0"/>
      <p:bldP spid="69647" grpId="0" animBg="1"/>
      <p:bldP spid="696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dirty="0"/>
              <a:t>分析分要分</a:t>
            </a:r>
            <a:endParaRPr lang="zh-CN" altLang="en-US" dirty="0"/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457200" y="1495425"/>
            <a:ext cx="8229600" cy="3314700"/>
          </a:xfrm>
        </p:spPr>
        <p:txBody>
          <a:bodyPr vert="horz" wrap="square" lIns="91440" tIns="45720" rIns="91440" bIns="45720" anchor="t" anchorCtr="0"/>
          <a:p>
            <a:r>
              <a:rPr lang="zh-CN" altLang="en-US" sz="2800" dirty="0"/>
              <a:t>分析动态电路的一般步骤：</a:t>
            </a:r>
            <a:endParaRPr lang="en-US" altLang="zh-CN" sz="2800" dirty="0"/>
          </a:p>
          <a:p>
            <a:r>
              <a:rPr lang="en-US" altLang="zh-CN" sz="2800" dirty="0"/>
              <a:t>1</a:t>
            </a:r>
            <a:r>
              <a:rPr lang="zh-CN" altLang="en-US" sz="2800" dirty="0"/>
              <a:t>、画出等效电路</a:t>
            </a:r>
            <a:endParaRPr lang="en-US" altLang="zh-CN" sz="2800" dirty="0"/>
          </a:p>
          <a:p>
            <a:r>
              <a:rPr lang="en-US" altLang="zh-CN" sz="2800" dirty="0"/>
              <a:t>2</a:t>
            </a:r>
            <a:r>
              <a:rPr lang="zh-CN" altLang="en-US" sz="2800" dirty="0"/>
              <a:t>、判断电路连接方式</a:t>
            </a:r>
            <a:endParaRPr lang="en-US" altLang="zh-CN" sz="2800" dirty="0"/>
          </a:p>
          <a:p>
            <a:r>
              <a:rPr lang="en-US" altLang="zh-CN" sz="2800" dirty="0"/>
              <a:t>3</a:t>
            </a:r>
            <a:r>
              <a:rPr lang="zh-CN" altLang="en-US" sz="2800" dirty="0"/>
              <a:t>、根据电路的变化判断出总电阻的变化</a:t>
            </a:r>
            <a:endParaRPr lang="en-US" altLang="zh-CN" sz="2800" dirty="0"/>
          </a:p>
          <a:p>
            <a:r>
              <a:rPr lang="en-US" altLang="zh-CN" sz="2800" dirty="0"/>
              <a:t>4</a:t>
            </a:r>
            <a:r>
              <a:rPr lang="zh-CN" altLang="en-US" sz="2800" dirty="0"/>
              <a:t>、根据电源不变条件及欧姆定律判断出电流变化</a:t>
            </a:r>
            <a:endParaRPr lang="en-US" altLang="zh-CN" sz="2800" dirty="0"/>
          </a:p>
          <a:p>
            <a:r>
              <a:rPr lang="en-US" altLang="zh-CN" sz="2800" dirty="0"/>
              <a:t>5</a:t>
            </a:r>
            <a:r>
              <a:rPr lang="zh-CN" altLang="en-US" sz="2800" dirty="0"/>
              <a:t>、明确电表是哪部分电路的电流或电压，从而判断出这部分电路中的电流和电压的变化。</a:t>
            </a:r>
            <a:endParaRPr lang="zh-CN" altLang="en-US" sz="2800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TextBox 4"/>
          <p:cNvSpPr txBox="1"/>
          <p:nvPr/>
        </p:nvSpPr>
        <p:spPr>
          <a:xfrm>
            <a:off x="609600" y="381000"/>
            <a:ext cx="80772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专题小结</a:t>
            </a:r>
            <a:endParaRPr lang="zh-CN" altLang="en-US" sz="44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3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charRg st="13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22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charRg st="22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33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charRg st="33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5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charRg st="52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75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charRg st="75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194" name="Object 2"/>
          <p:cNvGraphicFramePr/>
          <p:nvPr/>
        </p:nvGraphicFramePr>
        <p:xfrm>
          <a:off x="-76200" y="0"/>
          <a:ext cx="9220200" cy="699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6829425" imgH="5114925" progId="Paint.Picture">
                  <p:embed/>
                </p:oleObj>
              </mc:Choice>
              <mc:Fallback>
                <p:oleObj name="" r:id="rId1" imgW="6829425" imgH="5114925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76200" y="0"/>
                        <a:ext cx="9220200" cy="6999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3"/>
          <p:cNvSpPr txBox="1"/>
          <p:nvPr/>
        </p:nvSpPr>
        <p:spPr>
          <a:xfrm>
            <a:off x="2514600" y="381000"/>
            <a:ext cx="381317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华文行楷" panose="02010800040101010101" pitchFamily="2" charset="-122"/>
              </a:rPr>
              <a:t>记忆背诵</a:t>
            </a:r>
            <a:endParaRPr lang="zh-CN" altLang="en-US" sz="6000" b="1" dirty="0">
              <a:solidFill>
                <a:srgbClr val="FF0000"/>
              </a:solidFill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pic>
        <p:nvPicPr>
          <p:cNvPr id="8197" name="Picture 4" descr="落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25" y="0"/>
            <a:ext cx="2276475" cy="242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6"/>
          <p:cNvSpPr/>
          <p:nvPr/>
        </p:nvSpPr>
        <p:spPr>
          <a:xfrm>
            <a:off x="381000" y="2057400"/>
            <a:ext cx="634047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动态电路分析的一般步骤：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0600" y="2743200"/>
            <a:ext cx="23971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</a:rPr>
              <a:t>、</a:t>
            </a:r>
            <a:r>
              <a:rPr lang="zh-CN" altLang="en-US" sz="2400" dirty="0">
                <a:latin typeface="微软雅黑" panose="020B0503020204020204" pitchFamily="34" charset="-122"/>
              </a:rPr>
              <a:t>画出等效电路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0600" y="3200400"/>
            <a:ext cx="31353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latin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</a:rPr>
              <a:t>、判断电路连接方式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4400" y="3581400"/>
            <a:ext cx="55975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latin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</a:rPr>
              <a:t>、根据电路的变化判断出</a:t>
            </a:r>
            <a:r>
              <a:rPr lang="zh-CN" altLang="en-US" sz="2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总电阻</a:t>
            </a:r>
            <a:r>
              <a:rPr lang="zh-CN" altLang="en-US" sz="2400" dirty="0">
                <a:latin typeface="微软雅黑" panose="020B0503020204020204" pitchFamily="34" charset="-122"/>
              </a:rPr>
              <a:t>的变化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4400" y="4191000"/>
            <a:ext cx="7315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</a:rPr>
              <a:t>、根据</a:t>
            </a:r>
            <a:r>
              <a:rPr lang="zh-CN" altLang="en-US" sz="2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电源不变</a:t>
            </a:r>
            <a:r>
              <a:rPr lang="zh-CN" altLang="en-US" sz="2400" dirty="0">
                <a:latin typeface="微软雅黑" panose="020B0503020204020204" pitchFamily="34" charset="-122"/>
              </a:rPr>
              <a:t>条件及欧姆定律判断出电流变化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8200" y="4953000"/>
            <a:ext cx="7391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</a:rPr>
              <a:t>、</a:t>
            </a:r>
            <a:r>
              <a:rPr lang="zh-CN" altLang="en-US" sz="2400" dirty="0">
                <a:latin typeface="微软雅黑" panose="020B0503020204020204" pitchFamily="34" charset="-122"/>
              </a:rPr>
              <a:t>明确电表是哪部分电路的电流或电压，从而判断出这部分电路中的电流和电压的变化。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26" name="Object 2"/>
          <p:cNvGraphicFramePr/>
          <p:nvPr/>
        </p:nvGraphicFramePr>
        <p:xfrm>
          <a:off x="0" y="0"/>
          <a:ext cx="9220200" cy="699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829425" imgH="5114925" progId="Paint.Picture">
                  <p:embed/>
                </p:oleObj>
              </mc:Choice>
              <mc:Fallback>
                <p:oleObj name="" r:id="rId1" imgW="6829425" imgH="511492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220200" cy="6999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3"/>
          <p:cNvSpPr txBox="1"/>
          <p:nvPr/>
        </p:nvSpPr>
        <p:spPr>
          <a:xfrm>
            <a:off x="304800" y="304800"/>
            <a:ext cx="7162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华文行楷" panose="02010800040101010101" pitchFamily="2" charset="-122"/>
              </a:rPr>
              <a:t>一、电学的三个最基本物理量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sp>
        <p:nvSpPr>
          <p:cNvPr id="1029" name="Text Box 4"/>
          <p:cNvSpPr txBox="1"/>
          <p:nvPr/>
        </p:nvSpPr>
        <p:spPr>
          <a:xfrm>
            <a:off x="1066800" y="1933575"/>
            <a:ext cx="6324600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graphicFrame>
        <p:nvGraphicFramePr>
          <p:cNvPr id="7173" name="Group 5"/>
          <p:cNvGraphicFramePr>
            <a:graphicFrameLocks noGrp="1"/>
          </p:cNvGraphicFramePr>
          <p:nvPr/>
        </p:nvGraphicFramePr>
        <p:xfrm>
          <a:off x="641350" y="1133475"/>
          <a:ext cx="7435850" cy="5191125"/>
        </p:xfrm>
        <a:graphic>
          <a:graphicData uri="http://schemas.openxmlformats.org/drawingml/2006/table">
            <a:tbl>
              <a:tblPr/>
              <a:tblGrid>
                <a:gridCol w="1544638"/>
                <a:gridCol w="1249362"/>
                <a:gridCol w="1217613"/>
                <a:gridCol w="1712912"/>
                <a:gridCol w="1711325"/>
              </a:tblGrid>
              <a:tr h="1231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060" name="Text Box 69"/>
          <p:cNvSpPr txBox="1"/>
          <p:nvPr/>
        </p:nvSpPr>
        <p:spPr>
          <a:xfrm>
            <a:off x="762000" y="1447800"/>
            <a:ext cx="1447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微软雅黑" panose="020B0503020204020204" pitchFamily="34" charset="-122"/>
                <a:ea typeface="华文行楷" panose="02010800040101010101" pitchFamily="2" charset="-122"/>
              </a:rPr>
              <a:t>物理量</a:t>
            </a:r>
            <a:endParaRPr lang="zh-CN" altLang="en-US" sz="3200" b="1" dirty="0"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sp>
        <p:nvSpPr>
          <p:cNvPr id="7238" name="Text Box 70"/>
          <p:cNvSpPr txBox="1"/>
          <p:nvPr/>
        </p:nvSpPr>
        <p:spPr>
          <a:xfrm>
            <a:off x="2514600" y="2667000"/>
            <a:ext cx="5461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宋体" panose="02010600030101010101" pitchFamily="2" charset="-122"/>
              </a:rPr>
              <a:t>I</a:t>
            </a:r>
            <a:endParaRPr lang="zh-CN" altLang="en-US" sz="3200" dirty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7239" name="Text Box 71"/>
          <p:cNvSpPr txBox="1"/>
          <p:nvPr/>
        </p:nvSpPr>
        <p:spPr>
          <a:xfrm>
            <a:off x="685800" y="3962400"/>
            <a:ext cx="1295400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宋体" panose="02010600030101010101" pitchFamily="2" charset="-122"/>
              </a:rPr>
              <a:t>电压</a:t>
            </a:r>
            <a:endParaRPr lang="zh-CN" altLang="en-US" sz="3200" dirty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7240" name="Text Box 72"/>
          <p:cNvSpPr txBox="1"/>
          <p:nvPr/>
        </p:nvSpPr>
        <p:spPr>
          <a:xfrm>
            <a:off x="685800" y="5181600"/>
            <a:ext cx="1219200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宋体" panose="02010600030101010101" pitchFamily="2" charset="-122"/>
              </a:rPr>
              <a:t>电阻</a:t>
            </a:r>
            <a:endParaRPr lang="zh-CN" altLang="en-US" sz="3200" dirty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064" name="Text Box 73"/>
          <p:cNvSpPr txBox="1"/>
          <p:nvPr/>
        </p:nvSpPr>
        <p:spPr>
          <a:xfrm>
            <a:off x="2362200" y="15240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微软雅黑" panose="020B0503020204020204" pitchFamily="34" charset="-122"/>
                <a:ea typeface="华文行楷" panose="02010800040101010101" pitchFamily="2" charset="-122"/>
              </a:rPr>
              <a:t>符号</a:t>
            </a:r>
            <a:endParaRPr lang="zh-CN" altLang="en-US" sz="2400" b="1" dirty="0"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sp>
        <p:nvSpPr>
          <p:cNvPr id="1065" name="Text Box 74"/>
          <p:cNvSpPr txBox="1"/>
          <p:nvPr/>
        </p:nvSpPr>
        <p:spPr>
          <a:xfrm>
            <a:off x="3505200" y="15240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微软雅黑" panose="020B0503020204020204" pitchFamily="34" charset="-122"/>
                <a:ea typeface="华文行楷" panose="02010800040101010101" pitchFamily="2" charset="-122"/>
              </a:rPr>
              <a:t>单位</a:t>
            </a:r>
            <a:endParaRPr lang="zh-CN" altLang="en-US" sz="2400" b="1" dirty="0"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sp>
        <p:nvSpPr>
          <p:cNvPr id="1066" name="Text Box 75"/>
          <p:cNvSpPr txBox="1"/>
          <p:nvPr/>
        </p:nvSpPr>
        <p:spPr>
          <a:xfrm>
            <a:off x="4833938" y="1524000"/>
            <a:ext cx="11096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微软雅黑" panose="020B0503020204020204" pitchFamily="34" charset="-122"/>
                <a:ea typeface="华文行楷" panose="02010800040101010101" pitchFamily="2" charset="-122"/>
              </a:rPr>
              <a:t>测量</a:t>
            </a:r>
            <a:endParaRPr lang="zh-CN" altLang="en-US" sz="2400" b="1" dirty="0"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sp>
        <p:nvSpPr>
          <p:cNvPr id="1067" name="Text Box 76"/>
          <p:cNvSpPr txBox="1"/>
          <p:nvPr/>
        </p:nvSpPr>
        <p:spPr>
          <a:xfrm>
            <a:off x="6573838" y="1493838"/>
            <a:ext cx="8937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微软雅黑" panose="020B0503020204020204" pitchFamily="34" charset="-122"/>
                <a:ea typeface="华文行楷" panose="02010800040101010101" pitchFamily="2" charset="-122"/>
              </a:rPr>
              <a:t>联系</a:t>
            </a:r>
            <a:endParaRPr lang="zh-CN" altLang="en-US" sz="2400" b="1" dirty="0"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sp>
        <p:nvSpPr>
          <p:cNvPr id="7245" name="Text Box 77"/>
          <p:cNvSpPr txBox="1"/>
          <p:nvPr/>
        </p:nvSpPr>
        <p:spPr>
          <a:xfrm>
            <a:off x="2362200" y="5211763"/>
            <a:ext cx="546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宋体" panose="02010600030101010101" pitchFamily="2" charset="-122"/>
              </a:rPr>
              <a:t>R</a:t>
            </a:r>
            <a:endParaRPr lang="zh-CN" altLang="en-US" sz="3200" dirty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7246" name="Text Box 78"/>
          <p:cNvSpPr txBox="1"/>
          <p:nvPr/>
        </p:nvSpPr>
        <p:spPr>
          <a:xfrm>
            <a:off x="685800" y="2743200"/>
            <a:ext cx="1114425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宋体" panose="02010600030101010101" pitchFamily="2" charset="-122"/>
              </a:rPr>
              <a:t>电流</a:t>
            </a:r>
            <a:endParaRPr lang="zh-CN" altLang="en-US" sz="3200" dirty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7247" name="Text Box 79"/>
          <p:cNvSpPr txBox="1"/>
          <p:nvPr/>
        </p:nvSpPr>
        <p:spPr>
          <a:xfrm>
            <a:off x="3721100" y="2651125"/>
            <a:ext cx="5461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宋体" panose="02010600030101010101" pitchFamily="2" charset="-122"/>
              </a:rPr>
              <a:t>A</a:t>
            </a:r>
            <a:endParaRPr lang="zh-CN" altLang="en-US" sz="3200" dirty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7248" name="Text Box 80"/>
          <p:cNvSpPr txBox="1"/>
          <p:nvPr/>
        </p:nvSpPr>
        <p:spPr>
          <a:xfrm>
            <a:off x="3644900" y="5211763"/>
            <a:ext cx="546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宋体" panose="02010600030101010101" pitchFamily="2" charset="-122"/>
                <a:sym typeface="Arial" panose="020B0604020202020204" pitchFamily="34" charset="0"/>
              </a:rPr>
              <a:t>Ω</a:t>
            </a:r>
            <a:endParaRPr lang="zh-CN" altLang="en-US" sz="3200" dirty="0">
              <a:latin typeface="微软雅黑" panose="020B0503020204020204" pitchFamily="34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249" name="Text Box 81"/>
          <p:cNvSpPr txBox="1"/>
          <p:nvPr/>
        </p:nvSpPr>
        <p:spPr>
          <a:xfrm>
            <a:off x="3644900" y="3992563"/>
            <a:ext cx="546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宋体" panose="02010600030101010101" pitchFamily="2" charset="-122"/>
              </a:rPr>
              <a:t>V</a:t>
            </a:r>
            <a:endParaRPr lang="zh-CN" altLang="en-US" sz="3200" dirty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7250" name="Text Box 82"/>
          <p:cNvSpPr txBox="1"/>
          <p:nvPr/>
        </p:nvSpPr>
        <p:spPr>
          <a:xfrm>
            <a:off x="4876800" y="27432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华文宋体" panose="02010600040101010101" pitchFamily="2" charset="-122"/>
              </a:rPr>
              <a:t>电流表</a:t>
            </a:r>
            <a:endParaRPr lang="zh-CN" altLang="en-US" sz="2400" b="1" dirty="0">
              <a:latin typeface="Arial" panose="020B0604020202020204" pitchFamily="34" charset="0"/>
              <a:ea typeface="华文宋体" panose="02010600040101010101" pitchFamily="2" charset="-122"/>
            </a:endParaRPr>
          </a:p>
        </p:txBody>
      </p:sp>
      <p:sp>
        <p:nvSpPr>
          <p:cNvPr id="7251" name="Text Box 83"/>
          <p:cNvSpPr txBox="1"/>
          <p:nvPr/>
        </p:nvSpPr>
        <p:spPr>
          <a:xfrm>
            <a:off x="4864100" y="5334000"/>
            <a:ext cx="12319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华文宋体" panose="02010600040101010101" pitchFamily="2" charset="-122"/>
              </a:rPr>
              <a:t>伏安法</a:t>
            </a:r>
            <a:endParaRPr lang="zh-CN" altLang="en-US" sz="2400" b="1" dirty="0">
              <a:latin typeface="Arial" panose="020B0604020202020204" pitchFamily="34" charset="0"/>
              <a:ea typeface="华文宋体" panose="02010600040101010101" pitchFamily="2" charset="-122"/>
            </a:endParaRPr>
          </a:p>
        </p:txBody>
      </p:sp>
      <p:sp>
        <p:nvSpPr>
          <p:cNvPr id="7252" name="Text Box 84"/>
          <p:cNvSpPr txBox="1"/>
          <p:nvPr/>
        </p:nvSpPr>
        <p:spPr>
          <a:xfrm>
            <a:off x="4876800" y="39624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华文宋体" panose="02010600040101010101" pitchFamily="2" charset="-122"/>
              </a:rPr>
              <a:t>电压表</a:t>
            </a:r>
            <a:endParaRPr lang="zh-CN" altLang="en-US" sz="2400" b="1" dirty="0">
              <a:latin typeface="Arial" panose="020B0604020202020204" pitchFamily="34" charset="0"/>
              <a:ea typeface="华文宋体" panose="02010600040101010101" pitchFamily="2" charset="-122"/>
            </a:endParaRPr>
          </a:p>
        </p:txBody>
      </p:sp>
      <p:sp>
        <p:nvSpPr>
          <p:cNvPr id="7253" name="Text Box 85"/>
          <p:cNvSpPr txBox="1"/>
          <p:nvPr/>
        </p:nvSpPr>
        <p:spPr>
          <a:xfrm>
            <a:off x="2425700" y="3992563"/>
            <a:ext cx="546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宋体" panose="02010600030101010101" pitchFamily="2" charset="-122"/>
              </a:rPr>
              <a:t>U</a:t>
            </a:r>
            <a:endParaRPr lang="zh-CN" altLang="en-US" sz="3200" dirty="0"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077" name="Text Box 86"/>
          <p:cNvSpPr txBox="1"/>
          <p:nvPr/>
        </p:nvSpPr>
        <p:spPr>
          <a:xfrm>
            <a:off x="773113" y="6315075"/>
            <a:ext cx="979487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grpSp>
        <p:nvGrpSpPr>
          <p:cNvPr id="2" name="Group 97"/>
          <p:cNvGrpSpPr/>
          <p:nvPr/>
        </p:nvGrpSpPr>
        <p:grpSpPr>
          <a:xfrm>
            <a:off x="6477000" y="3886200"/>
            <a:ext cx="1143000" cy="1036638"/>
            <a:chOff x="4080" y="2448"/>
            <a:chExt cx="720" cy="653"/>
          </a:xfrm>
        </p:grpSpPr>
        <p:sp>
          <p:nvSpPr>
            <p:cNvPr id="1080" name="Text Box 88"/>
            <p:cNvSpPr txBox="1"/>
            <p:nvPr/>
          </p:nvSpPr>
          <p:spPr>
            <a:xfrm>
              <a:off x="4080" y="2592"/>
              <a:ext cx="3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dirty="0">
                  <a:latin typeface="微软雅黑" panose="020B0503020204020204" pitchFamily="34" charset="-122"/>
                  <a:ea typeface="宋体" panose="02010600030101010101" pitchFamily="2" charset="-122"/>
                </a:rPr>
                <a:t>I</a:t>
              </a:r>
              <a:endParaRPr lang="zh-CN" altLang="en-US" sz="3200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081" name="Text Box 90"/>
            <p:cNvSpPr txBox="1"/>
            <p:nvPr/>
          </p:nvSpPr>
          <p:spPr>
            <a:xfrm>
              <a:off x="4416" y="2448"/>
              <a:ext cx="3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dirty="0">
                  <a:latin typeface="微软雅黑" panose="020B0503020204020204" pitchFamily="34" charset="-122"/>
                  <a:ea typeface="宋体" panose="02010600030101010101" pitchFamily="2" charset="-122"/>
                </a:rPr>
                <a:t>U</a:t>
              </a:r>
              <a:endParaRPr lang="zh-CN" altLang="en-US" sz="3200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082" name="Text Box 91"/>
            <p:cNvSpPr txBox="1"/>
            <p:nvPr/>
          </p:nvSpPr>
          <p:spPr>
            <a:xfrm>
              <a:off x="4260" y="2688"/>
              <a:ext cx="34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3" name="Text Box 92"/>
            <p:cNvSpPr txBox="1"/>
            <p:nvPr/>
          </p:nvSpPr>
          <p:spPr>
            <a:xfrm>
              <a:off x="4456" y="2736"/>
              <a:ext cx="3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dirty="0">
                  <a:latin typeface="微软雅黑" panose="020B0503020204020204" pitchFamily="34" charset="-122"/>
                  <a:ea typeface="宋体" panose="02010600030101010101" pitchFamily="2" charset="-122"/>
                </a:rPr>
                <a:t>R</a:t>
              </a:r>
              <a:endParaRPr lang="zh-CN" altLang="en-US" sz="3200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084" name="Text Box 93"/>
            <p:cNvSpPr txBox="1"/>
            <p:nvPr/>
          </p:nvSpPr>
          <p:spPr>
            <a:xfrm>
              <a:off x="4224" y="2640"/>
              <a:ext cx="55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latin typeface="微软雅黑" panose="020B0503020204020204" pitchFamily="34" charset="-122"/>
                  <a:ea typeface="宋体" panose="02010600030101010101" pitchFamily="2" charset="-122"/>
                </a:rPr>
                <a:t>=</a:t>
              </a:r>
              <a:endParaRPr lang="zh-CN" altLang="en-US" sz="2400" b="1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085" name="Line 94"/>
            <p:cNvSpPr/>
            <p:nvPr/>
          </p:nvSpPr>
          <p:spPr>
            <a:xfrm>
              <a:off x="4446" y="2765"/>
              <a:ext cx="288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263" name="Text Box 95"/>
          <p:cNvSpPr txBox="1"/>
          <p:nvPr/>
        </p:nvSpPr>
        <p:spPr>
          <a:xfrm>
            <a:off x="6400800" y="3124200"/>
            <a:ext cx="1708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欧姆定律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8" grpId="0" bldLvl="0"/>
      <p:bldP spid="7239" grpId="0" bldLvl="0"/>
      <p:bldP spid="7240" grpId="0" bldLvl="0"/>
      <p:bldP spid="7245" grpId="0" bldLvl="0"/>
      <p:bldP spid="7246" grpId="0" bldLvl="0"/>
      <p:bldP spid="7247" grpId="0" bldLvl="0"/>
      <p:bldP spid="7248" grpId="0" bldLvl="0"/>
      <p:bldP spid="7249" grpId="0" bldLvl="0"/>
      <p:bldP spid="7250" grpId="0" bldLvl="0"/>
      <p:bldP spid="7251" grpId="0" bldLvl="0"/>
      <p:bldP spid="7252" grpId="0" bldLvl="0"/>
      <p:bldP spid="7253" grpId="0" bldLvl="0"/>
      <p:bldP spid="72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灯片编号占位符 3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7651" name="Picture 8" descr="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2412" y="-176212"/>
            <a:ext cx="9701212" cy="7262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9" descr="1"/>
          <p:cNvPicPr>
            <a:picLocks noChangeAspect="1"/>
          </p:cNvPicPr>
          <p:nvPr/>
        </p:nvPicPr>
        <p:blipFill>
          <a:blip r:embed="rId2"/>
          <a:srcRect l="5296" t="5524" r="16406" b="16098"/>
          <a:stretch>
            <a:fillRect/>
          </a:stretch>
        </p:blipFill>
        <p:spPr>
          <a:xfrm>
            <a:off x="-295275" y="-217487"/>
            <a:ext cx="9758363" cy="7313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10" descr="汽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6308725"/>
            <a:ext cx="501650" cy="515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11" descr="汽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688" y="5229225"/>
            <a:ext cx="1050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12" descr="汽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4724400"/>
            <a:ext cx="560388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13" descr="汽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5732463"/>
            <a:ext cx="98107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14" descr="汽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3" y="6453188"/>
            <a:ext cx="352425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5" descr="汽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38" y="6021388"/>
            <a:ext cx="420687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6" descr="汽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13" y="5734050"/>
            <a:ext cx="6318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7" descr="汽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4724400"/>
            <a:ext cx="773113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Picture 18" descr="汽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3" y="6453188"/>
            <a:ext cx="420687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19" descr="汽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5229225"/>
            <a:ext cx="279400" cy="28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Picture 20" descr="汽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88" y="5734050"/>
            <a:ext cx="279400" cy="28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4" name="Picture 21" descr="汽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650" y="5805488"/>
            <a:ext cx="139700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5" name="Picture 22" descr="汽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5661025"/>
            <a:ext cx="631825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6" name="Picture 23" descr="汽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88" y="6308725"/>
            <a:ext cx="279400" cy="28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7" name="Picture 24" descr="551_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450" y="2349500"/>
            <a:ext cx="8572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8" name="Picture 25" descr="551_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25" y="2349500"/>
            <a:ext cx="1123950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9" name="Picture 26" descr="551_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9613" y="4797425"/>
            <a:ext cx="942975" cy="866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70" name="WordArt 4"/>
          <p:cNvSpPr>
            <a:spLocks noTextEdit="1"/>
          </p:cNvSpPr>
          <p:nvPr/>
        </p:nvSpPr>
        <p:spPr>
          <a:xfrm>
            <a:off x="3205163" y="3141663"/>
            <a:ext cx="388778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9600" b="1">
                <a:ln w="12700" cap="flat" cmpd="sng">
                  <a:solidFill>
                    <a:srgbClr val="DDDDDD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dist="17961" dir="2699999" algn="ctr" rotWithShape="0">
                    <a:schemeClr val="bg1"/>
                  </a:outerShdw>
                </a:effectLst>
                <a:latin typeface="PMingLiU" charset="0"/>
                <a:ea typeface="PMingLiU" charset="0"/>
              </a:rPr>
              <a:t>谢谢！</a:t>
            </a:r>
            <a:endParaRPr lang="zh-CN" altLang="en-US" sz="9600" b="1">
              <a:ln w="12700" cap="flat" cmpd="sng">
                <a:solidFill>
                  <a:srgbClr val="DDDDDD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effectLst>
                <a:outerShdw dist="17961" dir="2699999" algn="ctr" rotWithShape="0">
                  <a:schemeClr val="bg1"/>
                </a:outerShdw>
              </a:effectLst>
              <a:latin typeface="PMingLiU" charset="0"/>
              <a:ea typeface="PMingLiU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7288" name="Picture 8" descr="C:\Users\Administrator\AppData\Roaming\Tencent\Users\459117282\QQ\WinTemp\RichOle\9~}01%H2AH}Q`07VNAF11BA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64590" y="1447800"/>
            <a:ext cx="6585585" cy="433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Box 16"/>
          <p:cNvSpPr txBox="1"/>
          <p:nvPr/>
        </p:nvSpPr>
        <p:spPr>
          <a:xfrm>
            <a:off x="381000" y="304800"/>
            <a:ext cx="8153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二、串并联电路中电流、电压、电阻特点</a:t>
            </a:r>
            <a:endParaRPr lang="zh-CN" altLang="en-US" sz="32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灯片编号占位符 6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210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2057400"/>
            <a:ext cx="3581400" cy="218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11" descr="20090817_4ffb876229b7e0163be2IS7gHnn3So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4267200" cy="215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0"/>
          <p:cNvPicPr>
            <a:picLocks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905000"/>
            <a:ext cx="3276600" cy="2428875"/>
          </a:xfrm>
        </p:spPr>
      </p:pic>
      <p:sp>
        <p:nvSpPr>
          <p:cNvPr id="15366" name="Text Box 5"/>
          <p:cNvSpPr txBox="1"/>
          <p:nvPr/>
        </p:nvSpPr>
        <p:spPr>
          <a:xfrm>
            <a:off x="228600" y="762000"/>
            <a:ext cx="5334000" cy="1154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1800"/>
              </a:lnSpc>
              <a:spcBef>
                <a:spcPct val="50000"/>
              </a:spcBef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例题1：当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闭合，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滑片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P向右滑动时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ts val="1800"/>
              </a:lnSpc>
              <a:spcBef>
                <a:spcPct val="50000"/>
              </a:spcBef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(1)电流表的示数将________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ts val="1800"/>
              </a:lnSpc>
              <a:spcBef>
                <a:spcPct val="50000"/>
              </a:spcBef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(2)电压表的示数将________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457200" y="5181600"/>
            <a:ext cx="80025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微软雅黑" panose="020B0503020204020204" pitchFamily="34" charset="-122"/>
                <a:ea typeface="华文新魏" panose="02010800040101010101" pitchFamily="2" charset="-122"/>
              </a:rPr>
              <a:t>思考：电流表电压表示数变化的原因是什么？</a:t>
            </a:r>
            <a:endParaRPr lang="zh-CN" altLang="en-US" sz="2800" b="1" dirty="0"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3048000" y="990600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华文行楷" panose="02010800040101010101" pitchFamily="2" charset="-122"/>
              </a:rPr>
              <a:t>变大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3048000" y="1447800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华文行楷" panose="02010800040101010101" pitchFamily="2" charset="-122"/>
              </a:rPr>
              <a:t>变大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2133600" y="5791200"/>
            <a:ext cx="441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华文行楷" panose="02010800040101010101" pitchFamily="2" charset="-122"/>
              </a:rPr>
              <a:t>电阻发生了变化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pic>
        <p:nvPicPr>
          <p:cNvPr id="15371" name="Picture 8" descr="516005_ciooo_com"/>
          <p:cNvPicPr>
            <a:picLocks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620000" y="685800"/>
            <a:ext cx="996950" cy="1295400"/>
          </a:xfrm>
        </p:spPr>
      </p:pic>
      <p:sp>
        <p:nvSpPr>
          <p:cNvPr id="15403" name="AutoShape 14"/>
          <p:cNvSpPr/>
          <p:nvPr/>
        </p:nvSpPr>
        <p:spPr>
          <a:xfrm>
            <a:off x="3276600" y="2887980"/>
            <a:ext cx="1435100" cy="31242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8212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057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30"/>
          <p:cNvGrpSpPr/>
          <p:nvPr/>
        </p:nvGrpSpPr>
        <p:grpSpPr>
          <a:xfrm>
            <a:off x="6400800" y="2362200"/>
            <a:ext cx="1371600" cy="914400"/>
            <a:chOff x="4932" y="972"/>
            <a:chExt cx="1620" cy="1239"/>
          </a:xfrm>
        </p:grpSpPr>
        <p:pic>
          <p:nvPicPr>
            <p:cNvPr id="15398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2" y="1596"/>
              <a:ext cx="570" cy="6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99" name="Line 32"/>
            <p:cNvSpPr/>
            <p:nvPr/>
          </p:nvSpPr>
          <p:spPr>
            <a:xfrm>
              <a:off x="4932" y="1908"/>
              <a:ext cx="54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0" name="Line 33"/>
            <p:cNvSpPr/>
            <p:nvPr/>
          </p:nvSpPr>
          <p:spPr>
            <a:xfrm flipV="1">
              <a:off x="6012" y="1908"/>
              <a:ext cx="54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1" name="Line 34"/>
            <p:cNvSpPr/>
            <p:nvPr/>
          </p:nvSpPr>
          <p:spPr>
            <a:xfrm flipV="1">
              <a:off x="6552" y="972"/>
              <a:ext cx="0" cy="936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2" name="Line 35"/>
            <p:cNvSpPr/>
            <p:nvPr/>
          </p:nvSpPr>
          <p:spPr>
            <a:xfrm flipV="1">
              <a:off x="4932" y="972"/>
              <a:ext cx="0" cy="936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228" name="Rectangle 36"/>
          <p:cNvSpPr/>
          <p:nvPr/>
        </p:nvSpPr>
        <p:spPr>
          <a:xfrm>
            <a:off x="6705600" y="3900488"/>
            <a:ext cx="723900" cy="2286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8229" name="Rectangle 37"/>
          <p:cNvSpPr/>
          <p:nvPr/>
        </p:nvSpPr>
        <p:spPr>
          <a:xfrm>
            <a:off x="7086600" y="3900488"/>
            <a:ext cx="342900" cy="2286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grpSp>
        <p:nvGrpSpPr>
          <p:cNvPr id="4" name="Group 42"/>
          <p:cNvGrpSpPr/>
          <p:nvPr/>
        </p:nvGrpSpPr>
        <p:grpSpPr>
          <a:xfrm>
            <a:off x="6705600" y="3567113"/>
            <a:ext cx="381000" cy="304800"/>
            <a:chOff x="5424" y="3120"/>
            <a:chExt cx="192" cy="240"/>
          </a:xfrm>
        </p:grpSpPr>
        <p:sp>
          <p:nvSpPr>
            <p:cNvPr id="15396" name="Line 40"/>
            <p:cNvSpPr/>
            <p:nvPr/>
          </p:nvSpPr>
          <p:spPr>
            <a:xfrm>
              <a:off x="5616" y="3120"/>
              <a:ext cx="0" cy="24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97" name="Line 41"/>
            <p:cNvSpPr/>
            <p:nvPr/>
          </p:nvSpPr>
          <p:spPr>
            <a:xfrm>
              <a:off x="5424" y="3120"/>
              <a:ext cx="192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235" name="Text Box 43"/>
          <p:cNvSpPr txBox="1"/>
          <p:nvPr/>
        </p:nvSpPr>
        <p:spPr>
          <a:xfrm>
            <a:off x="5486400" y="4514850"/>
            <a:ext cx="5413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36" name="Text Box 44"/>
          <p:cNvSpPr txBox="1"/>
          <p:nvPr/>
        </p:nvSpPr>
        <p:spPr>
          <a:xfrm>
            <a:off x="838200" y="4433888"/>
            <a:ext cx="12049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右移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37" name="Text Box 45"/>
          <p:cNvSpPr txBox="1"/>
          <p:nvPr/>
        </p:nvSpPr>
        <p:spPr>
          <a:xfrm>
            <a:off x="1517650" y="4495800"/>
            <a:ext cx="3111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TW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endParaRPr lang="zh-TW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38" name="Text Box 46"/>
          <p:cNvSpPr txBox="1"/>
          <p:nvPr/>
        </p:nvSpPr>
        <p:spPr>
          <a:xfrm>
            <a:off x="1828800" y="4510088"/>
            <a:ext cx="7207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TW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↓</a:t>
            </a:r>
            <a:endParaRPr lang="en-US" altLang="zh-TW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39" name="Text Box 47"/>
          <p:cNvSpPr txBox="1"/>
          <p:nvPr/>
        </p:nvSpPr>
        <p:spPr>
          <a:xfrm>
            <a:off x="2286000" y="4495800"/>
            <a:ext cx="13081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TW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en-US" altLang="zh-TW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TW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↓</a:t>
            </a:r>
            <a:endParaRPr lang="zh-TW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40" name="Text Box 48"/>
          <p:cNvSpPr txBox="1"/>
          <p:nvPr/>
        </p:nvSpPr>
        <p:spPr>
          <a:xfrm>
            <a:off x="3341688" y="4552950"/>
            <a:ext cx="10255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zh-CN" altLang="en-US" sz="28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</a:t>
            </a:r>
            <a:r>
              <a:rPr lang="zh-TW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↑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41" name="Text Box 49"/>
          <p:cNvSpPr txBox="1"/>
          <p:nvPr/>
        </p:nvSpPr>
        <p:spPr>
          <a:xfrm>
            <a:off x="4259263" y="4495800"/>
            <a:ext cx="5413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Group 72"/>
          <p:cNvGrpSpPr/>
          <p:nvPr/>
        </p:nvGrpSpPr>
        <p:grpSpPr>
          <a:xfrm>
            <a:off x="4800600" y="4572000"/>
            <a:ext cx="871538" cy="457200"/>
            <a:chOff x="3024" y="2880"/>
            <a:chExt cx="549" cy="288"/>
          </a:xfrm>
        </p:grpSpPr>
        <p:grpSp>
          <p:nvGrpSpPr>
            <p:cNvPr id="15392" name="Group 68"/>
            <p:cNvGrpSpPr/>
            <p:nvPr/>
          </p:nvGrpSpPr>
          <p:grpSpPr>
            <a:xfrm>
              <a:off x="3024" y="2880"/>
              <a:ext cx="288" cy="288"/>
              <a:chOff x="318" y="2325"/>
              <a:chExt cx="288" cy="288"/>
            </a:xfrm>
          </p:grpSpPr>
          <p:sp>
            <p:nvSpPr>
              <p:cNvPr id="15394" name="Text Box 69"/>
              <p:cNvSpPr txBox="1"/>
              <p:nvPr/>
            </p:nvSpPr>
            <p:spPr>
              <a:xfrm>
                <a:off x="318" y="2325"/>
                <a:ext cx="28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95" name="Oval 70"/>
              <p:cNvSpPr/>
              <p:nvPr/>
            </p:nvSpPr>
            <p:spPr>
              <a:xfrm>
                <a:off x="336" y="2352"/>
                <a:ext cx="240" cy="240"/>
              </a:xfrm>
              <a:prstGeom prst="ellipse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5393" name="Rectangle 71"/>
            <p:cNvSpPr/>
            <p:nvPr/>
          </p:nvSpPr>
          <p:spPr>
            <a:xfrm>
              <a:off x="3264" y="2880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TW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黑体" panose="02010609060101010101" pitchFamily="49" charset="-122"/>
                </a:rPr>
                <a:t>↑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77"/>
          <p:cNvGrpSpPr/>
          <p:nvPr/>
        </p:nvGrpSpPr>
        <p:grpSpPr>
          <a:xfrm>
            <a:off x="6019800" y="4495800"/>
            <a:ext cx="947738" cy="525463"/>
            <a:chOff x="3744" y="2832"/>
            <a:chExt cx="597" cy="279"/>
          </a:xfrm>
        </p:grpSpPr>
        <p:grpSp>
          <p:nvGrpSpPr>
            <p:cNvPr id="15388" name="Group 73"/>
            <p:cNvGrpSpPr/>
            <p:nvPr/>
          </p:nvGrpSpPr>
          <p:grpSpPr>
            <a:xfrm>
              <a:off x="3744" y="2868"/>
              <a:ext cx="336" cy="243"/>
              <a:chOff x="330" y="3162"/>
              <a:chExt cx="336" cy="281"/>
            </a:xfrm>
          </p:grpSpPr>
          <p:sp>
            <p:nvSpPr>
              <p:cNvPr id="15390" name="Oval 74"/>
              <p:cNvSpPr/>
              <p:nvPr/>
            </p:nvSpPr>
            <p:spPr>
              <a:xfrm>
                <a:off x="336" y="3168"/>
                <a:ext cx="240" cy="240"/>
              </a:xfrm>
              <a:prstGeom prst="ellipse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391" name="Text Box 75"/>
              <p:cNvSpPr txBox="1"/>
              <p:nvPr/>
            </p:nvSpPr>
            <p:spPr>
              <a:xfrm>
                <a:off x="330" y="3162"/>
                <a:ext cx="336" cy="2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</a:rPr>
                  <a:t>V</a:t>
                </a:r>
                <a:endPara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5389" name="Rectangle 76"/>
            <p:cNvSpPr/>
            <p:nvPr/>
          </p:nvSpPr>
          <p:spPr>
            <a:xfrm>
              <a:off x="4032" y="2832"/>
              <a:ext cx="309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TW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黑体" panose="02010609060101010101" pitchFamily="49" charset="-122"/>
                </a:rPr>
                <a:t>↑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387" name="TextBox 43"/>
          <p:cNvSpPr txBox="1"/>
          <p:nvPr/>
        </p:nvSpPr>
        <p:spPr>
          <a:xfrm>
            <a:off x="381000" y="228600"/>
            <a:ext cx="426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二、预学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/>
      <p:bldP spid="8197" grpId="0" bldLvl="0"/>
      <p:bldP spid="8198" grpId="0" bldLvl="0"/>
      <p:bldP spid="8199" grpId="0"/>
      <p:bldP spid="8228" grpId="0" animBg="1"/>
      <p:bldP spid="8229" grpId="0" animBg="1"/>
      <p:bldP spid="8235" grpId="0" bldLvl="0"/>
      <p:bldP spid="8236" grpId="0" bldLvl="0"/>
      <p:bldP spid="8237" grpId="0" bldLvl="0"/>
      <p:bldP spid="8238" grpId="0" bldLvl="0"/>
      <p:bldP spid="8239" grpId="0" bldLvl="0"/>
      <p:bldP spid="8240" grpId="0" bldLvl="0"/>
      <p:bldP spid="8241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53" name="Text Box 3"/>
          <p:cNvSpPr txBox="1"/>
          <p:nvPr/>
        </p:nvSpPr>
        <p:spPr>
          <a:xfrm>
            <a:off x="0" y="304800"/>
            <a:ext cx="8532813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例题2：在如图所示的电路中，将开关K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由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断开到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闭合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时，电流表的示数将______，电压表的示数将________(均填</a:t>
            </a:r>
            <a:r>
              <a:rPr lang="zh-CN" altLang="en-US" sz="2400" b="1" dirty="0">
                <a:latin typeface="黑体" panose="02010609060101010101" pitchFamily="49" charset="-122"/>
                <a:ea typeface="华文新魏" panose="02010800040101010101" pitchFamily="2" charset="-122"/>
              </a:rPr>
              <a:t>“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变大</a:t>
            </a:r>
            <a:r>
              <a:rPr lang="zh-CN" altLang="en-US" sz="2400" b="1" dirty="0">
                <a:latin typeface="黑体" panose="02010609060101010101" pitchFamily="49" charset="-122"/>
                <a:ea typeface="华文新魏" panose="02010800040101010101" pitchFamily="2" charset="-122"/>
              </a:rPr>
              <a:t>”“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变小</a:t>
            </a:r>
            <a:r>
              <a:rPr lang="zh-CN" altLang="en-US" sz="2400" b="1" dirty="0">
                <a:latin typeface="黑体" panose="02010609060101010101" pitchFamily="49" charset="-122"/>
                <a:ea typeface="华文新魏" panose="02010800040101010101" pitchFamily="2" charset="-122"/>
              </a:rPr>
              <a:t>”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或</a:t>
            </a:r>
            <a:r>
              <a:rPr lang="zh-CN" altLang="en-US" sz="2400" b="1" dirty="0">
                <a:latin typeface="黑体" panose="02010609060101010101" pitchFamily="49" charset="-122"/>
                <a:ea typeface="华文新魏" panose="02010800040101010101" pitchFamily="2" charset="-122"/>
              </a:rPr>
              <a:t>“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不变</a:t>
            </a:r>
            <a:r>
              <a:rPr lang="zh-CN" altLang="en-US" sz="2400" b="1" dirty="0">
                <a:latin typeface="黑体" panose="02010609060101010101" pitchFamily="49" charset="-122"/>
                <a:ea typeface="华文新魏" panose="02010800040101010101" pitchFamily="2" charset="-122"/>
              </a:rPr>
              <a:t>”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)。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228600" y="5334000"/>
            <a:ext cx="838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微软雅黑" panose="020B0503020204020204" pitchFamily="34" charset="-122"/>
                <a:ea typeface="华文行楷" panose="02010800040101010101" pitchFamily="2" charset="-122"/>
              </a:rPr>
              <a:t>思考：电流表电压表示数发生变化的原因是什么？</a:t>
            </a:r>
            <a:endParaRPr lang="zh-CN" altLang="en-US" sz="2800" b="1" dirty="0"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1752600" y="6858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变大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9222" name="Text Box 6"/>
          <p:cNvSpPr txBox="1"/>
          <p:nvPr/>
        </p:nvSpPr>
        <p:spPr>
          <a:xfrm>
            <a:off x="5181600" y="6858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变大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2895600" y="60960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华文行楷" panose="02010800040101010101" pitchFamily="2" charset="-122"/>
              </a:rPr>
              <a:t>开关的通断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5105400" y="1219200"/>
          <a:ext cx="2708275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914525" imgH="1276350" progId="Paint.Picture">
                  <p:embed/>
                </p:oleObj>
              </mc:Choice>
              <mc:Fallback>
                <p:oleObj name="" r:id="rId1" imgW="1914525" imgH="127635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05400" y="1219200"/>
                        <a:ext cx="2708275" cy="1804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5181600" y="3048000"/>
          <a:ext cx="2520950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857375" imgH="1266825" progId="Paint.Picture">
                  <p:embed/>
                </p:oleObj>
              </mc:Choice>
              <mc:Fallback>
                <p:oleObj name="" r:id="rId3" imgW="1857375" imgH="126682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3048000"/>
                        <a:ext cx="2520950" cy="1717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/>
          <p:nvPr/>
        </p:nvGrpSpPr>
        <p:grpSpPr>
          <a:xfrm>
            <a:off x="3505200" y="1524000"/>
            <a:ext cx="1368425" cy="877888"/>
            <a:chOff x="0" y="0"/>
            <a:chExt cx="862" cy="553"/>
          </a:xfrm>
        </p:grpSpPr>
        <p:sp>
          <p:nvSpPr>
            <p:cNvPr id="2068" name="AutoShape 12"/>
            <p:cNvSpPr/>
            <p:nvPr/>
          </p:nvSpPr>
          <p:spPr>
            <a:xfrm rot="-1423744">
              <a:off x="0" y="418"/>
              <a:ext cx="635" cy="135"/>
            </a:xfrm>
            <a:prstGeom prst="rightArrow">
              <a:avLst>
                <a:gd name="adj1" fmla="val 50000"/>
                <a:gd name="adj2" fmla="val 117592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069" name="Text Box 13"/>
            <p:cNvSpPr txBox="1"/>
            <p:nvPr/>
          </p:nvSpPr>
          <p:spPr>
            <a:xfrm>
              <a:off x="46" y="0"/>
              <a:ext cx="8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ahoma" panose="020B0604030504040204" pitchFamily="34" charset="0"/>
                  <a:ea typeface="宋体" panose="02010600030101010101" pitchFamily="2" charset="-122"/>
                </a:rPr>
                <a:t>断开</a:t>
              </a:r>
              <a:endParaRPr lang="zh-CN" altLang="en-US" sz="2800" b="1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505200" y="2819400"/>
            <a:ext cx="1225550" cy="733425"/>
            <a:chOff x="0" y="0"/>
            <a:chExt cx="772" cy="462"/>
          </a:xfrm>
        </p:grpSpPr>
        <p:sp>
          <p:nvSpPr>
            <p:cNvPr id="2066" name="AutoShape 15"/>
            <p:cNvSpPr/>
            <p:nvPr/>
          </p:nvSpPr>
          <p:spPr>
            <a:xfrm rot="1423744" flipV="1">
              <a:off x="0" y="327"/>
              <a:ext cx="635" cy="135"/>
            </a:xfrm>
            <a:prstGeom prst="rightArrow">
              <a:avLst>
                <a:gd name="adj1" fmla="val 50000"/>
                <a:gd name="adj2" fmla="val 117592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067" name="Text Box 16"/>
            <p:cNvSpPr txBox="1"/>
            <p:nvPr/>
          </p:nvSpPr>
          <p:spPr>
            <a:xfrm>
              <a:off x="136" y="0"/>
              <a:ext cx="63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ahoma" panose="020B0604030504040204" pitchFamily="34" charset="0"/>
                  <a:ea typeface="宋体" panose="02010600030101010101" pitchFamily="2" charset="-122"/>
                </a:rPr>
                <a:t>闭合</a:t>
              </a:r>
              <a:endParaRPr lang="zh-CN" altLang="en-US" sz="2800" b="1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233" name="Text Box 17"/>
          <p:cNvSpPr txBox="1"/>
          <p:nvPr/>
        </p:nvSpPr>
        <p:spPr>
          <a:xfrm>
            <a:off x="533400" y="4648200"/>
            <a:ext cx="2286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开关有断开到闭合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9234" name="Text Box 18"/>
          <p:cNvSpPr txBox="1"/>
          <p:nvPr/>
        </p:nvSpPr>
        <p:spPr>
          <a:xfrm>
            <a:off x="5408613" y="4648200"/>
            <a:ext cx="10683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→V </a:t>
            </a:r>
            <a:r>
              <a:rPr lang="zh-TW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↑</a:t>
            </a:r>
            <a:endParaRPr lang="zh-CN" altLang="en-US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237" name="Text Box 21"/>
          <p:cNvSpPr txBox="1"/>
          <p:nvPr/>
        </p:nvSpPr>
        <p:spPr>
          <a:xfrm>
            <a:off x="3063875" y="4648200"/>
            <a:ext cx="7588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TW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R 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↓</a:t>
            </a:r>
            <a:endParaRPr lang="en-US" altLang="zh-TW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239" name="Text Box 23"/>
          <p:cNvSpPr txBox="1"/>
          <p:nvPr/>
        </p:nvSpPr>
        <p:spPr>
          <a:xfrm>
            <a:off x="3732213" y="4648200"/>
            <a:ext cx="9763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→</a:t>
            </a:r>
            <a:r>
              <a:rPr lang="zh-CN" altLang="en-US" sz="2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TW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↑</a:t>
            </a:r>
            <a:endParaRPr lang="zh-CN" altLang="en-US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240" name="Text Box 24"/>
          <p:cNvSpPr txBox="1"/>
          <p:nvPr/>
        </p:nvSpPr>
        <p:spPr>
          <a:xfrm>
            <a:off x="4511675" y="4648200"/>
            <a:ext cx="10715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→A </a:t>
            </a:r>
            <a:r>
              <a:rPr lang="zh-TW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↑</a:t>
            </a:r>
            <a:endParaRPr lang="zh-CN" altLang="en-US" sz="2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065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81200"/>
            <a:ext cx="2990850" cy="2028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/>
      <p:bldP spid="9221" grpId="0" bldLvl="0"/>
      <p:bldP spid="9222" grpId="0" bldLvl="0"/>
      <p:bldP spid="9223" grpId="0"/>
      <p:bldP spid="9233" grpId="0"/>
      <p:bldP spid="9234" grpId="0" bldLvl="0"/>
      <p:bldP spid="9237" grpId="0" bldLvl="0"/>
      <p:bldP spid="9239" grpId="0" bldLvl="0"/>
      <p:bldP spid="9240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2286000" y="838200"/>
            <a:ext cx="3886200" cy="9429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</a:pPr>
            <a:r>
              <a:rPr lang="zh-TW" altLang="en-US" sz="4400" b="1" dirty="0">
                <a:solidFill>
                  <a:schemeClr val="tx2"/>
                </a:solidFill>
                <a:latin typeface="Calibri" panose="020F0502020204030204" pitchFamily="34" charset="0"/>
                <a:ea typeface="华文行楷" panose="02010800040101010101" pitchFamily="2" charset="-122"/>
              </a:rPr>
              <a:t>动态电路类型</a:t>
            </a:r>
            <a:endParaRPr lang="zh-TW" altLang="en-US" sz="4400" b="1" dirty="0">
              <a:solidFill>
                <a:schemeClr val="tx2"/>
              </a:solidFill>
              <a:latin typeface="Calibri" panose="020F0502020204030204" pitchFamily="34" charset="0"/>
              <a:ea typeface="华文行楷" panose="02010800040101010101" pitchFamily="2" charset="-122"/>
            </a:endParaRPr>
          </a:p>
        </p:txBody>
      </p:sp>
      <p:sp>
        <p:nvSpPr>
          <p:cNvPr id="11267" name="Text Box 3"/>
          <p:cNvSpPr txBox="1"/>
          <p:nvPr/>
        </p:nvSpPr>
        <p:spPr>
          <a:xfrm>
            <a:off x="457200" y="2209800"/>
            <a:ext cx="769937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一 、滑动变阻器阻值变化引起的电路变化问题</a:t>
            </a:r>
            <a:endParaRPr lang="zh-CN" altLang="en-US" sz="4000" b="1" dirty="0">
              <a:latin typeface="华文行楷" panose="02010800040101010101" pitchFamily="2" charset="-122"/>
              <a:ea typeface="华文行楷" panose="020108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533400" y="4343400"/>
            <a:ext cx="7850188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二 、开关通断引起的电路变化问题</a:t>
            </a:r>
            <a:endParaRPr lang="zh-CN" altLang="en-US" sz="4000" b="1" dirty="0">
              <a:latin typeface="华文行楷" panose="02010800040101010101" pitchFamily="2" charset="-122"/>
              <a:ea typeface="华文行楷" panose="0201080004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7414" name="Picture 5" descr="落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1863" y="0"/>
            <a:ext cx="1862137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6" descr="125M5GC605P225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219200" cy="1525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7" grpId="0" bldLvl="0"/>
      <p:bldP spid="11268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灯片编号占位符 3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Rectangle 6"/>
          <p:cNvSpPr/>
          <p:nvPr/>
        </p:nvSpPr>
        <p:spPr>
          <a:xfrm>
            <a:off x="457200" y="607695"/>
            <a:ext cx="8305800" cy="8302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None/>
            </a:pP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．在如图所示的电路中，当开关闭合后，滑动变阻器滑片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P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向右移动时，对电表读数的变化，分析正确的是（    ）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484" name="Rectangle 7"/>
          <p:cNvSpPr/>
          <p:nvPr/>
        </p:nvSpPr>
        <p:spPr>
          <a:xfrm>
            <a:off x="533400" y="1445895"/>
            <a:ext cx="6597650" cy="13049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noAutofit/>
          </a:bodyPr>
          <a:p>
            <a:pPr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．电流表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、电压表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V</a:t>
            </a:r>
            <a:r>
              <a:rPr lang="en-US" altLang="zh-CN" sz="2000" b="1" baseline="-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示数都减小，电压表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V</a:t>
            </a:r>
            <a:r>
              <a:rPr lang="en-US" altLang="zh-CN" sz="2000" b="1" baseline="-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示数增大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0" hangingPunct="0"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．电流表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、电压表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V</a:t>
            </a:r>
            <a:r>
              <a:rPr lang="en-US" altLang="zh-CN" sz="2000" b="1" baseline="-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示数都变大，电压表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V</a:t>
            </a:r>
            <a:r>
              <a:rPr lang="en-US" altLang="zh-CN" sz="2000" b="1" baseline="-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示数变小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0" hangingPunct="0"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C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．电流表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的示数减小，两电压表示数不变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0" hangingPunct="0">
              <a:buNone/>
            </a:pP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D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．三个电表的示数都不变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4530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2743200"/>
            <a:ext cx="3429000" cy="254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3352800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1" name="AutoShape 21"/>
          <p:cNvSpPr/>
          <p:nvPr/>
        </p:nvSpPr>
        <p:spPr>
          <a:xfrm>
            <a:off x="3733800" y="4023995"/>
            <a:ext cx="1291590" cy="3048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4536" name="Rectangle 24"/>
          <p:cNvSpPr/>
          <p:nvPr/>
        </p:nvSpPr>
        <p:spPr>
          <a:xfrm>
            <a:off x="7453313" y="4953000"/>
            <a:ext cx="304800" cy="1524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6453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3276600"/>
            <a:ext cx="647700" cy="533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7"/>
          <p:cNvGrpSpPr/>
          <p:nvPr/>
        </p:nvGrpSpPr>
        <p:grpSpPr>
          <a:xfrm>
            <a:off x="5272088" y="3705225"/>
            <a:ext cx="1438275" cy="1338263"/>
            <a:chOff x="3321" y="2334"/>
            <a:chExt cx="906" cy="843"/>
          </a:xfrm>
        </p:grpSpPr>
        <p:sp>
          <p:nvSpPr>
            <p:cNvPr id="20507" name="Line 31"/>
            <p:cNvSpPr/>
            <p:nvPr/>
          </p:nvSpPr>
          <p:spPr>
            <a:xfrm>
              <a:off x="3963" y="2523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8" name="Line 32"/>
            <p:cNvSpPr/>
            <p:nvPr/>
          </p:nvSpPr>
          <p:spPr>
            <a:xfrm flipV="1">
              <a:off x="3321" y="2523"/>
              <a:ext cx="24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pic>
          <p:nvPicPr>
            <p:cNvPr id="20509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9" y="2334"/>
              <a:ext cx="546" cy="3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10" name="Line 35"/>
            <p:cNvSpPr/>
            <p:nvPr/>
          </p:nvSpPr>
          <p:spPr>
            <a:xfrm>
              <a:off x="4224" y="2496"/>
              <a:ext cx="3" cy="6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52"/>
          <p:cNvGrpSpPr/>
          <p:nvPr/>
        </p:nvGrpSpPr>
        <p:grpSpPr>
          <a:xfrm>
            <a:off x="6705600" y="3700463"/>
            <a:ext cx="1066800" cy="561975"/>
            <a:chOff x="4224" y="2325"/>
            <a:chExt cx="672" cy="354"/>
          </a:xfrm>
        </p:grpSpPr>
        <p:pic>
          <p:nvPicPr>
            <p:cNvPr id="20504" name="Pictur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6" y="2325"/>
              <a:ext cx="342" cy="3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5" name="Line 50"/>
            <p:cNvSpPr/>
            <p:nvPr/>
          </p:nvSpPr>
          <p:spPr>
            <a:xfrm>
              <a:off x="4224" y="2526"/>
              <a:ext cx="1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6" name="Line 51"/>
            <p:cNvSpPr/>
            <p:nvPr/>
          </p:nvSpPr>
          <p:spPr>
            <a:xfrm>
              <a:off x="4704" y="2514"/>
              <a:ext cx="1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4565" name="Text Box 53"/>
          <p:cNvSpPr txBox="1"/>
          <p:nvPr/>
        </p:nvSpPr>
        <p:spPr>
          <a:xfrm>
            <a:off x="3048000" y="5943600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→V</a:t>
            </a:r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↓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566" name="Text Box 54"/>
          <p:cNvSpPr txBox="1"/>
          <p:nvPr/>
        </p:nvSpPr>
        <p:spPr>
          <a:xfrm>
            <a:off x="1285875" y="5584825"/>
            <a:ext cx="12049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右移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567" name="Text Box 55"/>
          <p:cNvSpPr txBox="1"/>
          <p:nvPr/>
        </p:nvSpPr>
        <p:spPr>
          <a:xfrm>
            <a:off x="1981200" y="55626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</a:t>
            </a:r>
            <a:endParaRPr lang="zh-TW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568" name="Text Box 56"/>
          <p:cNvSpPr txBox="1"/>
          <p:nvPr/>
        </p:nvSpPr>
        <p:spPr>
          <a:xfrm>
            <a:off x="2286000" y="5562600"/>
            <a:ext cx="7096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TW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R↑</a:t>
            </a:r>
            <a:endParaRPr lang="en-US" altLang="zh-TW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569" name="Text Box 57"/>
          <p:cNvSpPr txBox="1"/>
          <p:nvPr/>
        </p:nvSpPr>
        <p:spPr>
          <a:xfrm>
            <a:off x="2743200" y="5562600"/>
            <a:ext cx="13176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</a:t>
            </a:r>
            <a:r>
              <a:rPr lang="en-US" altLang="zh-TW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总↑</a:t>
            </a:r>
            <a:endParaRPr lang="zh-TW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570" name="Text Box 58"/>
          <p:cNvSpPr txBox="1"/>
          <p:nvPr/>
        </p:nvSpPr>
        <p:spPr>
          <a:xfrm>
            <a:off x="3810000" y="5562600"/>
            <a:ext cx="901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</a:t>
            </a:r>
            <a:r>
              <a:rPr lang="zh-CN" altLang="en-US" sz="2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↓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571" name="Text Box 59"/>
          <p:cNvSpPr txBox="1"/>
          <p:nvPr/>
        </p:nvSpPr>
        <p:spPr>
          <a:xfrm>
            <a:off x="4419600" y="5562600"/>
            <a:ext cx="10144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→A↓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572" name="Text Box 60"/>
          <p:cNvSpPr txBox="1"/>
          <p:nvPr/>
        </p:nvSpPr>
        <p:spPr>
          <a:xfrm>
            <a:off x="1287463" y="5943600"/>
            <a:ext cx="9858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TW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L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不变</a:t>
            </a:r>
            <a:endParaRPr lang="zh-TW" altLang="en-US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573" name="Text Box 61"/>
          <p:cNvSpPr txBox="1"/>
          <p:nvPr/>
        </p:nvSpPr>
        <p:spPr>
          <a:xfrm>
            <a:off x="2133600" y="5943600"/>
            <a:ext cx="11461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→U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</a:rPr>
              <a:t>L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</a:rPr>
              <a:t>↓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575" name="Text Box 63"/>
          <p:cNvSpPr txBox="1"/>
          <p:nvPr/>
        </p:nvSpPr>
        <p:spPr>
          <a:xfrm>
            <a:off x="3962400" y="5943600"/>
            <a:ext cx="11445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→V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↑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577" name="Text Box 65"/>
          <p:cNvSpPr txBox="1"/>
          <p:nvPr/>
        </p:nvSpPr>
        <p:spPr>
          <a:xfrm>
            <a:off x="7162800" y="91313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A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503" name="Text Box 6"/>
          <p:cNvSpPr txBox="1"/>
          <p:nvPr/>
        </p:nvSpPr>
        <p:spPr>
          <a:xfrm>
            <a:off x="0" y="0"/>
            <a:ext cx="696912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华文行楷" panose="02010800040101010101" pitchFamily="2" charset="-122"/>
              </a:rPr>
              <a:t>一 滑动变阻器引起的变化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6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6" grpId="0" animBg="1"/>
      <p:bldP spid="64565" grpId="0" bldLvl="0"/>
      <p:bldP spid="64566" grpId="0" bldLvl="0"/>
      <p:bldP spid="64567" grpId="0" bldLvl="0"/>
      <p:bldP spid="64568" grpId="0" bldLvl="0"/>
      <p:bldP spid="64569" grpId="0" bldLvl="0"/>
      <p:bldP spid="64570" grpId="0" bldLvl="0"/>
      <p:bldP spid="64571" grpId="0" bldLvl="0"/>
      <p:bldP spid="64572" grpId="0" bldLvl="0"/>
      <p:bldP spid="64573" grpId="0" bldLvl="0"/>
      <p:bldP spid="64575" grpId="0" bldLvl="0"/>
      <p:bldP spid="645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074" name="Object 2"/>
          <p:cNvGraphicFramePr/>
          <p:nvPr>
            <p:ph idx="1"/>
          </p:nvPr>
        </p:nvGraphicFramePr>
        <p:xfrm>
          <a:off x="0" y="0"/>
          <a:ext cx="9144000" cy="693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6829425" imgH="5114925" progId="Paint.Picture">
                  <p:embed/>
                </p:oleObj>
              </mc:Choice>
              <mc:Fallback>
                <p:oleObj name="" r:id="rId1" imgW="6829425" imgH="511492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9326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/>
          <p:nvPr/>
        </p:nvSpPr>
        <p:spPr>
          <a:xfrm>
            <a:off x="381000" y="1600200"/>
            <a:ext cx="3581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微软雅黑" panose="020B0503020204020204" pitchFamily="34" charset="-122"/>
                <a:ea typeface="黑体" panose="02010609060101010101" pitchFamily="49" charset="-122"/>
              </a:rPr>
              <a:t>第</a:t>
            </a:r>
            <a:r>
              <a:rPr lang="zh-CN" altLang="en-US" sz="2800" b="1" dirty="0"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一步：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rPr>
              <a:t>简化电路</a:t>
            </a:r>
            <a:endParaRPr lang="zh-CN" altLang="zh-CN" sz="2800" b="1" dirty="0"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2590800" y="457200"/>
            <a:ext cx="46418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800" b="1" dirty="0">
                <a:solidFill>
                  <a:schemeClr val="tx2"/>
                </a:solidFill>
                <a:latin typeface="微软雅黑" panose="020B0503020204020204" pitchFamily="34" charset="-122"/>
                <a:ea typeface="华文隶书" panose="02010800040101010101" pitchFamily="2" charset="-122"/>
              </a:rPr>
              <a:t>分析方法</a:t>
            </a:r>
            <a:endParaRPr lang="zh-CN" altLang="en-US" sz="4800" b="1" dirty="0">
              <a:solidFill>
                <a:schemeClr val="tx2"/>
              </a:solidFill>
              <a:latin typeface="微软雅黑" panose="020B0503020204020204" pitchFamily="34" charset="-122"/>
              <a:ea typeface="华文隶书" panose="02010800040101010101" pitchFamily="2" charset="-122"/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381000" y="2789238"/>
            <a:ext cx="5715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第二步：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明确电表测的物理量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381000" y="4114800"/>
            <a:ext cx="3048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第三步：</a:t>
            </a: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动态分析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3080" name="Picture 8" descr="落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25" y="0"/>
            <a:ext cx="2276475" cy="242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Text Box 9"/>
          <p:cNvSpPr txBox="1"/>
          <p:nvPr/>
        </p:nvSpPr>
        <p:spPr>
          <a:xfrm>
            <a:off x="3505200" y="1676400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（去表）</a:t>
            </a:r>
            <a:endParaRPr lang="zh-CN" altLang="en-US" sz="2800" dirty="0">
              <a:latin typeface="微软雅黑" panose="020B0503020204020204" pitchFamily="34" charset="-122"/>
            </a:endParaRPr>
          </a:p>
        </p:txBody>
      </p:sp>
      <p:sp>
        <p:nvSpPr>
          <p:cNvPr id="13322" name="Text Box 10"/>
          <p:cNvSpPr txBox="1"/>
          <p:nvPr/>
        </p:nvSpPr>
        <p:spPr>
          <a:xfrm>
            <a:off x="5257800" y="2819400"/>
            <a:ext cx="2438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（恢复电表）</a:t>
            </a:r>
            <a:endParaRPr lang="zh-CN" altLang="en-US" sz="2800" dirty="0">
              <a:latin typeface="微软雅黑" panose="020B0503020204020204" pitchFamily="34" charset="-122"/>
            </a:endParaRPr>
          </a:p>
        </p:txBody>
      </p:sp>
      <p:sp>
        <p:nvSpPr>
          <p:cNvPr id="13323" name="Text Box 11"/>
          <p:cNvSpPr txBox="1"/>
          <p:nvPr/>
        </p:nvSpPr>
        <p:spPr>
          <a:xfrm>
            <a:off x="3505200" y="4114800"/>
            <a:ext cx="4343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R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变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—I,U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的变化）</a:t>
            </a:r>
            <a:endParaRPr lang="zh-CN" altLang="en-US" sz="28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/>
      <p:bldP spid="13316" grpId="0" bldLvl="0"/>
      <p:bldP spid="13317" grpId="0" bldLvl="0"/>
      <p:bldP spid="13318" grpId="0" bldLvl="0"/>
      <p:bldP spid="13321" grpId="0"/>
      <p:bldP spid="13322" grpId="0"/>
      <p:bldP spid="133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PMingLiU" pitchFamily="18" charset="-120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Text Box 2"/>
          <p:cNvSpPr txBox="1"/>
          <p:nvPr/>
        </p:nvSpPr>
        <p:spPr>
          <a:xfrm>
            <a:off x="228600" y="533400"/>
            <a:ext cx="84582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2 如图所示，电源电压保持不变，当滑动变阻器滑片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P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向右滑动时，电表示数的变化情况是(      )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   A、电压表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V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示数变小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   B、电流表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示数变大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   C、电流表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示数变大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  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D、电流表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b="1" baseline="-25000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pitchFamily="49" charset="-122"/>
              </a:rPr>
              <a:t>示数变小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7588" name="Text Box 4"/>
          <p:cNvSpPr txBox="1"/>
          <p:nvPr/>
        </p:nvSpPr>
        <p:spPr>
          <a:xfrm>
            <a:off x="4419600" y="914400"/>
            <a:ext cx="3905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1532" name="AutoShape 6"/>
          <p:cNvSpPr/>
          <p:nvPr/>
        </p:nvSpPr>
        <p:spPr>
          <a:xfrm>
            <a:off x="3505200" y="4252595"/>
            <a:ext cx="1291590" cy="3048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pic>
        <p:nvPicPr>
          <p:cNvPr id="21510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71800"/>
            <a:ext cx="3505200" cy="2471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3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5" y="3200400"/>
            <a:ext cx="3810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953000"/>
            <a:ext cx="5619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5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25" y="3810000"/>
            <a:ext cx="581025" cy="581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2"/>
          <p:cNvGrpSpPr/>
          <p:nvPr/>
        </p:nvGrpSpPr>
        <p:grpSpPr>
          <a:xfrm>
            <a:off x="5029200" y="3200400"/>
            <a:ext cx="1600200" cy="1524000"/>
            <a:chOff x="3168" y="2016"/>
            <a:chExt cx="1008" cy="960"/>
          </a:xfrm>
        </p:grpSpPr>
        <p:pic>
          <p:nvPicPr>
            <p:cNvPr id="21529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8" y="2016"/>
              <a:ext cx="912" cy="3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30" name="Line 14"/>
            <p:cNvSpPr/>
            <p:nvPr/>
          </p:nvSpPr>
          <p:spPr>
            <a:xfrm>
              <a:off x="4032" y="2208"/>
              <a:ext cx="1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1" name="Line 15"/>
            <p:cNvSpPr/>
            <p:nvPr/>
          </p:nvSpPr>
          <p:spPr>
            <a:xfrm>
              <a:off x="3189" y="2352"/>
              <a:ext cx="0" cy="62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67600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048000"/>
            <a:ext cx="4038600" cy="259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601" name="Text Box 17"/>
          <p:cNvSpPr txBox="1"/>
          <p:nvPr/>
        </p:nvSpPr>
        <p:spPr>
          <a:xfrm>
            <a:off x="3878263" y="6172200"/>
            <a:ext cx="13033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→V不变</a:t>
            </a:r>
            <a:endParaRPr lang="zh-CN" altLang="en-US" sz="2400" b="1" dirty="0">
              <a:solidFill>
                <a:srgbClr val="FF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67602" name="Text Box 18"/>
          <p:cNvSpPr txBox="1"/>
          <p:nvPr/>
        </p:nvSpPr>
        <p:spPr>
          <a:xfrm>
            <a:off x="471488" y="5813425"/>
            <a:ext cx="12049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P右移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7603" name="Text Box 19"/>
          <p:cNvSpPr txBox="1"/>
          <p:nvPr/>
        </p:nvSpPr>
        <p:spPr>
          <a:xfrm>
            <a:off x="1371600" y="5791200"/>
            <a:ext cx="311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</a:t>
            </a:r>
            <a:endParaRPr lang="zh-TW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7604" name="Text Box 20"/>
          <p:cNvSpPr txBox="1"/>
          <p:nvPr/>
        </p:nvSpPr>
        <p:spPr>
          <a:xfrm>
            <a:off x="1905000" y="5791200"/>
            <a:ext cx="8223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TW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zh-TW" sz="1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TW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↑</a:t>
            </a:r>
            <a:endParaRPr lang="en-US" altLang="zh-TW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605" name="Text Box 21"/>
          <p:cNvSpPr txBox="1"/>
          <p:nvPr/>
        </p:nvSpPr>
        <p:spPr>
          <a:xfrm>
            <a:off x="2590800" y="5791200"/>
            <a:ext cx="13176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</a:t>
            </a:r>
            <a:r>
              <a:rPr lang="en-US" altLang="zh-TW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总↑</a:t>
            </a:r>
            <a:endParaRPr lang="zh-TW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606" name="Text Box 22"/>
          <p:cNvSpPr txBox="1"/>
          <p:nvPr/>
        </p:nvSpPr>
        <p:spPr>
          <a:xfrm>
            <a:off x="3581400" y="5791200"/>
            <a:ext cx="901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</a:t>
            </a:r>
            <a:r>
              <a:rPr lang="zh-CN" altLang="en-US" sz="2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I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↓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607" name="Text Box 23"/>
          <p:cNvSpPr txBox="1"/>
          <p:nvPr/>
        </p:nvSpPr>
        <p:spPr>
          <a:xfrm>
            <a:off x="4191000" y="5791200"/>
            <a:ext cx="14303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→A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表↓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608" name="Text Box 24"/>
          <p:cNvSpPr txBox="1"/>
          <p:nvPr/>
        </p:nvSpPr>
        <p:spPr>
          <a:xfrm>
            <a:off x="473075" y="6172200"/>
            <a:ext cx="11271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TW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zh-TW" sz="16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不变</a:t>
            </a:r>
            <a:endParaRPr lang="zh-TW" altLang="en-US" sz="24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609" name="Text Box 25"/>
          <p:cNvSpPr txBox="1"/>
          <p:nvPr/>
        </p:nvSpPr>
        <p:spPr>
          <a:xfrm>
            <a:off x="1425575" y="6172200"/>
            <a:ext cx="13176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→U不变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610" name="Text Box 26"/>
          <p:cNvSpPr txBox="1"/>
          <p:nvPr/>
        </p:nvSpPr>
        <p:spPr>
          <a:xfrm>
            <a:off x="2530475" y="6172200"/>
            <a:ext cx="14319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→A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不变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1526" name="Picture 27" descr="20090817_4ffb876229b7e0163be2IS7gHnn3So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0"/>
            <a:ext cx="4267200" cy="215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7" name="AutoShape 29">
            <a:hlinkClick r:id="rId8" action="ppaction://hlinksldjump"/>
          </p:cNvPr>
          <p:cNvSpPr/>
          <p:nvPr/>
        </p:nvSpPr>
        <p:spPr>
          <a:xfrm>
            <a:off x="7620000" y="6477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tx2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1528" name="Text Box 6"/>
          <p:cNvSpPr txBox="1"/>
          <p:nvPr/>
        </p:nvSpPr>
        <p:spPr>
          <a:xfrm>
            <a:off x="152400" y="0"/>
            <a:ext cx="696912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华文行楷" panose="02010800040101010101" pitchFamily="2" charset="-122"/>
              </a:rPr>
              <a:t>一 滑动变阻器引起的变化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bldLvl="0"/>
      <p:bldP spid="67601" grpId="0" bldLvl="0"/>
      <p:bldP spid="67602" grpId="0" bldLvl="0"/>
      <p:bldP spid="67603" grpId="0" bldLvl="0"/>
      <p:bldP spid="67604" grpId="0" bldLvl="0"/>
      <p:bldP spid="67605" grpId="0" bldLvl="0"/>
      <p:bldP spid="67606" grpId="0" bldLvl="0"/>
      <p:bldP spid="67607" grpId="0" bldLvl="0"/>
      <p:bldP spid="67608" grpId="0" bldLvl="0"/>
      <p:bldP spid="67609" grpId="0" bldLvl="0"/>
      <p:bldP spid="67610" grpId="0" bldLvl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360,&quot;width&quot;:9360}"/>
</p:tagLst>
</file>

<file path=ppt/tags/tag2.xml><?xml version="1.0" encoding="utf-8"?>
<p:tagLst xmlns:p="http://schemas.openxmlformats.org/presentationml/2006/main">
  <p:tag name="KSO_WPP_MARK_KEY" val="318f97af-42b8-4d90-88c9-98b3de9239cc"/>
  <p:tag name="COMMONDATA" val="eyJoZGlkIjoiYmI0ODZlMzdmMDc2YjRhN2JmODM5ZmNjOWEzNDQ1NzUifQ=="/>
</p:tagLst>
</file>

<file path=ppt/theme/theme1.xml><?xml version="1.0" encoding="utf-8"?>
<a:theme xmlns:a="http://schemas.openxmlformats.org/drawingml/2006/main" name="Powerbar_Flower_Rhea">
  <a:themeElements>
    <a:clrScheme name="Powerbar_Flower_Rh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bar_Flower_Rhea">
      <a:majorFont>
        <a:latin typeface="Microsoft JhengHei"/>
        <a:ea typeface="Microsoft JhengHei"/>
        <a:cs typeface=""/>
      </a:majorFont>
      <a:minorFont>
        <a:latin typeface="Microsoft JhengHei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Powerbar_Flower_Rh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_Flower_Rh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_Flower_Rh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_Flower_Rh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_Flower_Rh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_Flower_Rh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_Flower_Rh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_Flower_Rh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_Flower_Rh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_Flower_Rh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_Flower_Rh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_Flower_Rh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nordridesign.cn">
  <a:themeElements>
    <a:clrScheme name="www.nordridesign.c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nordridesign.cn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www.nordridesign.c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1_Office 主题 3">
      <a:dk1>
        <a:srgbClr val="000000"/>
      </a:dk1>
      <a:lt1>
        <a:srgbClr val="FFFFFF"/>
      </a:lt1>
      <a:dk2>
        <a:srgbClr val="FF6600"/>
      </a:dk2>
      <a:lt2>
        <a:srgbClr val="DCDCDC"/>
      </a:lt2>
      <a:accent1>
        <a:srgbClr val="006699"/>
      </a:accent1>
      <a:accent2>
        <a:srgbClr val="003366"/>
      </a:accent2>
      <a:accent3>
        <a:srgbClr val="FFFFFF"/>
      </a:accent3>
      <a:accent4>
        <a:srgbClr val="000000"/>
      </a:accent4>
      <a:accent5>
        <a:srgbClr val="AAB8CA"/>
      </a:accent5>
      <a:accent6>
        <a:srgbClr val="002D5C"/>
      </a:accent6>
      <a:hlink>
        <a:srgbClr val="001D3A"/>
      </a:hlink>
      <a:folHlink>
        <a:srgbClr val="3F7FBF"/>
      </a:folHlink>
    </a:clrScheme>
    <a:fontScheme name="1_Office 主题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Office 主题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FF"/>
        </a:lt1>
        <a:dk2>
          <a:srgbClr val="FF6600"/>
        </a:dk2>
        <a:lt2>
          <a:srgbClr val="DCDCDC"/>
        </a:lt2>
        <a:accent1>
          <a:srgbClr val="006699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002D5C"/>
        </a:accent6>
        <a:hlink>
          <a:srgbClr val="001D3A"/>
        </a:hlink>
        <a:folHlink>
          <a:srgbClr val="3F7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2131</Words>
  <Application>WPS 演示</Application>
  <PresentationFormat>全屏显示(4:3)</PresentationFormat>
  <Paragraphs>431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20</vt:i4>
      </vt:variant>
    </vt:vector>
  </HeadingPairs>
  <TitlesOfParts>
    <vt:vector size="56" baseType="lpstr">
      <vt:lpstr>Arial</vt:lpstr>
      <vt:lpstr>宋体</vt:lpstr>
      <vt:lpstr>Wingdings</vt:lpstr>
      <vt:lpstr>微软雅黑</vt:lpstr>
      <vt:lpstr>PMingLiU</vt:lpstr>
      <vt:lpstr>MingLiU-ExtB</vt:lpstr>
      <vt:lpstr>Microsoft JhengHei</vt:lpstr>
      <vt:lpstr>Gulim</vt:lpstr>
      <vt:lpstr>Calibri</vt:lpstr>
      <vt:lpstr>黑体</vt:lpstr>
      <vt:lpstr>华文行楷</vt:lpstr>
      <vt:lpstr>华文宋体</vt:lpstr>
      <vt:lpstr>华文新魏</vt:lpstr>
      <vt:lpstr>华文仿宋</vt:lpstr>
      <vt:lpstr>Tahoma</vt:lpstr>
      <vt:lpstr>华文隶书</vt:lpstr>
      <vt:lpstr>Arial Unicode MS</vt:lpstr>
      <vt:lpstr>Times New Roman</vt:lpstr>
      <vt:lpstr>仿宋_GB2312</vt:lpstr>
      <vt:lpstr>仿宋</vt:lpstr>
      <vt:lpstr>华文琥珀</vt:lpstr>
      <vt:lpstr>PMingLiU</vt:lpstr>
      <vt:lpstr>Segoe Print</vt:lpstr>
      <vt:lpstr>Malgun Gothic</vt:lpstr>
      <vt:lpstr>Powerbar_Flower_Rhea</vt:lpstr>
      <vt:lpstr>www.nordridesign.cn</vt:lpstr>
      <vt:lpstr>1_Office 主题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分析分要分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陈玉彬</cp:lastModifiedBy>
  <cp:revision>268</cp:revision>
  <dcterms:created xsi:type="dcterms:W3CDTF">2022-11-16T06:08:00Z</dcterms:created>
  <dcterms:modified xsi:type="dcterms:W3CDTF">2022-11-23T00:07:27Z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2052-11.1.0.12763</vt:lpwstr>
  </property>
  <property fmtid="{D5CDD505-2E9C-101B-9397-08002B2CF9AE}" pid="4" name="ICV">
    <vt:lpwstr>375D8423B81F415B9E4AB2D426D533AA</vt:lpwstr>
  </property>
</Properties>
</file>