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309" r:id="rId3"/>
    <p:sldId id="310" r:id="rId5"/>
    <p:sldId id="311" r:id="rId6"/>
    <p:sldId id="326" r:id="rId7"/>
    <p:sldId id="325" r:id="rId8"/>
    <p:sldId id="313" r:id="rId9"/>
    <p:sldId id="314" r:id="rId10"/>
    <p:sldId id="339" r:id="rId11"/>
    <p:sldId id="319" r:id="rId12"/>
    <p:sldId id="334" r:id="rId13"/>
    <p:sldId id="315" r:id="rId14"/>
    <p:sldId id="316" r:id="rId15"/>
    <p:sldId id="317" r:id="rId16"/>
    <p:sldId id="335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7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9966FF"/>
    <a:srgbClr val="990099"/>
    <a:srgbClr val="C0C0C0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434" y="966"/>
      </p:cViewPr>
      <p:guideLst>
        <p:guide orient="horz" pos="2190"/>
        <p:guide pos="37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-7464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image" Target="../media/image10.wmf"/><Relationship Id="rId7" Type="http://schemas.openxmlformats.org/officeDocument/2006/relationships/image" Target="../media/image9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F1E21-A8AE-44C4-9850-CA764295E84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66B94-9B23-4649-90D5-647C057E6BD7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1026" name="组合 3"/>
          <p:cNvGrpSpPr/>
          <p:nvPr userDrawn="1"/>
        </p:nvGrpSpPr>
        <p:grpSpPr>
          <a:xfrm>
            <a:off x="1588" y="1588"/>
            <a:ext cx="12188825" cy="6854825"/>
            <a:chOff x="0" y="0"/>
            <a:chExt cx="12192001" cy="6837402"/>
          </a:xfrm>
        </p:grpSpPr>
        <p:sp>
          <p:nvSpPr>
            <p:cNvPr id="8" name="矩形 7"/>
            <p:cNvSpPr/>
            <p:nvPr/>
          </p:nvSpPr>
          <p:spPr>
            <a:xfrm>
              <a:off x="0" y="2987998"/>
              <a:ext cx="12192001" cy="38494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8" name="组合 2"/>
            <p:cNvGrpSpPr/>
            <p:nvPr/>
          </p:nvGrpSpPr>
          <p:grpSpPr>
            <a:xfrm>
              <a:off x="0" y="0"/>
              <a:ext cx="12192001" cy="6609489"/>
              <a:chOff x="0" y="0"/>
              <a:chExt cx="12192001" cy="660948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0"/>
                <a:ext cx="12192001" cy="353587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5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圆角矩形 1"/>
              <p:cNvSpPr/>
              <p:nvPr/>
            </p:nvSpPr>
            <p:spPr>
              <a:xfrm>
                <a:off x="235011" y="216934"/>
                <a:ext cx="11721979" cy="6392449"/>
              </a:xfrm>
              <a:prstGeom prst="roundRect">
                <a:avLst>
                  <a:gd name="adj" fmla="val 1474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5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圆角矩形 1"/>
              <p:cNvSpPr/>
              <p:nvPr/>
            </p:nvSpPr>
            <p:spPr>
              <a:xfrm>
                <a:off x="384275" y="375281"/>
                <a:ext cx="11423451" cy="6077339"/>
              </a:xfrm>
              <a:prstGeom prst="roundRect">
                <a:avLst>
                  <a:gd name="adj" fmla="val 1474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5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26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image" Target="../media/image27.wmf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3.wmf"/><Relationship Id="rId24" Type="http://schemas.openxmlformats.org/officeDocument/2006/relationships/vmlDrawing" Target="../drawings/vmlDrawing1.vml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12.png"/><Relationship Id="rId21" Type="http://schemas.openxmlformats.org/officeDocument/2006/relationships/tags" Target="../tags/tag3.xml"/><Relationship Id="rId20" Type="http://schemas.openxmlformats.org/officeDocument/2006/relationships/tags" Target="../tags/tag2.xml"/><Relationship Id="rId2" Type="http://schemas.openxmlformats.org/officeDocument/2006/relationships/oleObject" Target="../embeddings/oleObject1.bin"/><Relationship Id="rId19" Type="http://schemas.openxmlformats.org/officeDocument/2006/relationships/image" Target="../media/image11.wmf"/><Relationship Id="rId18" Type="http://schemas.openxmlformats.org/officeDocument/2006/relationships/oleObject" Target="../embeddings/oleObject9.bin"/><Relationship Id="rId17" Type="http://schemas.openxmlformats.org/officeDocument/2006/relationships/image" Target="../media/image10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9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15.png"/><Relationship Id="rId3" Type="http://schemas.openxmlformats.org/officeDocument/2006/relationships/tags" Target="../tags/tag10.xml"/><Relationship Id="rId2" Type="http://schemas.openxmlformats.org/officeDocument/2006/relationships/image" Target="../media/image14.pn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17.png"/><Relationship Id="rId3" Type="http://schemas.openxmlformats.org/officeDocument/2006/relationships/tags" Target="../tags/tag14.xml"/><Relationship Id="rId2" Type="http://schemas.openxmlformats.org/officeDocument/2006/relationships/image" Target="../media/image16.pn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15.png"/><Relationship Id="rId3" Type="http://schemas.openxmlformats.org/officeDocument/2006/relationships/tags" Target="../tags/tag21.xml"/><Relationship Id="rId2" Type="http://schemas.openxmlformats.org/officeDocument/2006/relationships/image" Target="../media/image14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7" name="组合 3"/>
          <p:cNvGrpSpPr/>
          <p:nvPr/>
        </p:nvGrpSpPr>
        <p:grpSpPr>
          <a:xfrm>
            <a:off x="1588" y="1588"/>
            <a:ext cx="12188825" cy="6854825"/>
            <a:chOff x="0" y="0"/>
            <a:chExt cx="12192001" cy="6837402"/>
          </a:xfrm>
        </p:grpSpPr>
        <p:sp>
          <p:nvSpPr>
            <p:cNvPr id="24" name="矩形 23"/>
            <p:cNvSpPr/>
            <p:nvPr/>
          </p:nvSpPr>
          <p:spPr>
            <a:xfrm>
              <a:off x="0" y="2987998"/>
              <a:ext cx="12192001" cy="38494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099" name="组合 2"/>
            <p:cNvGrpSpPr/>
            <p:nvPr/>
          </p:nvGrpSpPr>
          <p:grpSpPr>
            <a:xfrm>
              <a:off x="0" y="0"/>
              <a:ext cx="12192001" cy="6609489"/>
              <a:chOff x="0" y="0"/>
              <a:chExt cx="12192001" cy="660948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1" cy="353587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5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圆角矩形 1"/>
              <p:cNvSpPr/>
              <p:nvPr/>
            </p:nvSpPr>
            <p:spPr>
              <a:xfrm>
                <a:off x="235011" y="216934"/>
                <a:ext cx="11721979" cy="6392449"/>
              </a:xfrm>
              <a:prstGeom prst="roundRect">
                <a:avLst>
                  <a:gd name="adj" fmla="val 1474"/>
                </a:avLst>
              </a:prstGeom>
              <a:blipFill dpi="0"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5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圆角矩形 1"/>
              <p:cNvSpPr/>
              <p:nvPr/>
            </p:nvSpPr>
            <p:spPr>
              <a:xfrm>
                <a:off x="384275" y="375281"/>
                <a:ext cx="11423451" cy="6077339"/>
              </a:xfrm>
              <a:prstGeom prst="roundRect">
                <a:avLst>
                  <a:gd name="adj" fmla="val 1474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5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667000" y="4205605"/>
            <a:ext cx="6695440" cy="647700"/>
            <a:chOff x="3198" y="6623"/>
            <a:chExt cx="10544" cy="1020"/>
          </a:xfrm>
        </p:grpSpPr>
        <p:sp>
          <p:nvSpPr>
            <p:cNvPr id="16" name="矩形: 圆角 11"/>
            <p:cNvSpPr/>
            <p:nvPr/>
          </p:nvSpPr>
          <p:spPr>
            <a:xfrm>
              <a:off x="4221" y="6905"/>
              <a:ext cx="8304" cy="620"/>
            </a:xfrm>
            <a:prstGeom prst="roundRect">
              <a:avLst>
                <a:gd name="adj" fmla="val 50000"/>
              </a:avLst>
            </a:prstGeom>
            <a:solidFill>
              <a:srgbClr val="FFBF5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5" name="文本框 16"/>
            <p:cNvSpPr txBox="1"/>
            <p:nvPr/>
          </p:nvSpPr>
          <p:spPr>
            <a:xfrm>
              <a:off x="3198" y="6623"/>
              <a:ext cx="10545" cy="10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151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双流区黎国胜名师工作室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   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徐铭宏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03" name="文本框 6"/>
          <p:cNvSpPr txBox="1"/>
          <p:nvPr/>
        </p:nvSpPr>
        <p:spPr>
          <a:xfrm>
            <a:off x="396875" y="2590483"/>
            <a:ext cx="1109345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800" b="1" dirty="0">
                <a:solidFill>
                  <a:schemeClr val="bg1"/>
                </a:solidFill>
                <a:ea typeface="宋体" panose="02010600030101010101" pitchFamily="2" charset="-122"/>
                <a:sym typeface="+mn-lt"/>
              </a:rPr>
              <a:t>第六章专题：挡位问题与热效率问题</a:t>
            </a:r>
            <a:endParaRPr lang="zh-CN" altLang="en-US" sz="4800" b="1" dirty="0">
              <a:solidFill>
                <a:schemeClr val="bg1"/>
              </a:solidFill>
              <a:ea typeface="宋体" panose="02010600030101010101" pitchFamily="2" charset="-122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75050" y="1322388"/>
            <a:ext cx="4737100" cy="83439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教科版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九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年级上册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物理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81000" y="2971800"/>
            <a:ext cx="11369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/>
              <a:t>生活中的热效率问题</a:t>
            </a:r>
            <a:r>
              <a:rPr lang="zh-CN" altLang="en-US" sz="4000" b="1"/>
              <a:t>探讨</a:t>
            </a:r>
            <a:endParaRPr lang="zh-CN" altLang="en-US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72200" y="4572000"/>
            <a:ext cx="3913505" cy="1656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3556000" y="4499293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1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endParaRPr lang="en-US" altLang="en-US" sz="1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4419600"/>
            <a:ext cx="3307080" cy="1989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838200" y="988060"/>
            <a:ext cx="1059243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ea typeface="宋体" panose="02010600030101010101" pitchFamily="2" charset="-122"/>
              </a:rPr>
              <a:t>     </a:t>
            </a:r>
            <a:r>
              <a:rPr lang="en-US" altLang="zh-CN" sz="2400">
                <a:ea typeface="宋体" panose="02010600030101010101" pitchFamily="2" charset="-122"/>
              </a:rPr>
              <a:t>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5.1</a:t>
            </a:r>
            <a:r>
              <a:rPr lang="en-US" altLang="zh-CN" sz="2400">
                <a:ea typeface="宋体" panose="02010600030101010101" pitchFamily="2" charset="-122"/>
              </a:rPr>
              <a:t> </a:t>
            </a:r>
            <a:r>
              <a:rPr sz="2400" b="1">
                <a:latin typeface="宋体" panose="02010600030101010101" pitchFamily="2" charset="-122"/>
                <a:cs typeface="宋体" panose="02010600030101010101" pitchFamily="2" charset="-122"/>
              </a:rPr>
              <a:t>如图甲是一种恒温调奶器，可以自动调试好加水的奶粉，然后加热到最适合宝宝饮用的温度40℃，还可以自动保温，特别适合夜间使用，图乙是机器的电路简图及参数表（</a:t>
            </a:r>
            <a:r>
              <a:rPr sz="2400" b="1" i="1"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24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4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2400" b="1" i="1"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24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400" b="1">
                <a:latin typeface="宋体" panose="02010600030101010101" pitchFamily="2" charset="-122"/>
                <a:cs typeface="宋体" panose="02010600030101010101" pitchFamily="2" charset="-122"/>
              </a:rPr>
              <a:t>为电热丝，S为双触点自动开关）。求：</a:t>
            </a:r>
            <a:endParaRPr sz="24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sz="2400" b="1">
                <a:latin typeface="宋体" panose="02010600030101010101" pitchFamily="2" charset="-122"/>
                <a:cs typeface="宋体" panose="02010600030101010101" pitchFamily="2" charset="-122"/>
              </a:rPr>
              <a:t>（1）电阻</a:t>
            </a:r>
            <a:r>
              <a:rPr sz="2400" b="1" i="1">
                <a:latin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sz="24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400" b="1">
                <a:latin typeface="宋体" panose="02010600030101010101" pitchFamily="2" charset="-122"/>
                <a:cs typeface="宋体" panose="02010600030101010101" pitchFamily="2" charset="-122"/>
              </a:rPr>
              <a:t>的阻值；</a:t>
            </a:r>
            <a:endParaRPr sz="24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sz="2400" b="1">
                <a:latin typeface="宋体" panose="02010600030101010101" pitchFamily="2" charset="-122"/>
                <a:cs typeface="宋体" panose="02010600030101010101" pitchFamily="2" charset="-122"/>
              </a:rPr>
              <a:t>（2）若把200g调好的奶粉从20℃加热到40℃所用时间为32s，则调好的奶粉的比热容是多少?（不计热量损失）</a:t>
            </a:r>
            <a:r>
              <a:rPr 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1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endParaRPr lang="en-US" altLang="en-US" sz="1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33400" y="527685"/>
            <a:ext cx="1807210" cy="460375"/>
          </a:xfrm>
          <a:prstGeom prst="rect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热效率</a:t>
            </a:r>
            <a:r>
              <a:rPr lang="zh-CN" altLang="en-US" sz="2400" b="1"/>
              <a:t>问题</a:t>
            </a:r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29600" y="304800"/>
            <a:ext cx="361950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53000" y="990600"/>
            <a:ext cx="1987550" cy="2190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0"/>
            <a:ext cx="2009775" cy="866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771015"/>
            <a:ext cx="1902460" cy="1263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05000" y="1887220"/>
            <a:ext cx="1717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电加热器</a:t>
            </a:r>
            <a:endParaRPr lang="zh-CN" altLang="en-US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7924800" y="1372235"/>
            <a:ext cx="1717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牛奶</a:t>
            </a:r>
            <a:endParaRPr lang="zh-CN" altLang="en-US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1905000" y="3352800"/>
            <a:ext cx="1717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电流</a:t>
            </a:r>
            <a:r>
              <a:rPr lang="zh-CN" altLang="en-US" sz="2000" b="1"/>
              <a:t>做功</a:t>
            </a:r>
            <a:endParaRPr lang="zh-CN" altLang="en-US" sz="2000" b="1"/>
          </a:p>
        </p:txBody>
      </p:sp>
      <p:sp>
        <p:nvSpPr>
          <p:cNvPr id="9" name="文本框 8"/>
          <p:cNvSpPr txBox="1"/>
          <p:nvPr/>
        </p:nvSpPr>
        <p:spPr>
          <a:xfrm>
            <a:off x="762000" y="3545205"/>
            <a:ext cx="1717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电能</a:t>
            </a:r>
            <a:endParaRPr lang="zh-CN" altLang="en-US" sz="2000" b="1"/>
          </a:p>
        </p:txBody>
      </p:sp>
      <p:sp>
        <p:nvSpPr>
          <p:cNvPr id="10" name="文本框 9"/>
          <p:cNvSpPr txBox="1"/>
          <p:nvPr/>
        </p:nvSpPr>
        <p:spPr>
          <a:xfrm>
            <a:off x="2895600" y="3545205"/>
            <a:ext cx="1717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内能</a:t>
            </a:r>
            <a:endParaRPr lang="zh-CN" altLang="en-US" sz="2000" b="1"/>
          </a:p>
        </p:txBody>
      </p:sp>
      <p:sp>
        <p:nvSpPr>
          <p:cNvPr id="11" name="文本框 10"/>
          <p:cNvSpPr txBox="1"/>
          <p:nvPr/>
        </p:nvSpPr>
        <p:spPr>
          <a:xfrm>
            <a:off x="8077200" y="3545205"/>
            <a:ext cx="2546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牛奶吸收热量（</a:t>
            </a:r>
            <a:r>
              <a:rPr lang="en-US" altLang="zh-CN" sz="2000" b="1" i="1"/>
              <a:t>Q</a:t>
            </a:r>
            <a:r>
              <a:rPr lang="zh-CN" altLang="en-US" sz="2000" b="1" baseline="-25000"/>
              <a:t>吸</a:t>
            </a:r>
            <a:r>
              <a:rPr lang="zh-CN" altLang="en-US" sz="2000" b="1"/>
              <a:t>）</a:t>
            </a:r>
            <a:endParaRPr lang="zh-CN" altLang="en-US" sz="2000" b="1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942465" y="3744595"/>
            <a:ext cx="156273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4114800" y="3744595"/>
            <a:ext cx="39624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60208" y="4191000"/>
          <a:ext cx="1938655" cy="205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5" imgW="1054100" imgH="1117600" progId="Equation.KSEE3">
                  <p:embed/>
                </p:oleObj>
              </mc:Choice>
              <mc:Fallback>
                <p:oleObj name="" r:id="rId5" imgW="1054100" imgH="1117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0208" y="4191000"/>
                        <a:ext cx="1938655" cy="205549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29600" y="4912995"/>
          <a:ext cx="1601470" cy="48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7" imgW="762000" imgH="228600" progId="Equation.KSEE3">
                  <p:embed/>
                </p:oleObj>
              </mc:Choice>
              <mc:Fallback>
                <p:oleObj name="" r:id="rId7" imgW="762000" imgH="2286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29600" y="4912995"/>
                        <a:ext cx="1601470" cy="48069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029200" y="3345815"/>
            <a:ext cx="1717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传递</a:t>
            </a:r>
            <a:endParaRPr lang="zh-CN" altLang="en-US" sz="2000" b="1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114800" y="3777615"/>
            <a:ext cx="1295400" cy="4133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105400" y="4114800"/>
            <a:ext cx="1717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能量</a:t>
            </a:r>
            <a:r>
              <a:rPr lang="zh-CN" altLang="en-US" sz="2000" b="1"/>
              <a:t>损耗</a:t>
            </a:r>
            <a:endParaRPr lang="zh-CN" altLang="en-US" sz="2000" b="1"/>
          </a:p>
        </p:txBody>
      </p:sp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76800" y="4724400"/>
          <a:ext cx="199898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9" imgW="1028700" imgH="457200" progId="Equation.KSEE3">
                  <p:embed/>
                </p:oleObj>
              </mc:Choice>
              <mc:Fallback>
                <p:oleObj name="" r:id="rId9" imgW="1028700" imgH="4572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4724400"/>
                        <a:ext cx="1998980" cy="8890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533400" y="527685"/>
            <a:ext cx="1807210" cy="460375"/>
          </a:xfrm>
          <a:prstGeom prst="rect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热效率</a:t>
            </a:r>
            <a:r>
              <a:rPr lang="zh-CN" altLang="en-US" sz="2400" b="1"/>
              <a:t>问题</a:t>
            </a:r>
            <a:endParaRPr lang="zh-CN" altLang="en-US" sz="2400" b="1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229600" y="304800"/>
            <a:ext cx="361950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1" grpId="0"/>
      <p:bldP spid="16" grpId="0"/>
      <p:bldP spid="8" grpId="0"/>
      <p:bldP spid="9" grpId="0"/>
      <p:bldP spid="10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3400" y="527685"/>
            <a:ext cx="1807210" cy="460375"/>
          </a:xfrm>
          <a:prstGeom prst="rect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热效率</a:t>
            </a:r>
            <a:r>
              <a:rPr lang="zh-CN" altLang="en-US" sz="2400" b="1"/>
              <a:t>问题</a:t>
            </a:r>
            <a:endParaRPr lang="zh-CN" altLang="en-US" sz="2400" b="1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81000" y="2971800"/>
            <a:ext cx="11369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/>
              <a:t>小试牛刀</a:t>
            </a:r>
            <a:r>
              <a:rPr lang="en-US" altLang="zh-CN" sz="4000" b="1"/>
              <a:t>  6.1</a:t>
            </a:r>
            <a:endParaRPr lang="en-US" altLang="zh-CN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6085" y="1981200"/>
            <a:ext cx="113906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5400" b="1"/>
              <a:t>谈一谈本节课的收获</a:t>
            </a:r>
            <a:endParaRPr lang="zh-CN" altLang="en-US" sz="5400" b="1"/>
          </a:p>
          <a:p>
            <a:pPr algn="ctr">
              <a:lnSpc>
                <a:spcPct val="150000"/>
              </a:lnSpc>
            </a:pPr>
            <a:r>
              <a:rPr lang="zh-CN" altLang="en-US" sz="5400" b="1"/>
              <a:t>你还有哪些疑惑</a:t>
            </a:r>
            <a:endParaRPr lang="zh-CN" altLang="en-US" sz="5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752600" y="1447800"/>
          <a:ext cx="8601075" cy="43414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67025"/>
                <a:gridCol w="2867025"/>
                <a:gridCol w="2867025"/>
              </a:tblGrid>
              <a:tr h="928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功与功率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00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电功与</a:t>
                      </a:r>
                      <a:r>
                        <a:rPr lang="zh-CN" altLang="en-US" sz="2400" b="1"/>
                        <a:t>电功率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电功（</a:t>
                      </a:r>
                      <a:r>
                        <a:rPr lang="en-US" altLang="zh-CN" sz="2400" b="1" i="1"/>
                        <a:t>W</a:t>
                      </a:r>
                      <a:r>
                        <a:rPr lang="zh-CN" altLang="en-US" sz="2400" b="1"/>
                        <a:t>）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电功率（</a:t>
                      </a:r>
                      <a:r>
                        <a:rPr lang="en-US" altLang="zh-CN" sz="2400" b="1" i="1"/>
                        <a:t>P</a:t>
                      </a:r>
                      <a:r>
                        <a:rPr lang="zh-CN" altLang="en-US" sz="2400" b="1"/>
                        <a:t>）</a:t>
                      </a:r>
                      <a:endParaRPr lang="zh-CN" altLang="en-US" sz="2400" b="1"/>
                    </a:p>
                  </a:txBody>
                  <a:tcPr anchor="ctr" anchorCtr="0"/>
                </a:tc>
              </a:tr>
              <a:tr h="5505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定义式</a:t>
                      </a:r>
                      <a:endParaRPr lang="zh-CN" altLang="en-US" sz="2400" b="1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705485">
                <a:tc row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/>
                        <a:t>结合欧姆定律</a:t>
                      </a:r>
                      <a:r>
                        <a:rPr lang="zh-CN" altLang="en-US" sz="2400" b="1"/>
                        <a:t>的</a:t>
                      </a:r>
                      <a:endParaRPr lang="zh-CN" altLang="en-US" sz="2400" b="1"/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/>
                        <a:t>推导式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/>
                </a:tc>
              </a:tr>
              <a:tr h="9569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61849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/>
                        <a:t>焦耳</a:t>
                      </a:r>
                      <a:r>
                        <a:rPr lang="zh-CN" altLang="en-US" sz="2400" b="1"/>
                        <a:t>定律</a:t>
                      </a:r>
                      <a:endParaRPr lang="zh-CN" altLang="en-US" sz="2400" b="1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2400" b="1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64810" y="1827530"/>
          <a:ext cx="94170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482600" imgH="177165" progId="Equation.KSEE3">
                  <p:embed/>
                </p:oleObj>
              </mc:Choice>
              <mc:Fallback>
                <p:oleObj name="" r:id="rId2" imgW="4826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64810" y="1827530"/>
                        <a:ext cx="94170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64810" y="3081655"/>
          <a:ext cx="1066800" cy="35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533400" imgH="177165" progId="Equation.KSEE3">
                  <p:embed/>
                </p:oleObj>
              </mc:Choice>
              <mc:Fallback>
                <p:oleObj name="" r:id="rId4" imgW="533400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4810" y="3081655"/>
                        <a:ext cx="1066800" cy="354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64810" y="3733800"/>
          <a:ext cx="1253490" cy="418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6" imgW="609600" imgH="203200" progId="Equation.KSEE3">
                  <p:embed/>
                </p:oleObj>
              </mc:Choice>
              <mc:Fallback>
                <p:oleObj name="" r:id="rId6" imgW="609600" imgH="2032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4810" y="3733800"/>
                        <a:ext cx="1253490" cy="418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64810" y="4253865"/>
          <a:ext cx="1274445" cy="85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8" imgW="622300" imgH="419100" progId="Equation.KSEE3">
                  <p:embed/>
                </p:oleObj>
              </mc:Choice>
              <mc:Fallback>
                <p:oleObj name="" r:id="rId8" imgW="622300" imgH="4191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4810" y="4253865"/>
                        <a:ext cx="1274445" cy="859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77225" y="1560830"/>
          <a:ext cx="948055" cy="81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10" imgW="457200" imgH="393700" progId="Equation.KSEE3">
                  <p:embed/>
                </p:oleObj>
              </mc:Choice>
              <mc:Fallback>
                <p:oleObj name="" r:id="rId10" imgW="457200" imgH="3937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77225" y="1560830"/>
                        <a:ext cx="948055" cy="816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77225" y="3064510"/>
          <a:ext cx="9842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12" imgW="469900" imgH="177165" progId="Equation.KSEE3">
                  <p:embed/>
                </p:oleObj>
              </mc:Choice>
              <mc:Fallback>
                <p:oleObj name="" r:id="rId12" imgW="469900" imgH="177165" progId="Equation.KSEE3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77225" y="3064510"/>
                        <a:ext cx="98425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77225" y="3678555"/>
          <a:ext cx="1071880" cy="38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" r:id="rId14" imgW="533400" imgH="190500" progId="Equation.KSEE3">
                  <p:embed/>
                </p:oleObj>
              </mc:Choice>
              <mc:Fallback>
                <p:oleObj name="" r:id="rId14" imgW="533400" imgH="190500" progId="Equation.KSEE3">
                  <p:embed/>
                  <p:pic>
                    <p:nvPicPr>
                      <p:cNvPr id="0" name="图片 103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77225" y="3678555"/>
                        <a:ext cx="1071880" cy="38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77225" y="4258945"/>
          <a:ext cx="1045845" cy="86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" r:id="rId16" imgW="508000" imgH="419100" progId="Equation.KSEE3">
                  <p:embed/>
                </p:oleObj>
              </mc:Choice>
              <mc:Fallback>
                <p:oleObj name="" r:id="rId16" imgW="508000" imgH="419100" progId="Equation.KSEE3">
                  <p:embed/>
                  <p:pic>
                    <p:nvPicPr>
                      <p:cNvPr id="0" name="图片 103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77225" y="4258945"/>
                        <a:ext cx="1045845" cy="862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58000" y="5257800"/>
          <a:ext cx="1207770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" r:id="rId18" imgW="584200" imgH="228600" progId="Equation.KSEE3">
                  <p:embed/>
                </p:oleObj>
              </mc:Choice>
              <mc:Fallback>
                <p:oleObj name="" r:id="rId18" imgW="584200" imgH="228600" progId="Equation.KSEE3">
                  <p:embed/>
                  <p:pic>
                    <p:nvPicPr>
                      <p:cNvPr id="0" name="图片 103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58000" y="5257800"/>
                        <a:ext cx="1207770" cy="472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533400" y="527685"/>
            <a:ext cx="1522730" cy="460375"/>
          </a:xfrm>
          <a:prstGeom prst="rect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课前</a:t>
            </a:r>
            <a:r>
              <a:rPr lang="zh-CN" altLang="en-US" sz="2400" b="1"/>
              <a:t>准备</a:t>
            </a:r>
            <a:endParaRPr lang="zh-CN" altLang="en-US" sz="2400" b="1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29600" y="304800"/>
            <a:ext cx="361950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38200" y="988060"/>
            <a:ext cx="10592435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ea typeface="宋体" panose="02010600030101010101" pitchFamily="2" charset="-122"/>
              </a:rPr>
              <a:t>     </a:t>
            </a:r>
            <a:r>
              <a:rPr lang="en-US" altLang="zh-CN" sz="2400" b="1">
                <a:latin typeface="宋体" panose="02010600030101010101" pitchFamily="2" charset="-122"/>
              </a:rPr>
              <a:t> 2.1</a:t>
            </a:r>
            <a:r>
              <a:rPr lang="en-US" altLang="zh-CN" sz="2400">
                <a:latin typeface="宋体" panose="02010600030101010101" pitchFamily="2" charset="-122"/>
              </a:rPr>
              <a:t> </a:t>
            </a:r>
            <a:r>
              <a:rPr lang="zh-CN" sz="2400" b="1">
                <a:ea typeface="宋体" panose="02010600030101010101" pitchFamily="2" charset="-122"/>
              </a:rPr>
              <a:t>现有</a:t>
            </a:r>
            <a:r>
              <a:rPr lang="en-US" sz="2400" b="1" i="1">
                <a:latin typeface="Times New Roman" panose="02020603050405020304" charset="0"/>
                <a:ea typeface="宋体" panose="02010600030101010101" pitchFamily="2" charset="-122"/>
              </a:rPr>
              <a:t>R</a:t>
            </a:r>
            <a:r>
              <a:rPr lang="en-US" sz="2400" b="1" baseline="-2500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、</a:t>
            </a:r>
            <a:r>
              <a:rPr lang="en-US" sz="2400" b="1" i="1">
                <a:latin typeface="Times New Roman" panose="02020603050405020304" charset="0"/>
                <a:ea typeface="宋体" panose="02010600030101010101" pitchFamily="2" charset="-122"/>
              </a:rPr>
              <a:t>R</a:t>
            </a:r>
            <a:r>
              <a:rPr lang="en-US" sz="24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400" b="1">
                <a:ea typeface="宋体" panose="02010600030101010101" pitchFamily="2" charset="-122"/>
              </a:rPr>
              <a:t>两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根</a:t>
            </a:r>
            <a:r>
              <a:rPr lang="zh-CN" sz="2400" b="1">
                <a:ea typeface="宋体" panose="02010600030101010101" pitchFamily="2" charset="-122"/>
              </a:rPr>
              <a:t>电阻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丝</a:t>
            </a:r>
            <a:r>
              <a:rPr lang="zh-CN" sz="2400" b="1">
                <a:ea typeface="宋体" panose="02010600030101010101" pitchFamily="2" charset="-122"/>
              </a:rPr>
              <a:t>，已知</a:t>
            </a:r>
            <a:r>
              <a:rPr lang="en-US" sz="2400" b="1" i="1">
                <a:latin typeface="Times New Roman" panose="02020603050405020304" charset="0"/>
                <a:ea typeface="宋体" panose="02010600030101010101" pitchFamily="2" charset="-122"/>
              </a:rPr>
              <a:t>R</a:t>
            </a:r>
            <a:r>
              <a:rPr lang="en-US" sz="2400" b="1" baseline="-2500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sz="2400" b="1">
                <a:ea typeface="宋体" panose="02010600030101010101" pitchFamily="2" charset="-122"/>
              </a:rPr>
              <a:t>＜</a:t>
            </a:r>
            <a:r>
              <a:rPr lang="en-US" sz="2400" b="1" i="1">
                <a:latin typeface="Times New Roman" panose="02020603050405020304" charset="0"/>
                <a:ea typeface="宋体" panose="02010600030101010101" pitchFamily="2" charset="-122"/>
              </a:rPr>
              <a:t>R</a:t>
            </a:r>
            <a:r>
              <a:rPr lang="en-US" sz="2400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400" b="1">
                <a:ea typeface="宋体" panose="02010600030101010101" pitchFamily="2" charset="-122"/>
              </a:rPr>
              <a:t>，将它们分别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如下图中</a:t>
            </a:r>
            <a:r>
              <a:rPr lang="zh-CN" sz="2400" b="1">
                <a:ea typeface="宋体" panose="02010600030101010101" pitchFamily="2" charset="-122"/>
              </a:rPr>
              <a:t>甲、乙、丙、丁四种方式接在同一电源上，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你能按由大到小的顺序排列出</a:t>
            </a:r>
            <a:r>
              <a:rPr lang="zh-CN" sz="2400" b="1">
                <a:ea typeface="宋体" panose="02010600030101010101" pitchFamily="2" charset="-122"/>
              </a:rPr>
              <a:t>电路消耗的总功率</a:t>
            </a: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</a:rPr>
              <a:t>吗？</a:t>
            </a:r>
            <a:r>
              <a:rPr lang="zh-CN" sz="2400" b="1">
                <a:ea typeface="宋体" panose="02010600030101010101" pitchFamily="2" charset="-122"/>
              </a:rPr>
              <a:t>说一说你排序的依据。</a:t>
            </a:r>
            <a:r>
              <a:rPr lang="en-US" sz="1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   </a:t>
            </a:r>
            <a:endParaRPr lang="en-US" altLang="en-US" sz="1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76600" y="2819400"/>
            <a:ext cx="5624195" cy="1529080"/>
          </a:xfrm>
          <a:prstGeom prst="rect">
            <a:avLst/>
          </a:prstGeom>
          <a:noFill/>
          <a:ln w="952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1" name="文本框 100"/>
          <p:cNvSpPr txBox="1"/>
          <p:nvPr/>
        </p:nvSpPr>
        <p:spPr>
          <a:xfrm>
            <a:off x="838200" y="4345305"/>
            <a:ext cx="105924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ea typeface="宋体" panose="02010600030101010101" pitchFamily="2" charset="-122"/>
              </a:rPr>
              <a:t>      </a:t>
            </a:r>
            <a:r>
              <a:rPr lang="en-US" altLang="zh-CN" sz="2400" b="1">
                <a:latin typeface="宋体" panose="02010600030101010101" pitchFamily="2" charset="-122"/>
              </a:rPr>
              <a:t>2.2 </a:t>
            </a:r>
            <a:r>
              <a:rPr lang="zh-CN" sz="2400" b="1">
                <a:ea typeface="宋体" panose="02010600030101010101" pitchFamily="2" charset="-122"/>
              </a:rPr>
              <a:t>若以上四幅图分别对应某发热用电器的“低温”、“中温一”、“中温二”、“高温”四个挡位，谁是高温挡？谁是低温挡？</a:t>
            </a:r>
            <a:endParaRPr lang="zh-CN" sz="2400" b="1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400" b="1">
                <a:ea typeface="宋体" panose="02010600030101010101" pitchFamily="2" charset="-122"/>
              </a:rPr>
              <a:t> </a:t>
            </a:r>
            <a:r>
              <a:rPr lang="en-US" altLang="zh-CN" sz="2400" b="1">
                <a:ea typeface="宋体" panose="02010600030101010101" pitchFamily="2" charset="-122"/>
              </a:rPr>
              <a:t>     </a:t>
            </a:r>
            <a:r>
              <a:rPr lang="en-US" altLang="zh-CN" sz="2400" b="1">
                <a:latin typeface="宋体" panose="02010600030101010101" pitchFamily="2" charset="-122"/>
              </a:rPr>
              <a:t>2.3 </a:t>
            </a:r>
            <a:r>
              <a:rPr lang="zh-CN" altLang="en-US" sz="2400" b="1">
                <a:ea typeface="宋体" panose="02010600030101010101" pitchFamily="2" charset="-122"/>
              </a:rPr>
              <a:t>“高温挡”一定比“低温挡”产生的热量多吗？为什么？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527685"/>
            <a:ext cx="1522730" cy="460375"/>
          </a:xfrm>
          <a:prstGeom prst="rect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挡位问题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29600" y="304800"/>
            <a:ext cx="361950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77745" y="2362200"/>
            <a:ext cx="2204720" cy="583565"/>
          </a:xfrm>
          <a:prstGeom prst="rect">
            <a:avLst/>
          </a:prstGeom>
          <a:gradFill>
            <a:gsLst>
              <a:gs pos="48687">
                <a:srgbClr val="7AD9FB"/>
              </a:gs>
              <a:gs pos="3000">
                <a:srgbClr val="2C84BC"/>
              </a:gs>
              <a:gs pos="100000">
                <a:srgbClr val="FCFEFF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b="1"/>
              <a:t>电功率</a:t>
            </a:r>
            <a:r>
              <a:rPr lang="en-US" altLang="zh-CN" b="1"/>
              <a:t> </a:t>
            </a:r>
            <a:r>
              <a:rPr lang="en-US" altLang="zh-CN" b="1" i="1"/>
              <a:t>P</a:t>
            </a:r>
            <a:endParaRPr lang="zh-CN" altLang="en-US" b="1" i="1"/>
          </a:p>
        </p:txBody>
      </p:sp>
      <p:sp>
        <p:nvSpPr>
          <p:cNvPr id="3" name="文本框 2"/>
          <p:cNvSpPr txBox="1"/>
          <p:nvPr/>
        </p:nvSpPr>
        <p:spPr>
          <a:xfrm>
            <a:off x="8059420" y="2362200"/>
            <a:ext cx="1781810" cy="583565"/>
          </a:xfrm>
          <a:prstGeom prst="rect">
            <a:avLst/>
          </a:prstGeom>
          <a:gradFill>
            <a:gsLst>
              <a:gs pos="42000">
                <a:srgbClr val="FA8094"/>
              </a:gs>
              <a:gs pos="0">
                <a:srgbClr val="F9A9B7"/>
              </a:gs>
              <a:gs pos="100000">
                <a:srgbClr val="FA5770"/>
              </a:gs>
            </a:gsLst>
            <a:lin ang="54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b="1"/>
              <a:t>电功</a:t>
            </a:r>
            <a:r>
              <a:rPr lang="en-US" altLang="zh-CN" b="1"/>
              <a:t> W</a:t>
            </a:r>
            <a:endParaRPr lang="zh-CN" altLang="en-US" b="1" i="1"/>
          </a:p>
        </p:txBody>
      </p:sp>
      <p:sp>
        <p:nvSpPr>
          <p:cNvPr id="4" name="文本框 3"/>
          <p:cNvSpPr txBox="1"/>
          <p:nvPr/>
        </p:nvSpPr>
        <p:spPr>
          <a:xfrm>
            <a:off x="2277745" y="3581400"/>
            <a:ext cx="2204720" cy="583565"/>
          </a:xfrm>
          <a:prstGeom prst="rect">
            <a:avLst/>
          </a:prstGeom>
          <a:gradFill>
            <a:gsLst>
              <a:gs pos="48687">
                <a:srgbClr val="7AD9FB"/>
              </a:gs>
              <a:gs pos="3000">
                <a:srgbClr val="2C84BC"/>
              </a:gs>
              <a:gs pos="100000">
                <a:srgbClr val="FCFEFF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b="1"/>
              <a:t>快</a:t>
            </a:r>
            <a:r>
              <a:rPr lang="en-US" altLang="zh-CN" b="1"/>
              <a:t>  </a:t>
            </a:r>
            <a:r>
              <a:rPr lang="zh-CN" altLang="en-US" b="1"/>
              <a:t>慢</a:t>
            </a: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8068945" y="3581400"/>
            <a:ext cx="1781810" cy="583565"/>
          </a:xfrm>
          <a:prstGeom prst="rect">
            <a:avLst/>
          </a:prstGeom>
          <a:gradFill>
            <a:gsLst>
              <a:gs pos="42000">
                <a:srgbClr val="FA8094"/>
              </a:gs>
              <a:gs pos="0">
                <a:srgbClr val="F9A9B7"/>
              </a:gs>
              <a:gs pos="100000">
                <a:srgbClr val="FA5770"/>
              </a:gs>
            </a:gsLst>
            <a:lin ang="54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b="1"/>
              <a:t>多</a:t>
            </a:r>
            <a:r>
              <a:rPr lang="en-US" altLang="zh-CN" b="1"/>
              <a:t>  </a:t>
            </a:r>
            <a:r>
              <a:rPr lang="zh-CN" altLang="en-US" b="1"/>
              <a:t>少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5859145" y="431800"/>
            <a:ext cx="675005" cy="5991225"/>
          </a:xfrm>
          <a:prstGeom prst="rect">
            <a:avLst/>
          </a:prstGeom>
          <a:gradFill>
            <a:gsLst>
              <a:gs pos="0">
                <a:srgbClr val="A6DC85"/>
              </a:gs>
              <a:gs pos="100000">
                <a:srgbClr val="E4EDA6"/>
              </a:gs>
            </a:gsLst>
            <a:lin ang="27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p>
            <a:pPr algn="ctr"/>
            <a:r>
              <a:rPr lang="zh-CN" altLang="en-US" b="1"/>
              <a:t>时</a:t>
            </a:r>
            <a:r>
              <a:rPr lang="en-US" altLang="zh-CN" b="1"/>
              <a:t>    </a:t>
            </a:r>
            <a:r>
              <a:rPr lang="zh-CN" altLang="en-US" b="1"/>
              <a:t>间</a:t>
            </a:r>
            <a:r>
              <a:rPr lang="en-US" altLang="zh-CN" b="1"/>
              <a:t>    </a:t>
            </a:r>
            <a:endParaRPr lang="en-US" altLang="zh-CN" b="1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29600" y="304800"/>
            <a:ext cx="361950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1000" y="2971800"/>
            <a:ext cx="11369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/>
              <a:t>真题练习</a:t>
            </a:r>
            <a:r>
              <a:rPr lang="en-US" altLang="zh-CN" sz="4000" b="1"/>
              <a:t> 3.2</a:t>
            </a:r>
            <a:r>
              <a:rPr lang="zh-CN" altLang="en-US" sz="4000" b="1"/>
              <a:t>、</a:t>
            </a:r>
            <a:r>
              <a:rPr lang="en-US" altLang="zh-CN" sz="4000" b="1"/>
              <a:t>3.3</a:t>
            </a:r>
            <a:endParaRPr lang="en-US" altLang="zh-CN" sz="4000" b="1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33400" y="527685"/>
            <a:ext cx="1522730" cy="460375"/>
          </a:xfrm>
          <a:prstGeom prst="rect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挡位问题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29600" y="304800"/>
            <a:ext cx="361950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2" descr="@@@45bcc7c5-1efd-480f-a3bf-e5f981ace05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05400" y="1359535"/>
            <a:ext cx="2360295" cy="2559685"/>
          </a:xfrm>
          <a:prstGeom prst="rect">
            <a:avLst/>
          </a:prstGeom>
        </p:spPr>
      </p:pic>
      <p:pic>
        <p:nvPicPr>
          <p:cNvPr id="3" name="图片 1" descr="@@@4b291263-931c-4baa-adb7-fd6652ceb19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71600" y="1572260"/>
            <a:ext cx="2524125" cy="2346960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1249045" y="4800600"/>
            <a:ext cx="7791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 b="1">
                <a:ea typeface="宋体" panose="02010600030101010101" pitchFamily="2" charset="-122"/>
              </a:rPr>
              <a:t>可不可以理解为</a:t>
            </a:r>
            <a:r>
              <a:rPr lang="zh-CN" sz="2400" b="1" i="1">
                <a:ea typeface="宋体" panose="02010600030101010101" pitchFamily="2" charset="-122"/>
              </a:rPr>
              <a:t>，</a:t>
            </a:r>
            <a:r>
              <a:rPr lang="en-US" sz="2400" b="1" i="1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zh-CN" sz="2400" b="1" baseline="-25000">
                <a:ea typeface="宋体" panose="02010600030101010101" pitchFamily="2" charset="-122"/>
              </a:rPr>
              <a:t>总</a:t>
            </a:r>
            <a:r>
              <a:rPr lang="zh-CN" sz="2400" b="1">
                <a:ea typeface="宋体" panose="02010600030101010101" pitchFamily="2" charset="-122"/>
              </a:rPr>
              <a:t>越小，</a:t>
            </a:r>
            <a:r>
              <a:rPr lang="zh-CN" sz="2400" b="1">
                <a:ea typeface="宋体" panose="02010600030101010101" pitchFamily="2" charset="-122"/>
              </a:rPr>
              <a:t>温度越高？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33400" y="527685"/>
            <a:ext cx="1522730" cy="460375"/>
          </a:xfrm>
          <a:prstGeom prst="rect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挡位问题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8001000" y="2209800"/>
            <a:ext cx="3360420" cy="1198880"/>
          </a:xfrm>
          <a:prstGeom prst="rect">
            <a:avLst/>
          </a:prstGeom>
          <a:gradFill>
            <a:gsLst>
              <a:gs pos="2000">
                <a:srgbClr val="EDE9CE"/>
              </a:gs>
              <a:gs pos="68000">
                <a:srgbClr val="F4DE7B"/>
              </a:gs>
              <a:gs pos="100000">
                <a:srgbClr val="FACF28"/>
              </a:gs>
            </a:gsLst>
            <a:lin ang="162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/>
              <a:t>纯电阻电路</a:t>
            </a:r>
            <a:endParaRPr lang="zh-CN" altLang="en-US" sz="2400" b="1"/>
          </a:p>
          <a:p>
            <a:pPr algn="ctr">
              <a:lnSpc>
                <a:spcPct val="150000"/>
              </a:lnSpc>
            </a:pPr>
            <a:r>
              <a:rPr lang="zh-CN" altLang="en-US" sz="2400" b="1"/>
              <a:t>电热（</a:t>
            </a:r>
            <a:r>
              <a:rPr lang="en-US" altLang="zh-CN" sz="2400" b="1" i="1"/>
              <a:t>Q</a:t>
            </a:r>
            <a:r>
              <a:rPr lang="zh-CN" altLang="en-US" sz="2400" b="1"/>
              <a:t>）</a:t>
            </a:r>
            <a:r>
              <a:rPr lang="en-US" altLang="zh-CN" sz="2400" b="1"/>
              <a:t>=</a:t>
            </a:r>
            <a:r>
              <a:rPr lang="zh-CN" altLang="en-US" sz="2400" b="1"/>
              <a:t>电功（</a:t>
            </a:r>
            <a:r>
              <a:rPr lang="en-US" altLang="zh-CN" sz="2400" b="1" i="1"/>
              <a:t>W</a:t>
            </a:r>
            <a:r>
              <a:rPr lang="zh-CN" altLang="en-US" sz="2400" b="1"/>
              <a:t>）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29600" y="304800"/>
            <a:ext cx="361950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10400" y="1671955"/>
            <a:ext cx="4503420" cy="3084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1673860"/>
            <a:ext cx="5753735" cy="3082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85340" y="4796155"/>
            <a:ext cx="3258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中间冒烟</a:t>
            </a:r>
            <a:endParaRPr lang="zh-CN" altLang="en-US" sz="2400" b="1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632700" y="4796155"/>
            <a:ext cx="3258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电热丝发热而导线</a:t>
            </a:r>
            <a:r>
              <a:rPr lang="zh-CN" altLang="en-US" sz="2400" b="1"/>
              <a:t>不热</a:t>
            </a:r>
            <a:endParaRPr lang="zh-CN" altLang="en-US" sz="2400" b="1"/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533400" y="527685"/>
            <a:ext cx="1522730" cy="460375"/>
          </a:xfrm>
          <a:prstGeom prst="rect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挡位问题</a:t>
            </a:r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29600" y="304800"/>
            <a:ext cx="361950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33400" y="527685"/>
            <a:ext cx="1522730" cy="460375"/>
          </a:xfrm>
          <a:prstGeom prst="rect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挡位问题</a:t>
            </a:r>
            <a:endParaRPr lang="zh-CN" altLang="en-US" sz="2400" b="1"/>
          </a:p>
        </p:txBody>
      </p:sp>
      <p:pic>
        <p:nvPicPr>
          <p:cNvPr id="2" name="图片 2" descr="@@@45bcc7c5-1efd-480f-a3bf-e5f981ace05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39190" y="1240790"/>
            <a:ext cx="2061845" cy="22364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245" y="1242060"/>
            <a:ext cx="2134235" cy="23056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660" y="1330960"/>
            <a:ext cx="2216785" cy="22167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962400"/>
            <a:ext cx="4102100" cy="21977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763000" y="2164715"/>
            <a:ext cx="296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电路不同状态</a:t>
            </a:r>
            <a:r>
              <a:rPr lang="zh-CN" altLang="en-US" sz="2400" b="1">
                <a:solidFill>
                  <a:srgbClr val="FF0000"/>
                </a:solidFill>
              </a:rPr>
              <a:t>对比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3962400"/>
            <a:ext cx="3235325" cy="2216150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4495800" y="4953000"/>
            <a:ext cx="484505" cy="548640"/>
          </a:xfrm>
          <a:prstGeom prst="ellipse">
            <a:avLst/>
          </a:prstGeom>
          <a:noFill/>
          <a:ln w="22225">
            <a:solidFill>
              <a:srgbClr val="FF33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2040000">
            <a:off x="3581400" y="4289425"/>
            <a:ext cx="744855" cy="391160"/>
          </a:xfrm>
          <a:prstGeom prst="ellipse">
            <a:avLst/>
          </a:prstGeom>
          <a:noFill/>
          <a:ln w="22225">
            <a:solidFill>
              <a:srgbClr val="FF33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8700000">
            <a:off x="3626485" y="5664835"/>
            <a:ext cx="744855" cy="391160"/>
          </a:xfrm>
          <a:prstGeom prst="ellipse">
            <a:avLst/>
          </a:prstGeom>
          <a:noFill/>
          <a:ln w="22225">
            <a:solidFill>
              <a:srgbClr val="FF33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248400" y="4210685"/>
            <a:ext cx="1758950" cy="1310640"/>
          </a:xfrm>
          <a:prstGeom prst="ellipse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21180000">
            <a:off x="5467985" y="4747260"/>
            <a:ext cx="437515" cy="979170"/>
          </a:xfrm>
          <a:prstGeom prst="ellipse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493760" y="4953000"/>
            <a:ext cx="3246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电路中的不同位置</a:t>
            </a:r>
            <a:r>
              <a:rPr lang="zh-CN" altLang="en-US" sz="2400" b="1">
                <a:solidFill>
                  <a:srgbClr val="FF0000"/>
                </a:solidFill>
              </a:rPr>
              <a:t>对比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5" grpId="0" animBg="1"/>
      <p:bldP spid="23" grpId="0" animBg="1"/>
      <p:bldP spid="24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2" descr="@@@45bcc7c5-1efd-480f-a3bf-e5f981ace05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05400" y="1359535"/>
            <a:ext cx="2360295" cy="2559685"/>
          </a:xfrm>
          <a:prstGeom prst="rect">
            <a:avLst/>
          </a:prstGeom>
        </p:spPr>
      </p:pic>
      <p:pic>
        <p:nvPicPr>
          <p:cNvPr id="3" name="图片 1" descr="@@@4b291263-931c-4baa-adb7-fd6652ceb19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71600" y="1572260"/>
            <a:ext cx="2524125" cy="2346960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1295400" y="4419600"/>
            <a:ext cx="7791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 b="1">
                <a:ea typeface="宋体" panose="02010600030101010101" pitchFamily="2" charset="-122"/>
              </a:rPr>
              <a:t>可不可以理解为</a:t>
            </a:r>
            <a:r>
              <a:rPr lang="zh-CN" sz="2400" b="1" i="1">
                <a:ea typeface="宋体" panose="02010600030101010101" pitchFamily="2" charset="-122"/>
              </a:rPr>
              <a:t>，</a:t>
            </a:r>
            <a:r>
              <a:rPr lang="en-US" sz="2400" b="1" i="1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zh-CN" sz="2400" b="1" baseline="-25000">
                <a:ea typeface="宋体" panose="02010600030101010101" pitchFamily="2" charset="-122"/>
              </a:rPr>
              <a:t>总</a:t>
            </a:r>
            <a:r>
              <a:rPr lang="zh-CN" sz="2400" b="1">
                <a:ea typeface="宋体" panose="02010600030101010101" pitchFamily="2" charset="-122"/>
              </a:rPr>
              <a:t>越小，温度越高？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有没有限定条件？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01000" y="2209800"/>
            <a:ext cx="3360420" cy="1198880"/>
          </a:xfrm>
          <a:prstGeom prst="rect">
            <a:avLst/>
          </a:prstGeom>
          <a:gradFill>
            <a:gsLst>
              <a:gs pos="2000">
                <a:srgbClr val="EDE9CE"/>
              </a:gs>
              <a:gs pos="68000">
                <a:srgbClr val="F4DE7B"/>
              </a:gs>
              <a:gs pos="100000">
                <a:srgbClr val="FACF28"/>
              </a:gs>
            </a:gsLst>
            <a:lin ang="162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/>
              <a:t>纯电阻电路</a:t>
            </a:r>
            <a:endParaRPr lang="zh-CN" altLang="en-US" sz="2400" b="1"/>
          </a:p>
          <a:p>
            <a:pPr algn="ctr">
              <a:lnSpc>
                <a:spcPct val="150000"/>
              </a:lnSpc>
            </a:pPr>
            <a:r>
              <a:rPr lang="zh-CN" altLang="en-US" sz="2400" b="1"/>
              <a:t>电热（</a:t>
            </a:r>
            <a:r>
              <a:rPr lang="en-US" altLang="zh-CN" sz="2400" b="1" i="1"/>
              <a:t>Q</a:t>
            </a:r>
            <a:r>
              <a:rPr lang="zh-CN" altLang="en-US" sz="2400" b="1"/>
              <a:t>）</a:t>
            </a:r>
            <a:r>
              <a:rPr lang="en-US" altLang="zh-CN" sz="2400" b="1"/>
              <a:t>=</a:t>
            </a:r>
            <a:r>
              <a:rPr lang="zh-CN" altLang="en-US" sz="2400" b="1"/>
              <a:t>电功（</a:t>
            </a:r>
            <a:r>
              <a:rPr lang="en-US" altLang="zh-CN" sz="2400" b="1" i="1"/>
              <a:t>W</a:t>
            </a:r>
            <a:r>
              <a:rPr lang="zh-CN" altLang="en-US" sz="2400" b="1"/>
              <a:t>）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3660775" y="4953000"/>
            <a:ext cx="30613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·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确定好研究对象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·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电源电压保持不变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33400" y="527685"/>
            <a:ext cx="1522730" cy="460375"/>
          </a:xfrm>
          <a:prstGeom prst="rect">
            <a:avLst/>
          </a:prstGeom>
          <a:gradFill>
            <a:gsLst>
              <a:gs pos="100000">
                <a:srgbClr val="F9F8CA"/>
              </a:gs>
              <a:gs pos="6000">
                <a:srgbClr val="4EAADD"/>
              </a:gs>
            </a:gsLst>
            <a:lin ang="189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挡位问题</a:t>
            </a:r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29600" y="304800"/>
            <a:ext cx="361950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ABLE_ENDDRAG_ORIGIN_RECT" val="677*273"/>
  <p:tag name="TABLE_ENDDRAG_RECT" val="144*138*677*273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COMMONDATA" val="eyJjb3VudCI6MTYsImhkaWQiOiI2N2JmNjBjNjdhNDY3MDg2N2E3N2M3ODA0ZGZmMDJiYiIsInVzZXJDb3VudCI6MX0="/>
  <p:tag name="KSO_WPP_MARK_KEY" val="53fce0b3-0816-49f5-acc1-640f30165618"/>
  <p:tag name="commondata" val="eyJjb3VudCI6MTcsImhkaWQiOiI2N2JmNjBjNjdhNDY3MDg2N2E3N2M3ODA0ZGZmMDJiYiIsInVzZXJDb3VudCI6Mn0="/>
  <p:tag name="resource_record_key" val="{&quot;13&quot;:[4364974,20209627,4695728,20362240,19951196,4721696]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vcj0ova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742</Words>
  <Application>WPS 演示</Application>
  <PresentationFormat>宽屏</PresentationFormat>
  <Paragraphs>112</Paragraphs>
  <Slides>14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Times New Roman</vt:lpstr>
      <vt:lpstr>Arial Unicode MS</vt:lpstr>
      <vt:lpstr>默认设计模板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徐铭宏</cp:lastModifiedBy>
  <cp:revision>214</cp:revision>
  <dcterms:created xsi:type="dcterms:W3CDTF">2020-09-23T08:07:00Z</dcterms:created>
  <dcterms:modified xsi:type="dcterms:W3CDTF">2023-12-15T03:03:14Z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2052-12.1.0.15990</vt:lpwstr>
  </property>
  <property fmtid="{D5CDD505-2E9C-101B-9397-08002B2CF9AE}" pid="4" name="KSOTemplateUUID">
    <vt:lpwstr>v1.0_mb_gjEBGm5AgeY5yNoxOrnsxQ==</vt:lpwstr>
  </property>
  <property fmtid="{D5CDD505-2E9C-101B-9397-08002B2CF9AE}" pid="5" name="ICV">
    <vt:lpwstr>FAE3D78FB3934AC7B148534916DC08FB</vt:lpwstr>
  </property>
</Properties>
</file>