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7" r:id="rId20"/>
    <p:sldId id="276" r:id="rId21"/>
    <p:sldId id="278" r:id="rId22"/>
    <p:sldId id="279" r:id="rId23"/>
    <p:sldId id="28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http://i02.pic.sogou.com/f22130be3cebf47a" TargetMode="External"/><Relationship Id="rId3" Type="http://schemas.openxmlformats.org/officeDocument/2006/relationships/image" Target="../media/image2.jpeg"/><Relationship Id="rId2" Type="http://schemas.openxmlformats.org/officeDocument/2006/relationships/image" Target="http://i02.pic.sogou.com/6c079de6ecc8dc81" TargetMode="Externa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http://i03.pictn.sogoucdn.com/0e29c0025d67e578" TargetMode="Externa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http://i01.pictn.sogoucdn.com/90116d61efe61c4b" TargetMode="Externa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http://i04.pictn.sogoucdn.com/4e19fc83fbc6017b" TargetMode="Externa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882015" y="621030"/>
            <a:ext cx="10386695" cy="2387600"/>
          </a:xfrm>
        </p:spPr>
        <p:txBody>
          <a:bodyPr/>
          <a:p>
            <a:r>
              <a:rPr lang="zh-CN" altLang="en-US" sz="7200" b="1"/>
              <a:t>关于史料教学的几点思考</a:t>
            </a:r>
            <a:endParaRPr lang="zh-CN" altLang="en-US" sz="7200" b="1"/>
          </a:p>
        </p:txBody>
      </p:sp>
      <p:sp>
        <p:nvSpPr>
          <p:cNvPr id="3" name="副标题 2"/>
          <p:cNvSpPr>
            <a:spLocks noGrp="1"/>
          </p:cNvSpPr>
          <p:nvPr>
            <p:ph type="subTitle" idx="1"/>
          </p:nvPr>
        </p:nvSpPr>
        <p:spPr/>
        <p:txBody>
          <a:bodyPr/>
          <a:p>
            <a:r>
              <a:rPr lang="zh-CN" altLang="en-US" sz="3200" b="1"/>
              <a:t>——读《智慧课堂：史料教学中的方法和策略》</a:t>
            </a:r>
            <a:endParaRPr lang="zh-CN" altLang="en-US" sz="3200" b="1"/>
          </a:p>
          <a:p>
            <a:r>
              <a:rPr lang="zh-CN" altLang="en-US" sz="3200" b="1"/>
              <a:t>双流县永安中学  李萍</a:t>
            </a:r>
            <a:endParaRPr lang="zh-CN" altLang="en-US" sz="32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anchor="ctr"/>
          <a:p>
            <a:r>
              <a:rPr lang="zh-CN" altLang="en-US" b="1">
                <a:solidFill>
                  <a:srgbClr val="FF0000"/>
                </a:solidFill>
              </a:rPr>
              <a:t>（三）文字史料和图像史料</a:t>
            </a:r>
            <a:endParaRPr lang="zh-CN" altLang="en-US" b="1">
              <a:solidFill>
                <a:srgbClr val="FF0000"/>
              </a:solidFill>
            </a:endParaRPr>
          </a:p>
        </p:txBody>
      </p:sp>
      <p:sp>
        <p:nvSpPr>
          <p:cNvPr id="32771" name="Rectangle 3"/>
          <p:cNvSpPr>
            <a:spLocks noGrp="1"/>
          </p:cNvSpPr>
          <p:nvPr>
            <p:ph type="body"/>
          </p:nvPr>
        </p:nvSpPr>
        <p:spPr>
          <a:xfrm>
            <a:off x="471805" y="1518285"/>
            <a:ext cx="11429365" cy="4526280"/>
          </a:xfrm>
          <a:ln w="38100">
            <a:solidFill>
              <a:schemeClr val="tx1"/>
            </a:solidFill>
            <a:prstDash val="dash"/>
          </a:ln>
        </p:spPr>
        <p:txBody>
          <a:bodyPr vert="horz" wrap="square" anchor="t">
            <a:normAutofit/>
          </a:bodyPr>
          <a:p>
            <a:pPr marL="0" lvl="0" indent="0">
              <a:spcAft>
                <a:spcPts val="1200"/>
              </a:spcAft>
              <a:buNone/>
            </a:pPr>
            <a:r>
              <a:rPr sz="3200" b="1" dirty="0">
                <a:latin typeface="宋体" charset="0"/>
                <a:ea typeface="宋体" charset="0"/>
              </a:rPr>
              <a:t>文字史料是指用文字的形式体现和保存下来的人类活动记录，包括文献史料、文艺史料。</a:t>
            </a:r>
            <a:endParaRPr sz="3200" b="1" dirty="0">
              <a:latin typeface="宋体" charset="0"/>
              <a:ea typeface="宋体" charset="0"/>
            </a:endParaRPr>
          </a:p>
          <a:p>
            <a:pPr marL="0" lvl="0" indent="0">
              <a:spcAft>
                <a:spcPts val="1200"/>
              </a:spcAft>
              <a:buNone/>
            </a:pPr>
            <a:r>
              <a:rPr sz="3200" b="1" dirty="0">
                <a:latin typeface="宋体" charset="0"/>
                <a:ea typeface="宋体" charset="0"/>
              </a:rPr>
              <a:t>图像史料，也可以称为可视史料或影像史料，主要是指适用于历史教学与研究的视觉图像，如地图、图片等传媒对象。</a:t>
            </a:r>
            <a:endParaRPr sz="3200" b="1" dirty="0">
              <a:latin typeface="宋体" charset="0"/>
              <a:ea typeface="宋体" charset="0"/>
            </a:endParaRPr>
          </a:p>
          <a:p>
            <a:pPr marL="0" lvl="0" indent="0">
              <a:spcAft>
                <a:spcPts val="1200"/>
              </a:spcAft>
              <a:buNone/>
            </a:pPr>
            <a:r>
              <a:rPr sz="3200" b="1" dirty="0">
                <a:latin typeface="宋体" charset="0"/>
                <a:ea typeface="宋体" charset="0"/>
              </a:rPr>
              <a:t>图像史料可分为原始性图像史料和再造性图像史料两种，前者指的是文物、文献、人物等的照片、古画、拓片等，真实、直观地反映了历史的面貌；后者指的是后人根据史料想象而作的历史图片（人物像、历史画面、漫画等）。</a:t>
            </a:r>
            <a:endParaRPr sz="3200"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bg/>
                                          </p:spTgt>
                                        </p:tgtEl>
                                        <p:attrNameLst>
                                          <p:attrName>style.visibility</p:attrName>
                                        </p:attrNameLst>
                                      </p:cBhvr>
                                      <p:to>
                                        <p:strVal val="visible"/>
                                      </p:to>
                                    </p:set>
                                    <p:animEffect transition="in" filter="blinds(horizontal)">
                                      <p:cBhvr>
                                        <p:cTn id="7" dur="500"/>
                                        <p:tgtEl>
                                          <p:spTgt spid="32771">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7" dur="500"/>
                                        <p:tgtEl>
                                          <p:spTgt spid="327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22"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anchor="ctr">
            <a:normAutofit fontScale="90000"/>
          </a:bodyPr>
          <a:p>
            <a:r>
              <a:rPr lang="zh-CN" altLang="en-US" b="1">
                <a:solidFill>
                  <a:srgbClr val="FF0000"/>
                </a:solidFill>
              </a:rPr>
              <a:t>例四：1972年周恩来与尼克松握手的照片——被抹去的人物（冀朝涛）</a:t>
            </a:r>
            <a:endParaRPr lang="zh-CN" altLang="en-US" b="1">
              <a:solidFill>
                <a:srgbClr val="FF0000"/>
              </a:solidFill>
            </a:endParaRPr>
          </a:p>
        </p:txBody>
      </p:sp>
      <p:pic>
        <p:nvPicPr>
          <p:cNvPr id="3" name="图片 2" descr="IMG_256"/>
          <p:cNvPicPr>
            <a:picLocks noChangeAspect="1"/>
          </p:cNvPicPr>
          <p:nvPr/>
        </p:nvPicPr>
        <p:blipFill>
          <a:blip r:embed="rId1" r:link="rId2"/>
          <a:srcRect/>
          <a:stretch>
            <a:fillRect/>
          </a:stretch>
        </p:blipFill>
        <p:spPr>
          <a:xfrm>
            <a:off x="-11430" y="1861185"/>
            <a:ext cx="6052185" cy="3926205"/>
          </a:xfrm>
          <a:prstGeom prst="rect">
            <a:avLst/>
          </a:prstGeom>
          <a:noFill/>
          <a:ln w="9525">
            <a:noFill/>
            <a:miter/>
          </a:ln>
        </p:spPr>
      </p:pic>
      <p:pic>
        <p:nvPicPr>
          <p:cNvPr id="4" name="图片 3" descr="IMG_256"/>
          <p:cNvPicPr>
            <a:picLocks noChangeAspect="1"/>
          </p:cNvPicPr>
          <p:nvPr/>
        </p:nvPicPr>
        <p:blipFill>
          <a:blip r:embed="rId3" r:link="rId4"/>
          <a:srcRect/>
          <a:stretch>
            <a:fillRect/>
          </a:stretch>
        </p:blipFill>
        <p:spPr>
          <a:xfrm>
            <a:off x="6083300" y="1985010"/>
            <a:ext cx="5817235" cy="3872230"/>
          </a:xfrm>
          <a:prstGeom prst="rect">
            <a:avLst/>
          </a:prstGeom>
          <a:noFill/>
          <a:ln w="9525">
            <a:noFill/>
            <a:miter/>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785495" y="-72390"/>
            <a:ext cx="10515600" cy="1325563"/>
          </a:xfrm>
        </p:spPr>
        <p:txBody>
          <a:bodyPr vert="horz" wrap="square" anchor="ctr">
            <a:normAutofit/>
          </a:bodyPr>
          <a:p>
            <a:r>
              <a:rPr lang="zh-CN" altLang="en-US" b="1">
                <a:solidFill>
                  <a:srgbClr val="FF0000"/>
                </a:solidFill>
              </a:rPr>
              <a:t>例五：《开国大典》油画</a:t>
            </a:r>
            <a:endParaRPr lang="zh-CN" altLang="en-US" b="1">
              <a:solidFill>
                <a:srgbClr val="FF0000"/>
              </a:solidFill>
            </a:endParaRPr>
          </a:p>
        </p:txBody>
      </p:sp>
      <p:pic>
        <p:nvPicPr>
          <p:cNvPr id="6" name="图片 5" descr="IMG_256"/>
          <p:cNvPicPr>
            <a:picLocks noChangeAspect="1"/>
          </p:cNvPicPr>
          <p:nvPr/>
        </p:nvPicPr>
        <p:blipFill>
          <a:blip r:embed="rId1" r:link="rId2"/>
          <a:srcRect/>
          <a:stretch>
            <a:fillRect/>
          </a:stretch>
        </p:blipFill>
        <p:spPr>
          <a:xfrm>
            <a:off x="4557395" y="1202055"/>
            <a:ext cx="7341870" cy="5514340"/>
          </a:xfrm>
          <a:prstGeom prst="rect">
            <a:avLst/>
          </a:prstGeom>
          <a:noFill/>
          <a:ln w="9525">
            <a:noFill/>
            <a:miter/>
          </a:ln>
        </p:spPr>
      </p:pic>
      <p:sp>
        <p:nvSpPr>
          <p:cNvPr id="100" name="文本框 99"/>
          <p:cNvSpPr txBox="1"/>
          <p:nvPr/>
        </p:nvSpPr>
        <p:spPr>
          <a:xfrm>
            <a:off x="609600" y="2075180"/>
            <a:ext cx="3027045" cy="3383280"/>
          </a:xfrm>
          <a:prstGeom prst="rect">
            <a:avLst/>
          </a:prstGeom>
          <a:noFill/>
          <a:ln w="9525">
            <a:noFill/>
            <a:miter/>
          </a:ln>
        </p:spPr>
        <p:txBody>
          <a:bodyPr wrap="square">
            <a:spAutoFit/>
          </a:bodyPr>
          <a:p>
            <a:pPr marL="0" indent="355600" algn="l"/>
            <a:r>
              <a:rPr lang="zh-CN" altLang="en-US" sz="3600" b="1" u="none">
                <a:latin typeface="宋体" charset="0"/>
                <a:ea typeface="宋体" charset="0"/>
                <a:cs typeface="宋体" charset="0"/>
              </a:rPr>
              <a:t>图中第一排人物（从左至右）：朱德、刘少奇、宋庆龄、李济深、张澜、高岗</a:t>
            </a:r>
            <a:endParaRPr lang="zh-CN" altLang="en-US" sz="3600" b="1" u="none">
              <a:latin typeface="宋体" charset="0"/>
              <a:ea typeface="宋体" charset="0"/>
              <a:cs typeface="宋体"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IMG_256"/>
          <p:cNvPicPr>
            <a:picLocks noChangeAspect="1"/>
          </p:cNvPicPr>
          <p:nvPr/>
        </p:nvPicPr>
        <p:blipFill>
          <a:blip r:embed="rId1" r:link="rId2"/>
          <a:srcRect/>
          <a:stretch>
            <a:fillRect/>
          </a:stretch>
        </p:blipFill>
        <p:spPr>
          <a:xfrm>
            <a:off x="687705" y="52705"/>
            <a:ext cx="10078720" cy="5869305"/>
          </a:xfrm>
          <a:prstGeom prst="rect">
            <a:avLst/>
          </a:prstGeom>
          <a:noFill/>
          <a:ln w="9525">
            <a:noFill/>
            <a:miter/>
          </a:ln>
        </p:spPr>
      </p:pic>
      <p:sp>
        <p:nvSpPr>
          <p:cNvPr id="2" name="文本框 1"/>
          <p:cNvSpPr txBox="1"/>
          <p:nvPr/>
        </p:nvSpPr>
        <p:spPr>
          <a:xfrm>
            <a:off x="1678940" y="6071235"/>
            <a:ext cx="6290310" cy="579120"/>
          </a:xfrm>
          <a:prstGeom prst="rect">
            <a:avLst/>
          </a:prstGeom>
          <a:noFill/>
          <a:ln w="9525">
            <a:noFill/>
            <a:miter/>
          </a:ln>
        </p:spPr>
        <p:txBody>
          <a:bodyPr wrap="square">
            <a:spAutoFit/>
          </a:bodyPr>
          <a:p>
            <a:pPr marL="0" indent="0" algn="l"/>
            <a:r>
              <a:rPr lang="en-US" altLang="zh-CN" sz="3200" b="1" u="none">
                <a:latin typeface="宋体" charset="0"/>
                <a:ea typeface="宋体" charset="0"/>
                <a:cs typeface="宋体" charset="0"/>
              </a:rPr>
              <a:t>1954</a:t>
            </a:r>
            <a:r>
              <a:rPr lang="zh-CN" altLang="en-US" sz="3200" b="1" u="none">
                <a:latin typeface="宋体" charset="0"/>
                <a:ea typeface="宋体" charset="0"/>
                <a:cs typeface="宋体" charset="0"/>
              </a:rPr>
              <a:t>年，删掉高岗，代以花盆</a:t>
            </a:r>
            <a:endParaRPr lang="zh-CN" altLang="en-US" sz="3200" b="1"/>
          </a:p>
        </p:txBody>
      </p:sp>
      <p:sp>
        <p:nvSpPr>
          <p:cNvPr id="3" name="标题 2"/>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p>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IMG_256"/>
          <p:cNvPicPr>
            <a:picLocks noChangeAspect="1"/>
          </p:cNvPicPr>
          <p:nvPr/>
        </p:nvPicPr>
        <p:blipFill>
          <a:blip r:embed="rId1" r:link="rId2"/>
          <a:srcRect/>
          <a:stretch>
            <a:fillRect/>
          </a:stretch>
        </p:blipFill>
        <p:spPr>
          <a:xfrm>
            <a:off x="1309370" y="351790"/>
            <a:ext cx="8250555" cy="5304155"/>
          </a:xfrm>
          <a:prstGeom prst="rect">
            <a:avLst/>
          </a:prstGeom>
          <a:noFill/>
          <a:ln w="9525">
            <a:noFill/>
            <a:miter/>
          </a:ln>
        </p:spPr>
      </p:pic>
      <p:sp>
        <p:nvSpPr>
          <p:cNvPr id="100" name="文本框 99"/>
          <p:cNvSpPr txBox="1"/>
          <p:nvPr/>
        </p:nvSpPr>
        <p:spPr>
          <a:xfrm>
            <a:off x="1382395" y="5706745"/>
            <a:ext cx="9289415" cy="1066800"/>
          </a:xfrm>
          <a:prstGeom prst="rect">
            <a:avLst/>
          </a:prstGeom>
          <a:noFill/>
          <a:ln w="9525">
            <a:noFill/>
            <a:miter/>
          </a:ln>
        </p:spPr>
        <p:txBody>
          <a:bodyPr wrap="square">
            <a:spAutoFit/>
          </a:bodyPr>
          <a:p>
            <a:pPr marL="0" indent="355600" algn="l"/>
            <a:r>
              <a:rPr lang="en-US" altLang="zh-CN" sz="3200" b="1" u="none">
                <a:latin typeface="宋体" charset="0"/>
                <a:ea typeface="宋体" charset="0"/>
                <a:cs typeface="宋体" charset="0"/>
              </a:rPr>
              <a:t>1971</a:t>
            </a:r>
            <a:r>
              <a:rPr lang="zh-CN" altLang="en-US" sz="3200" b="1" u="none">
                <a:latin typeface="宋体" charset="0"/>
                <a:ea typeface="宋体" charset="0"/>
                <a:cs typeface="宋体" charset="0"/>
              </a:rPr>
              <a:t>年，删掉刘少奇，代以董必武直到</a:t>
            </a:r>
            <a:r>
              <a:rPr lang="en-US" altLang="zh-CN" sz="3200" b="1" u="none">
                <a:latin typeface="宋体" charset="0"/>
                <a:ea typeface="宋体" charset="0"/>
                <a:cs typeface="宋体" charset="0"/>
              </a:rPr>
              <a:t>1979</a:t>
            </a:r>
            <a:r>
              <a:rPr lang="zh-CN" altLang="en-US" sz="3200" b="1" u="none">
                <a:latin typeface="宋体" charset="0"/>
                <a:ea typeface="宋体" charset="0"/>
                <a:cs typeface="宋体" charset="0"/>
              </a:rPr>
              <a:t>年，该画才得以以复制品的方式恢复原貌</a:t>
            </a:r>
            <a:endParaRPr lang="zh-CN" altLang="en-US" sz="3200" b="1"/>
          </a:p>
        </p:txBody>
      </p:sp>
      <p:sp>
        <p:nvSpPr>
          <p:cNvPr id="3" name="标题 2"/>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anchor="ctr"/>
          <a:p>
            <a:r>
              <a:rPr lang="zh-CN" altLang="en-US" b="1">
                <a:solidFill>
                  <a:srgbClr val="FF0000"/>
                </a:solidFill>
              </a:rPr>
              <a:t>二、如何选取史料</a:t>
            </a:r>
            <a:endParaRPr lang="zh-CN" altLang="en-US" b="1">
              <a:solidFill>
                <a:srgbClr val="FF0000"/>
              </a:solidFill>
            </a:endParaRPr>
          </a:p>
        </p:txBody>
      </p:sp>
      <p:sp>
        <p:nvSpPr>
          <p:cNvPr id="32771" name="Rectangle 3"/>
          <p:cNvSpPr>
            <a:spLocks noGrp="1"/>
          </p:cNvSpPr>
          <p:nvPr>
            <p:ph type="body"/>
          </p:nvPr>
        </p:nvSpPr>
        <p:spPr>
          <a:xfrm>
            <a:off x="488950" y="1518285"/>
            <a:ext cx="11429365" cy="4526280"/>
          </a:xfrm>
          <a:ln w="38100">
            <a:solidFill>
              <a:schemeClr val="tx1"/>
            </a:solidFill>
            <a:prstDash val="dash"/>
          </a:ln>
        </p:spPr>
        <p:txBody>
          <a:bodyPr vert="horz" wrap="square" anchor="t">
            <a:normAutofit fontScale="90000" lnSpcReduction="10000"/>
          </a:bodyPr>
          <a:p>
            <a:pPr marL="0" lvl="0" indent="0">
              <a:lnSpc>
                <a:spcPct val="120000"/>
              </a:lnSpc>
              <a:spcAft>
                <a:spcPts val="1200"/>
              </a:spcAft>
              <a:buNone/>
            </a:pPr>
            <a:r>
              <a:rPr b="1" dirty="0">
                <a:latin typeface="宋体" charset="0"/>
                <a:ea typeface="宋体" charset="0"/>
              </a:rPr>
              <a:t>（一）依据学情、教学重难点来选取史料。</a:t>
            </a:r>
            <a:endParaRPr b="1" dirty="0">
              <a:latin typeface="宋体" charset="0"/>
              <a:ea typeface="宋体" charset="0"/>
            </a:endParaRPr>
          </a:p>
          <a:p>
            <a:pPr marL="0" lvl="0" indent="0">
              <a:lnSpc>
                <a:spcPct val="120000"/>
              </a:lnSpc>
              <a:spcAft>
                <a:spcPts val="1200"/>
              </a:spcAft>
              <a:buNone/>
            </a:pPr>
            <a:r>
              <a:rPr b="1" dirty="0">
                <a:latin typeface="宋体" charset="0"/>
                <a:ea typeface="宋体" charset="0"/>
              </a:rPr>
              <a:t>    选择史料时，应该选择那些阅读难度不大，都因出现于教材而为学生所知，但是又因教材中无具体条文而为学生所陌生的，而且还应该是围绕教材的重点、难点的史料。</a:t>
            </a:r>
            <a:endParaRPr b="1" dirty="0">
              <a:latin typeface="宋体" charset="0"/>
              <a:ea typeface="宋体" charset="0"/>
            </a:endParaRPr>
          </a:p>
          <a:p>
            <a:pPr marL="0" lvl="0" indent="0">
              <a:lnSpc>
                <a:spcPct val="120000"/>
              </a:lnSpc>
              <a:spcAft>
                <a:spcPts val="1200"/>
              </a:spcAft>
              <a:buNone/>
            </a:pPr>
            <a:r>
              <a:rPr b="1" dirty="0">
                <a:latin typeface="宋体" charset="0"/>
                <a:ea typeface="宋体" charset="0"/>
              </a:rPr>
              <a:t>    史料教学不能忽略历史教科书中的史料，这些史料基本上都是围绕教材的重点和难点选取的，和正文内容相互补充，具有情境性、典型性、深刻性和启发性。教学过程中英爱细致地指导学生阅读和理解这些史料，加深学生对历史知识的理解和掌握，帮助学生形成“证据”与“史实”之间的逻辑意识，从而使学生有身临其境的感觉，增强历史知识的真实感。</a:t>
            </a:r>
            <a:endParaRPr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bg/>
                                          </p:spTgt>
                                        </p:tgtEl>
                                        <p:attrNameLst>
                                          <p:attrName>style.visibility</p:attrName>
                                        </p:attrNameLst>
                                      </p:cBhvr>
                                      <p:to>
                                        <p:strVal val="visible"/>
                                      </p:to>
                                    </p:set>
                                    <p:animEffect transition="in" filter="blinds(horizontal)">
                                      <p:cBhvr>
                                        <p:cTn id="7" dur="500"/>
                                        <p:tgtEl>
                                          <p:spTgt spid="32771">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7" dur="500"/>
                                        <p:tgtEl>
                                          <p:spTgt spid="327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22"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438150" y="237490"/>
            <a:ext cx="11429365" cy="5824220"/>
          </a:xfrm>
          <a:ln w="38100">
            <a:solidFill>
              <a:schemeClr val="tx1"/>
            </a:solidFill>
            <a:prstDash val="dash"/>
          </a:ln>
        </p:spPr>
        <p:txBody>
          <a:bodyPr vert="horz" wrap="square" anchor="t">
            <a:noAutofit/>
          </a:bodyPr>
          <a:p>
            <a:pPr marL="0" lvl="0" indent="0">
              <a:lnSpc>
                <a:spcPct val="120000"/>
              </a:lnSpc>
              <a:spcAft>
                <a:spcPts val="1200"/>
              </a:spcAft>
              <a:buNone/>
            </a:pPr>
            <a:r>
              <a:rPr sz="2000" b="1" dirty="0">
                <a:latin typeface="宋体" charset="0"/>
                <a:ea typeface="宋体" charset="0"/>
              </a:rPr>
              <a:t>例六：关于洋务思想的材料</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史料：顽固派骂道：“李鸿章、丁汝昌直欲不用夷变夏不止。”丁日昌还被送了一个“丁鬼奴”的绰号。面临声势浩大的保守势力，李鸿章概叹：“天下事无一不误于互相牵掣，遂致一事办不成。” </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——刘大椿、吴向红《新学苦旅——科学.社会.文化》江西高校出版社1995年  </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史料：“中国文武制度，事事远出西人之上，独火器不能及” </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——人民教育出版社《高中历史》必修3第14课从“师夷长技”到维新思想</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史料：“历史上反复表明，制度层次的变革非有思想上的变革和启蒙作用支持不可，而李鸿章他们面对的敌人是一群无知的对手，一切有理有据的论证对他们都是无的放矢。……更要命的是，包括李鸿章在内的洋务派也逃脱不了“无知”二字。他们虽然呼吁变法，自己并不清楚所谓西方文明、所谓近代工商业究竟是怎么一回事，办起洋务来错误百出。”</a:t>
            </a:r>
            <a:endParaRPr sz="2000" b="1" dirty="0">
              <a:latin typeface="宋体" charset="0"/>
              <a:ea typeface="宋体" charset="0"/>
            </a:endParaRPr>
          </a:p>
          <a:p>
            <a:pPr marL="0" lvl="0" indent="0">
              <a:lnSpc>
                <a:spcPct val="120000"/>
              </a:lnSpc>
              <a:spcAft>
                <a:spcPts val="1200"/>
              </a:spcAft>
              <a:buNone/>
            </a:pPr>
            <a:r>
              <a:rPr sz="2000" b="1" dirty="0">
                <a:latin typeface="宋体" charset="0"/>
                <a:ea typeface="宋体" charset="0"/>
              </a:rPr>
              <a:t>——刘大椿、吴向红《科学苦旅——科学.社会.文化》江西高校出版社1995年</a:t>
            </a:r>
            <a:endParaRPr sz="2000" b="1" dirty="0">
              <a:latin typeface="宋体" charset="0"/>
              <a:ea typeface="宋体" charset="0"/>
            </a:endParaRPr>
          </a:p>
        </p:txBody>
      </p:sp>
      <p:sp>
        <p:nvSpPr>
          <p:cNvPr id="2" name="标题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490220" y="377825"/>
            <a:ext cx="11429365" cy="5999480"/>
          </a:xfrm>
          <a:ln w="38100">
            <a:solidFill>
              <a:schemeClr val="tx1"/>
            </a:solidFill>
            <a:prstDash val="dash"/>
          </a:ln>
        </p:spPr>
        <p:txBody>
          <a:bodyPr vert="horz" wrap="square" anchor="t">
            <a:noAutofit/>
          </a:bodyPr>
          <a:p>
            <a:pPr marL="0" lvl="0" indent="0">
              <a:spcAft>
                <a:spcPts val="1200"/>
              </a:spcAft>
              <a:buNone/>
            </a:pPr>
            <a:r>
              <a:rPr b="1" dirty="0">
                <a:latin typeface="宋体" charset="0"/>
                <a:ea typeface="宋体" charset="0"/>
              </a:rPr>
              <a:t>（</a:t>
            </a:r>
            <a:r>
              <a:rPr lang="zh-CN" b="1" dirty="0">
                <a:latin typeface="宋体" charset="0"/>
                <a:ea typeface="宋体" charset="0"/>
              </a:rPr>
              <a:t>二</a:t>
            </a:r>
            <a:r>
              <a:rPr b="1" dirty="0">
                <a:latin typeface="宋体" charset="0"/>
                <a:ea typeface="宋体" charset="0"/>
              </a:rPr>
              <a:t>）对史料的摘引和转述</a:t>
            </a:r>
            <a:endParaRPr b="1" dirty="0">
              <a:latin typeface="宋体" charset="0"/>
              <a:ea typeface="宋体" charset="0"/>
            </a:endParaRPr>
          </a:p>
          <a:p>
            <a:pPr marL="0" lvl="0" indent="0">
              <a:spcAft>
                <a:spcPts val="1200"/>
              </a:spcAft>
              <a:buNone/>
            </a:pPr>
            <a:r>
              <a:rPr b="1" dirty="0">
                <a:latin typeface="宋体" charset="0"/>
                <a:ea typeface="宋体" charset="0"/>
              </a:rPr>
              <a:t>1、对于那些易于知晓但散见于各处的文献资料，用“摘引”的方法，将有关的文字资料撷出放在一起去说明相应的问题。</a:t>
            </a:r>
            <a:endParaRPr b="1" dirty="0">
              <a:latin typeface="宋体" charset="0"/>
              <a:ea typeface="宋体" charset="0"/>
            </a:endParaRPr>
          </a:p>
          <a:p>
            <a:pPr marL="0" lvl="0" indent="0">
              <a:spcAft>
                <a:spcPts val="1200"/>
              </a:spcAft>
              <a:buNone/>
            </a:pPr>
            <a:r>
              <a:rPr b="1" dirty="0">
                <a:latin typeface="宋体" charset="0"/>
                <a:ea typeface="宋体" charset="0"/>
              </a:rPr>
              <a:t>2、对于那些文字难懂且篇幅较长的文献，宜采用“转述”的办法，即教师将其内容用通熟易懂的画介绍给学生。</a:t>
            </a:r>
            <a:endParaRPr b="1" dirty="0">
              <a:latin typeface="宋体" charset="0"/>
              <a:ea typeface="宋体" charset="0"/>
            </a:endParaRPr>
          </a:p>
          <a:p>
            <a:pPr marL="0" lvl="0" indent="0">
              <a:spcAft>
                <a:spcPts val="1200"/>
              </a:spcAft>
              <a:buNone/>
            </a:pPr>
            <a:r>
              <a:rPr b="1" dirty="0">
                <a:latin typeface="宋体" charset="0"/>
                <a:ea typeface="宋体" charset="0"/>
              </a:rPr>
              <a:t>3、一般情况下运用文献资料大都是两者结合的形式。</a:t>
            </a:r>
            <a:endParaRPr b="1" dirty="0">
              <a:latin typeface="宋体" charset="0"/>
              <a:ea typeface="宋体" charset="0"/>
            </a:endParaRPr>
          </a:p>
          <a:p>
            <a:pPr marL="0" lvl="0" indent="0">
              <a:spcAft>
                <a:spcPts val="1200"/>
              </a:spcAft>
              <a:buNone/>
            </a:pPr>
            <a:r>
              <a:rPr b="1" dirty="0">
                <a:latin typeface="宋体" charset="0"/>
                <a:ea typeface="宋体" charset="0"/>
              </a:rPr>
              <a:t>（三）选择大众化史料</a:t>
            </a:r>
            <a:endParaRPr b="1" dirty="0">
              <a:latin typeface="宋体" charset="0"/>
              <a:ea typeface="宋体" charset="0"/>
            </a:endParaRPr>
          </a:p>
          <a:p>
            <a:pPr marL="0" lvl="0" indent="0">
              <a:spcAft>
                <a:spcPts val="1200"/>
              </a:spcAft>
              <a:buNone/>
            </a:pPr>
            <a:r>
              <a:rPr b="1" dirty="0">
                <a:latin typeface="宋体" charset="0"/>
                <a:ea typeface="宋体" charset="0"/>
              </a:rPr>
              <a:t>大众化史料，一般经过史家考证，大多被认为是可靠的，同时也是非常典型的史料，能说明主要的历史现象与历史问题，教师应该在如何运用这些史料上多下功夫，而不是一味地求新求奇，在寻找史料上下功夫</a:t>
            </a:r>
            <a:endParaRPr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bg/>
                                          </p:spTgt>
                                        </p:tgtEl>
                                        <p:attrNameLst>
                                          <p:attrName>style.visibility</p:attrName>
                                        </p:attrNameLst>
                                      </p:cBhvr>
                                      <p:to>
                                        <p:strVal val="visible"/>
                                      </p:to>
                                    </p:set>
                                    <p:animEffect transition="in" filter="blinds(horizontal)">
                                      <p:cBhvr>
                                        <p:cTn id="7" dur="500"/>
                                        <p:tgtEl>
                                          <p:spTgt spid="32771">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7" dur="500"/>
                                        <p:tgtEl>
                                          <p:spTgt spid="327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22" dur="500"/>
                                        <p:tgtEl>
                                          <p:spTgt spid="3277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7" dur="500"/>
                                        <p:tgtEl>
                                          <p:spTgt spid="3277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32" dur="500"/>
                                        <p:tgtEl>
                                          <p:spTgt spid="3277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37"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715645" y="-37465"/>
            <a:ext cx="10515600" cy="1325563"/>
          </a:xfrm>
        </p:spPr>
        <p:txBody>
          <a:bodyPr vert="horz" wrap="square" anchor="ctr"/>
          <a:p>
            <a:r>
              <a:rPr lang="zh-CN" altLang="en-US" b="1">
                <a:solidFill>
                  <a:srgbClr val="FF0000"/>
                </a:solidFill>
              </a:rPr>
              <a:t>三、使用史料的方法</a:t>
            </a:r>
            <a:endParaRPr lang="zh-CN" altLang="en-US" b="1">
              <a:solidFill>
                <a:srgbClr val="FF0000"/>
              </a:solidFill>
            </a:endParaRPr>
          </a:p>
        </p:txBody>
      </p:sp>
      <p:sp>
        <p:nvSpPr>
          <p:cNvPr id="32771" name="Rectangle 3"/>
          <p:cNvSpPr>
            <a:spLocks noGrp="1"/>
          </p:cNvSpPr>
          <p:nvPr>
            <p:ph type="body"/>
          </p:nvPr>
        </p:nvSpPr>
        <p:spPr>
          <a:xfrm>
            <a:off x="401955" y="1729105"/>
            <a:ext cx="11429365" cy="4876800"/>
          </a:xfrm>
          <a:ln w="38100">
            <a:solidFill>
              <a:schemeClr val="tx1"/>
            </a:solidFill>
            <a:prstDash val="dash"/>
          </a:ln>
        </p:spPr>
        <p:txBody>
          <a:bodyPr vert="horz" wrap="square" anchor="t">
            <a:normAutofit/>
          </a:bodyPr>
          <a:p>
            <a:pPr marL="0" lvl="0" indent="0">
              <a:lnSpc>
                <a:spcPct val="120000"/>
              </a:lnSpc>
              <a:spcAft>
                <a:spcPts val="1200"/>
              </a:spcAft>
              <a:buNone/>
            </a:pPr>
            <a:r>
              <a:rPr b="1" dirty="0">
                <a:latin typeface="宋体" charset="0"/>
                <a:ea typeface="宋体" charset="0"/>
              </a:rPr>
              <a:t>例七：工业革命时期，加剧社会分化</a:t>
            </a:r>
            <a:endParaRPr b="1" dirty="0">
              <a:latin typeface="宋体" charset="0"/>
              <a:ea typeface="宋体" charset="0"/>
            </a:endParaRPr>
          </a:p>
          <a:p>
            <a:pPr marL="0" lvl="0" indent="0">
              <a:lnSpc>
                <a:spcPct val="120000"/>
              </a:lnSpc>
              <a:spcAft>
                <a:spcPts val="1200"/>
              </a:spcAft>
              <a:buNone/>
            </a:pPr>
            <a:r>
              <a:rPr b="1" dirty="0">
                <a:latin typeface="宋体" charset="0"/>
                <a:ea typeface="宋体" charset="0"/>
              </a:rPr>
              <a:t>    </a:t>
            </a:r>
            <a:endParaRPr b="1" dirty="0">
              <a:latin typeface="宋体" charset="0"/>
              <a:ea typeface="宋体" charset="0"/>
            </a:endParaRPr>
          </a:p>
        </p:txBody>
      </p:sp>
      <p:sp>
        <p:nvSpPr>
          <p:cNvPr id="100" name="文本框 99"/>
          <p:cNvSpPr txBox="1"/>
          <p:nvPr/>
        </p:nvSpPr>
        <p:spPr>
          <a:xfrm>
            <a:off x="187960" y="1002030"/>
            <a:ext cx="10640060" cy="518160"/>
          </a:xfrm>
          <a:prstGeom prst="rect">
            <a:avLst/>
          </a:prstGeom>
          <a:noFill/>
          <a:ln w="9525">
            <a:noFill/>
            <a:miter/>
          </a:ln>
        </p:spPr>
        <p:txBody>
          <a:bodyPr wrap="square">
            <a:spAutoFit/>
          </a:bodyPr>
          <a:p>
            <a:pPr marL="0" indent="266700" algn="l"/>
            <a:r>
              <a:rPr lang="zh-CN" altLang="en-US" sz="2800" b="1" u="none">
                <a:latin typeface="宋体" charset="0"/>
                <a:ea typeface="宋体" charset="0"/>
                <a:cs typeface="宋体" charset="0"/>
              </a:rPr>
              <a:t>（一）利用多则史料对同一史实加以正面的解释或者证明</a:t>
            </a:r>
            <a:endParaRPr lang="zh-CN" altLang="en-US" sz="2800" b="1" u="none">
              <a:latin typeface="宋体" charset="0"/>
              <a:ea typeface="宋体" charset="0"/>
              <a:cs typeface="宋体" charset="0"/>
            </a:endParaRPr>
          </a:p>
        </p:txBody>
      </p:sp>
      <p:pic>
        <p:nvPicPr>
          <p:cNvPr id="66570" name="Picture 10" descr="图片1"/>
          <p:cNvPicPr>
            <a:picLocks noChangeAspect="1"/>
          </p:cNvPicPr>
          <p:nvPr/>
        </p:nvPicPr>
        <p:blipFill>
          <a:blip r:embed="rId1"/>
          <a:srcRect/>
          <a:stretch>
            <a:fillRect/>
          </a:stretch>
        </p:blipFill>
        <p:spPr>
          <a:xfrm>
            <a:off x="1104265" y="2267585"/>
            <a:ext cx="2720340" cy="4217670"/>
          </a:xfrm>
          <a:prstGeom prst="rect">
            <a:avLst/>
          </a:prstGeom>
          <a:noFill/>
          <a:ln w="9525" cap="flat" cmpd="sng">
            <a:solidFill>
              <a:srgbClr val="06945E"/>
            </a:solidFill>
            <a:prstDash val="solid"/>
            <a:miter/>
            <a:headEnd type="none" w="med" len="med"/>
            <a:tailEnd type="none" w="med" len="med"/>
          </a:ln>
        </p:spPr>
      </p:pic>
      <p:sp>
        <p:nvSpPr>
          <p:cNvPr id="66564" name="Text Box 4"/>
          <p:cNvSpPr txBox="1"/>
          <p:nvPr/>
        </p:nvSpPr>
        <p:spPr>
          <a:xfrm>
            <a:off x="4552315" y="2810510"/>
            <a:ext cx="6142355" cy="3065145"/>
          </a:xfrm>
          <a:prstGeom prst="rect">
            <a:avLst/>
          </a:prstGeom>
          <a:noFill/>
          <a:ln w="9525" cap="flat" cmpd="sng">
            <a:solidFill>
              <a:srgbClr val="3333FF"/>
            </a:solidFill>
            <a:prstDash val="solid"/>
            <a:miter/>
            <a:headEnd type="none" w="med" len="med"/>
            <a:tailEnd type="none" w="med" len="med"/>
          </a:ln>
        </p:spPr>
        <p:txBody>
          <a:bodyPr wrap="square" anchor="t">
            <a:noAutofit/>
          </a:bodyPr>
          <a:lstStyle/>
          <a:p>
            <a:pPr marL="0" marR="0" algn="l" eaLnBrk="1">
              <a:spcBef>
                <a:spcPts val="0"/>
              </a:spcBef>
              <a:spcAft>
                <a:spcPts val="0"/>
              </a:spcAft>
            </a:pPr>
            <a:r>
              <a:rPr lang="en-US" altLang="zh-CN" sz="2400" b="1" kern="1200">
                <a:solidFill>
                  <a:srgbClr val="000000"/>
                </a:solidFill>
                <a:latin typeface="Calibri"/>
                <a:ea typeface="宋体"/>
                <a:cs typeface="Times New Roman"/>
                <a:sym typeface="Times New Roman"/>
              </a:rPr>
              <a:t>          </a:t>
            </a:r>
            <a:r>
              <a:rPr lang="en-US" altLang="zh-CN" sz="2400" b="1" kern="1200">
                <a:solidFill>
                  <a:srgbClr val="000000"/>
                </a:solidFill>
                <a:latin typeface="宋体"/>
                <a:ea typeface="宋体"/>
                <a:cs typeface="宋体"/>
                <a:sym typeface="Times New Roman"/>
              </a:rPr>
              <a:t>城市的一边是平静有序、衣食富足、趣味高雅、灯红酒绿，另一边肮脏混乱、贫困饥饿、粗俗鄙陋、疾病四伏。这种城市的分裂，鲜明地反映出近代工业社会两大阶级的对抗和冲突。    </a:t>
            </a:r>
            <a:endParaRPr lang="en-US" altLang="zh-CN" sz="2400" b="1" kern="1200">
              <a:solidFill>
                <a:srgbClr val="000000"/>
              </a:solidFill>
              <a:latin typeface="宋体"/>
              <a:ea typeface="宋体"/>
              <a:cs typeface="宋体"/>
              <a:sym typeface="Times New Roman"/>
            </a:endParaRPr>
          </a:p>
          <a:p>
            <a:pPr marL="0" marR="0" algn="l" eaLnBrk="1">
              <a:spcBef>
                <a:spcPts val="0"/>
              </a:spcBef>
              <a:spcAft>
                <a:spcPts val="0"/>
              </a:spcAft>
            </a:pPr>
            <a:r>
              <a:rPr lang="en-US" altLang="zh-CN" sz="2400" b="1" kern="1200">
                <a:solidFill>
                  <a:srgbClr val="000000"/>
                </a:solidFill>
                <a:latin typeface="宋体"/>
                <a:ea typeface="宋体"/>
                <a:cs typeface="宋体"/>
                <a:sym typeface="Times New Roman"/>
              </a:rPr>
              <a:t>           ——王斯德《世界通史》</a:t>
            </a:r>
            <a:endParaRPr lang="en-US" altLang="zh-CN" sz="2400" b="1" kern="0">
              <a:latin typeface="Calibri"/>
              <a:ea typeface="宋体"/>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bg/>
                                          </p:spTgt>
                                        </p:tgtEl>
                                        <p:attrNameLst>
                                          <p:attrName>style.visibility</p:attrName>
                                        </p:attrNameLst>
                                      </p:cBhvr>
                                      <p:to>
                                        <p:strVal val="visible"/>
                                      </p:to>
                                    </p:set>
                                    <p:animEffect transition="in" filter="blinds(horizontal)">
                                      <p:cBhvr>
                                        <p:cTn id="12" dur="500"/>
                                        <p:tgtEl>
                                          <p:spTgt spid="32771">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7" dur="500"/>
                                        <p:tgtEl>
                                          <p:spTgt spid="327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22" dur="500"/>
                                        <p:tgtEl>
                                          <p:spTgt spid="3277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6570"/>
                                        </p:tgtEl>
                                        <p:attrNameLst>
                                          <p:attrName>style.visibility</p:attrName>
                                        </p:attrNameLst>
                                      </p:cBhvr>
                                      <p:to>
                                        <p:strVal val="visible"/>
                                      </p:to>
                                    </p:set>
                                    <p:animEffect transition="in" filter="blinds(horizontal)">
                                      <p:cBhvr>
                                        <p:cTn id="27" dur="500"/>
                                        <p:tgtEl>
                                          <p:spTgt spid="6657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6564"/>
                                        </p:tgtEl>
                                        <p:attrNameLst>
                                          <p:attrName>style.visibility</p:attrName>
                                        </p:attrNameLst>
                                      </p:cBhvr>
                                      <p:to>
                                        <p:strVal val="visible"/>
                                      </p:to>
                                    </p:set>
                                    <p:animEffect transition="in" filter="blinds(horizontal)">
                                      <p:cBhvr>
                                        <p:cTn id="32"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2771" grpId="0" animBg="1" build="p"/>
      <p:bldP spid="6656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0050" y="329565"/>
            <a:ext cx="11374120" cy="4658360"/>
          </a:xfrm>
          <a:prstGeom prst="rect">
            <a:avLst/>
          </a:prstGeom>
          <a:ln w="28575">
            <a:solidFill>
              <a:schemeClr val="tx1"/>
            </a:solidFill>
            <a:prstDash val="sysDash"/>
          </a:ln>
        </p:spPr>
        <p:txBody>
          <a:bodyPr vert="horz" lIns="91440" tIns="45720" rIns="91440" bIns="45720" rtlCol="0" anchor="ctr">
            <a:normAutofit fontScale="90000"/>
          </a:bodyPr>
          <a:p>
            <a:r>
              <a:rPr lang="en-US" altLang="zh-CN" b="1"/>
              <a:t>        </a:t>
            </a:r>
            <a:r>
              <a:rPr lang="zh-CN" altLang="en-US" b="1"/>
              <a:t>例八：法国大革命大事年表</a:t>
            </a:r>
            <a:br>
              <a:rPr lang="zh-CN" altLang="en-US" b="1"/>
            </a:br>
            <a:r>
              <a:rPr lang="zh-CN" altLang="en-US" b="1"/>
              <a:t>      史料1：:1793年1月21日，处死国王路易十六</a:t>
            </a:r>
            <a:br>
              <a:rPr lang="zh-CN" altLang="en-US" b="1"/>
            </a:br>
            <a:r>
              <a:rPr lang="zh-CN" altLang="en-US" b="1"/>
              <a:t>      史料2：1973年11月8日 ， 处死公民罗兰夫人</a:t>
            </a:r>
            <a:br>
              <a:rPr lang="zh-CN" altLang="en-US" b="1"/>
            </a:br>
            <a:r>
              <a:rPr lang="zh-CN" altLang="en-US" b="1"/>
              <a:t>      史料3：1974年4月5日，    处死公民丹东</a:t>
            </a:r>
            <a:br>
              <a:rPr lang="zh-CN" altLang="en-US" b="1"/>
            </a:br>
            <a:r>
              <a:rPr lang="zh-CN" altLang="en-US" b="1"/>
              <a:t>      史料4：1974年7月27日，处死公民罗伯斯庇尔</a:t>
            </a:r>
            <a:endParaRPr lang="zh-CN" altLang="en-US" b="1"/>
          </a:p>
        </p:txBody>
      </p:sp>
      <p:sp>
        <p:nvSpPr>
          <p:cNvPr id="100" name="文本框 99"/>
          <p:cNvSpPr txBox="1"/>
          <p:nvPr/>
        </p:nvSpPr>
        <p:spPr>
          <a:xfrm>
            <a:off x="453390" y="5075555"/>
            <a:ext cx="11061065" cy="1554480"/>
          </a:xfrm>
          <a:prstGeom prst="rect">
            <a:avLst/>
          </a:prstGeom>
          <a:noFill/>
          <a:ln w="9525">
            <a:noFill/>
            <a:miter/>
          </a:ln>
        </p:spPr>
        <p:txBody>
          <a:bodyPr wrap="square">
            <a:spAutoFit/>
          </a:bodyPr>
          <a:p>
            <a:pPr marL="0" indent="355600" algn="l"/>
            <a:r>
              <a:rPr lang="zh-CN" altLang="en-US" sz="3200" b="1" u="none">
                <a:solidFill>
                  <a:srgbClr val="FF0000"/>
                </a:solidFill>
                <a:latin typeface="宋体" charset="0"/>
                <a:ea typeface="宋体" charset="0"/>
                <a:cs typeface="宋体" charset="0"/>
              </a:rPr>
              <a:t>利用图像、数字陈列或大事年表与文字史料相互印证，从不同角度、不同层次来加以描述或解释，从而是学生对相应史实获得多方面的或较为深入的了解。</a:t>
            </a:r>
            <a:endParaRPr lang="zh-CN" altLang="en-US" sz="3200" b="1" u="none">
              <a:solidFill>
                <a:srgbClr val="FF0000"/>
              </a:solidFill>
              <a:latin typeface="宋体" charset="0"/>
              <a:ea typeface="宋体" charset="0"/>
              <a:cs typeface="宋体"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anchor="ctr"/>
          <a:p>
            <a:r>
              <a:rPr lang="en-US" altLang="zh-CN" b="1" dirty="0">
                <a:sym typeface="+mn-ea"/>
              </a:rPr>
              <a:t>一、史料的分类：</a:t>
            </a:r>
            <a:endParaRPr lang="zh-CN" altLang="en-US" b="1">
              <a:solidFill>
                <a:srgbClr val="FF0000"/>
              </a:solidFill>
            </a:endParaRPr>
          </a:p>
        </p:txBody>
      </p:sp>
      <p:sp>
        <p:nvSpPr>
          <p:cNvPr id="32771" name="Rectangle 3"/>
          <p:cNvSpPr>
            <a:spLocks noGrp="1"/>
          </p:cNvSpPr>
          <p:nvPr>
            <p:ph type="body"/>
          </p:nvPr>
        </p:nvSpPr>
        <p:spPr>
          <a:xfrm>
            <a:off x="471805" y="1500505"/>
            <a:ext cx="11429365" cy="4526280"/>
          </a:xfrm>
        </p:spPr>
        <p:txBody>
          <a:bodyPr vert="horz" wrap="square" anchor="t"/>
          <a:p>
            <a:pPr marL="0" lvl="0" indent="0" eaLnBrk="1" hangingPunct="1">
              <a:lnSpc>
                <a:spcPct val="80000"/>
              </a:lnSpc>
              <a:buNone/>
            </a:pPr>
            <a:endParaRPr sz="3200" b="1" dirty="0"/>
          </a:p>
          <a:p>
            <a:pPr marL="0" lvl="0" indent="0" eaLnBrk="1" hangingPunct="1">
              <a:lnSpc>
                <a:spcPct val="80000"/>
              </a:lnSpc>
              <a:buNone/>
            </a:pPr>
            <a:r>
              <a:rPr sz="3200" b="1" dirty="0"/>
              <a:t>          “史料”即“历史资料”或“历史材料”，是研究和学习历史的基本素材。史料的分类多种多样，但该书将史料分为以下几种：</a:t>
            </a:r>
            <a:endParaRPr sz="3200" b="1" dirty="0"/>
          </a:p>
          <a:p>
            <a:pPr marL="0" lvl="0" indent="0" eaLnBrk="1" hangingPunct="1">
              <a:lnSpc>
                <a:spcPct val="80000"/>
              </a:lnSpc>
              <a:buNone/>
            </a:pPr>
            <a:r>
              <a:rPr sz="3200" b="1" dirty="0"/>
              <a:t>（一）一手史料和二手史料</a:t>
            </a:r>
            <a:endParaRPr sz="3200" b="1" dirty="0"/>
          </a:p>
          <a:p>
            <a:pPr marL="0" lvl="0" indent="0" eaLnBrk="1" hangingPunct="1">
              <a:lnSpc>
                <a:spcPct val="80000"/>
              </a:lnSpc>
              <a:buNone/>
            </a:pPr>
            <a:r>
              <a:rPr sz="3200" b="1" dirty="0"/>
              <a:t>          一手史料：指的是当事人、亲历者直接记录或留下的资料和遗物、遗迹等原始资料。如实物史料，包括古代建筑、家具、衣物、饰品、钱币、墓葬等。在中学阶段，大多以实物图片的方式出现，一般称为图片史料或图像史料。</a:t>
            </a:r>
            <a:endParaRP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charRg st="1" end="1"/>
                                            </p:txEl>
                                          </p:spTgt>
                                        </p:tgtEl>
                                        <p:attrNameLst>
                                          <p:attrName>style.visibility</p:attrName>
                                        </p:attrNameLst>
                                      </p:cBhvr>
                                      <p:to>
                                        <p:strVal val="visible"/>
                                      </p:to>
                                    </p:set>
                                    <p:anim calcmode="lin" valueType="num">
                                      <p:cBhvr additive="base">
                                        <p:cTn id="7" dur="500" fill="hold"/>
                                        <p:tgtEl>
                                          <p:spTgt spid="32771">
                                            <p:txEl>
                                              <p:char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charRg st="2" end="2"/>
                                            </p:txEl>
                                          </p:spTgt>
                                        </p:tgtEl>
                                        <p:attrNameLst>
                                          <p:attrName>style.visibility</p:attrName>
                                        </p:attrNameLst>
                                      </p:cBhvr>
                                      <p:to>
                                        <p:strVal val="visible"/>
                                      </p:to>
                                    </p:set>
                                    <p:anim calcmode="lin" valueType="num">
                                      <p:cBhvr additive="base">
                                        <p:cTn id="13" dur="500" fill="hold"/>
                                        <p:tgtEl>
                                          <p:spTgt spid="32771">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charRg st="3" end="3"/>
                                            </p:txEl>
                                          </p:spTgt>
                                        </p:tgtEl>
                                        <p:attrNameLst>
                                          <p:attrName>style.visibility</p:attrName>
                                        </p:attrNameLst>
                                      </p:cBhvr>
                                      <p:to>
                                        <p:strVal val="visible"/>
                                      </p:to>
                                    </p:set>
                                    <p:anim calcmode="lin" valueType="num">
                                      <p:cBhvr additive="base">
                                        <p:cTn id="19" dur="500" fill="hold"/>
                                        <p:tgtEl>
                                          <p:spTgt spid="32771">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490220" y="377825"/>
            <a:ext cx="11429365" cy="5999480"/>
          </a:xfrm>
          <a:ln w="38100">
            <a:noFill/>
            <a:prstDash val="dash"/>
          </a:ln>
        </p:spPr>
        <p:txBody>
          <a:bodyPr vert="horz" wrap="square" anchor="t">
            <a:noAutofit/>
          </a:bodyPr>
          <a:p>
            <a:pPr marL="0" lvl="0" indent="0">
              <a:spcAft>
                <a:spcPts val="1200"/>
              </a:spcAft>
              <a:buNone/>
            </a:pPr>
            <a:r>
              <a:rPr sz="3200" b="1" dirty="0">
                <a:latin typeface="宋体" charset="0"/>
                <a:ea typeface="宋体" charset="0"/>
              </a:rPr>
              <a:t>（二）使用多则相互抵牾的材料来制造冲突</a:t>
            </a:r>
            <a:endParaRPr sz="3200" b="1" dirty="0">
              <a:latin typeface="宋体" charset="0"/>
              <a:ea typeface="宋体" charset="0"/>
            </a:endParaRPr>
          </a:p>
          <a:p>
            <a:pPr marL="0" lvl="0" indent="0">
              <a:spcAft>
                <a:spcPts val="1200"/>
              </a:spcAft>
              <a:buNone/>
            </a:pPr>
            <a:r>
              <a:rPr sz="3200" b="1" dirty="0">
                <a:latin typeface="宋体" charset="0"/>
                <a:ea typeface="宋体" charset="0"/>
              </a:rPr>
              <a:t>一个史实也可以用几则史料从不同的立场、角度加以相互抵牾的描述或解释，从而是学生对这一史实产生多面的认识，尤其是理解历史是如何从繁杂错驳的表象中得到认识，理解不同立场、不同角度对同一历史的观察可能发生的变化。</a:t>
            </a:r>
            <a:endParaRPr sz="3200"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490855" y="202565"/>
            <a:ext cx="11429365" cy="6490335"/>
          </a:xfrm>
          <a:ln w="38100">
            <a:solidFill>
              <a:schemeClr val="tx1"/>
            </a:solidFill>
            <a:prstDash val="dashDot"/>
          </a:ln>
        </p:spPr>
        <p:txBody>
          <a:bodyPr vert="horz" wrap="square" anchor="t">
            <a:noAutofit/>
          </a:bodyPr>
          <a:p>
            <a:pPr marL="0" lvl="0" indent="0">
              <a:lnSpc>
                <a:spcPts val="2400"/>
              </a:lnSpc>
              <a:spcBef>
                <a:spcPts val="400"/>
              </a:spcBef>
              <a:spcAft>
                <a:spcPts val="600"/>
              </a:spcAft>
              <a:buNone/>
            </a:pPr>
            <a:r>
              <a:rPr sz="2400" b="1" dirty="0">
                <a:solidFill>
                  <a:schemeClr val="tx1"/>
                </a:solidFill>
                <a:uFillTx/>
                <a:latin typeface="宋体" charset="0"/>
                <a:ea typeface="宋体" charset="0"/>
              </a:rPr>
              <a:t>例九：如何认识鸦片战争的起因</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史料一：在鸦片战争以前，我们不肯给外国平等待遇；在以后，他们不肯给我们平等待遇。                             </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                            ——蒋廷黻《中国近代史》</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史料二：这场战争是英国资产阶级旨在维护鸦片贸易而发动和进行的对华战争。</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                           ——马克思《鸦片贸易史》</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史料三：当中国人实行一种激烈的禁烟运动而使危机加剧的时候，战争果然就来到了；它（鸦片战争）不过是……决定东方和西方之间应有的国际和商务关系的斗争。</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                          ——【英】马士《中华帝国对外关系史》</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史料四：大家都认为鸦片战争是一次典型的非正义战争，是鸦片染成的战争……其实，根本是北京愿不愿意和英国订立平等国家关系的问题。</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                         ——【美】费正清《伟大的中国革命》</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史料五：（清政府）竟然把能给我们大英帝国带来无限利益的大批的商品，全部给予销毁！我要求议会批准政府……去惩罚那个极其野蛮的国家！……要保护我们天经地义的合法贸易！                       </a:t>
            </a:r>
            <a:endParaRPr sz="2400" b="1" dirty="0">
              <a:solidFill>
                <a:schemeClr val="tx1"/>
              </a:solidFill>
              <a:uFillTx/>
              <a:latin typeface="宋体" charset="0"/>
              <a:ea typeface="宋体" charset="0"/>
            </a:endParaRPr>
          </a:p>
          <a:p>
            <a:pPr marL="0" lvl="0" indent="0">
              <a:lnSpc>
                <a:spcPts val="2400"/>
              </a:lnSpc>
              <a:spcBef>
                <a:spcPts val="400"/>
              </a:spcBef>
              <a:spcAft>
                <a:spcPts val="600"/>
              </a:spcAft>
              <a:buNone/>
            </a:pPr>
            <a:r>
              <a:rPr sz="2400" b="1" dirty="0">
                <a:solidFill>
                  <a:schemeClr val="tx1"/>
                </a:solidFill>
                <a:uFillTx/>
                <a:latin typeface="宋体" charset="0"/>
                <a:ea typeface="宋体" charset="0"/>
              </a:rPr>
              <a:t>                          ——英国外相巴麦尊</a:t>
            </a:r>
            <a:endParaRPr sz="2400" b="1" dirty="0">
              <a:solidFill>
                <a:schemeClr val="tx1"/>
              </a:solidFill>
              <a:uFillTx/>
              <a:latin typeface="宋体" charset="0"/>
              <a:ea typeface="宋体"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525780" y="307975"/>
            <a:ext cx="11429365" cy="5999480"/>
          </a:xfrm>
          <a:ln w="38100">
            <a:noFill/>
            <a:prstDash val="dash"/>
          </a:ln>
        </p:spPr>
        <p:txBody>
          <a:bodyPr vert="horz" wrap="square" anchor="t">
            <a:noAutofit/>
          </a:bodyPr>
          <a:p>
            <a:pPr marL="0" lvl="0" indent="0">
              <a:spcBef>
                <a:spcPts val="400"/>
              </a:spcBef>
              <a:spcAft>
                <a:spcPts val="600"/>
              </a:spcAft>
              <a:buNone/>
            </a:pPr>
            <a:r>
              <a:rPr lang="en-US" sz="3200" b="1" dirty="0">
                <a:latin typeface="宋体" charset="0"/>
                <a:ea typeface="宋体" charset="0"/>
              </a:rPr>
              <a:t>    </a:t>
            </a:r>
            <a:r>
              <a:rPr sz="3200" b="1" dirty="0">
                <a:latin typeface="宋体" charset="0"/>
                <a:ea typeface="宋体" charset="0"/>
              </a:rPr>
              <a:t>在使用单则史料时要</a:t>
            </a:r>
            <a:r>
              <a:rPr lang="zh-CN" sz="3200" b="1" dirty="0">
                <a:latin typeface="宋体" charset="0"/>
                <a:ea typeface="宋体" charset="0"/>
              </a:rPr>
              <a:t>对其自身</a:t>
            </a:r>
            <a:r>
              <a:rPr sz="3200" b="1" dirty="0">
                <a:latin typeface="宋体" charset="0"/>
                <a:ea typeface="宋体" charset="0"/>
              </a:rPr>
              <a:t>的可靠性及内在逻辑做分别的探讨；</a:t>
            </a:r>
            <a:endParaRPr sz="3200" b="1" dirty="0">
              <a:latin typeface="宋体" charset="0"/>
              <a:ea typeface="宋体" charset="0"/>
            </a:endParaRPr>
          </a:p>
          <a:p>
            <a:pPr marL="0" lvl="0" indent="0">
              <a:spcBef>
                <a:spcPts val="400"/>
              </a:spcBef>
              <a:spcAft>
                <a:spcPts val="600"/>
              </a:spcAft>
              <a:buNone/>
            </a:pPr>
            <a:r>
              <a:rPr sz="3200" b="1" dirty="0">
                <a:latin typeface="宋体" charset="0"/>
                <a:ea typeface="宋体" charset="0"/>
              </a:rPr>
              <a:t>    讲述有细节的史料，培养学生的历史价值观</a:t>
            </a:r>
            <a:r>
              <a:rPr lang="zh-CN" sz="3200" b="1" dirty="0">
                <a:latin typeface="宋体" charset="0"/>
                <a:ea typeface="宋体" charset="0"/>
              </a:rPr>
              <a:t>；</a:t>
            </a:r>
            <a:endParaRPr lang="zh-CN" sz="3200" b="1" dirty="0">
              <a:latin typeface="宋体" charset="0"/>
              <a:ea typeface="宋体" charset="0"/>
            </a:endParaRPr>
          </a:p>
          <a:p>
            <a:pPr marL="0" lvl="0" indent="0">
              <a:spcBef>
                <a:spcPts val="400"/>
              </a:spcBef>
              <a:spcAft>
                <a:spcPts val="600"/>
              </a:spcAft>
              <a:buNone/>
            </a:pPr>
            <a:r>
              <a:rPr sz="3200" b="1" dirty="0">
                <a:latin typeface="宋体" charset="0"/>
                <a:ea typeface="宋体" charset="0"/>
              </a:rPr>
              <a:t>    呈现史料时，必须教会学生史料研究的方法，给学生自主研读，合作探究的机会与平台，并以一定环节引导学生对旧知识产生疑问，对比新旧史料的观点，得出自己的认识</a:t>
            </a:r>
            <a:r>
              <a:rPr lang="zh-CN" sz="3200" b="1" dirty="0">
                <a:latin typeface="宋体" charset="0"/>
                <a:ea typeface="宋体" charset="0"/>
              </a:rPr>
              <a:t>。</a:t>
            </a:r>
            <a:endParaRPr lang="zh-CN" sz="3200" b="1" dirty="0">
              <a:latin typeface="宋体" charset="0"/>
              <a:ea typeface="宋体" charset="0"/>
            </a:endParaRPr>
          </a:p>
          <a:p>
            <a:pPr marL="0" lvl="0" indent="0">
              <a:spcBef>
                <a:spcPts val="400"/>
              </a:spcBef>
              <a:spcAft>
                <a:spcPts val="600"/>
              </a:spcAft>
              <a:buNone/>
            </a:pPr>
            <a:r>
              <a:rPr lang="en-US" sz="3200" b="1" dirty="0">
                <a:latin typeface="宋体" charset="0"/>
                <a:ea typeface="宋体" charset="0"/>
              </a:rPr>
              <a:t>    ……</a:t>
            </a:r>
            <a:endParaRPr lang="en-US" sz="3200"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2"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342900" y="2586990"/>
            <a:ext cx="11437620" cy="3458845"/>
          </a:xfrm>
          <a:ln w="38100">
            <a:solidFill>
              <a:schemeClr val="tx1"/>
            </a:solidFill>
            <a:prstDash val="sysDash"/>
          </a:ln>
        </p:spPr>
        <p:txBody>
          <a:bodyPr vert="horz" wrap="square" anchor="ctr">
            <a:normAutofit/>
          </a:bodyPr>
          <a:p>
            <a:r>
              <a:rPr lang="en-US" altLang="zh-CN" sz="2800" b="1" dirty="0">
                <a:latin typeface="宋体" charset="0"/>
                <a:ea typeface="宋体" charset="0"/>
                <a:sym typeface="+mn-ea"/>
              </a:rPr>
              <a:t>例一：谁是火烧赵家楼的第一人？</a:t>
            </a:r>
            <a:br>
              <a:rPr lang="en-US" altLang="zh-CN" sz="2800" b="1" dirty="0">
                <a:latin typeface="宋体" charset="0"/>
                <a:ea typeface="宋体" charset="0"/>
                <a:sym typeface="+mn-ea"/>
              </a:rPr>
            </a:br>
            <a:r>
              <a:rPr lang="en-US" altLang="zh-CN" sz="2800" b="1" dirty="0">
                <a:latin typeface="宋体" charset="0"/>
                <a:ea typeface="宋体" charset="0"/>
                <a:sym typeface="+mn-ea"/>
              </a:rPr>
              <a:t>史料1：只知道他是“五四”运动火烧赵家楼的英雄，后来才知道他是把毕生精力奉献给青年教育的好老师。    </a:t>
            </a:r>
            <a:br>
              <a:rPr lang="en-US" altLang="zh-CN" sz="2800" b="1" dirty="0">
                <a:latin typeface="宋体" charset="0"/>
                <a:ea typeface="宋体" charset="0"/>
                <a:sym typeface="+mn-ea"/>
              </a:rPr>
            </a:br>
            <a:r>
              <a:rPr lang="en-US" altLang="zh-CN" sz="2800" b="1" dirty="0">
                <a:latin typeface="宋体" charset="0"/>
                <a:ea typeface="宋体" charset="0"/>
                <a:sym typeface="+mn-ea"/>
              </a:rPr>
              <a:t>                                    ——巴金《怀念匡互生先生》</a:t>
            </a:r>
            <a:br>
              <a:rPr lang="en-US" altLang="zh-CN" sz="2800" b="1" dirty="0">
                <a:latin typeface="宋体" charset="0"/>
                <a:ea typeface="宋体" charset="0"/>
                <a:sym typeface="+mn-ea"/>
              </a:rPr>
            </a:br>
            <a:r>
              <a:rPr lang="en-US" altLang="zh-CN" sz="2800" b="1" dirty="0">
                <a:latin typeface="宋体" charset="0"/>
                <a:ea typeface="宋体" charset="0"/>
                <a:sym typeface="+mn-ea"/>
              </a:rPr>
              <a:t>史料2：匡互生把曹宅窗户打开，我在下面托了他一把，他就从小窗户爬进曹宅，……放火烧了赵家楼。                         </a:t>
            </a:r>
            <a:br>
              <a:rPr lang="en-US" altLang="zh-CN" sz="2800" b="1" dirty="0">
                <a:latin typeface="宋体" charset="0"/>
                <a:ea typeface="宋体" charset="0"/>
                <a:sym typeface="+mn-ea"/>
              </a:rPr>
            </a:br>
            <a:r>
              <a:rPr lang="en-US" altLang="zh-CN" sz="2800" b="1" dirty="0">
                <a:latin typeface="宋体" charset="0"/>
                <a:ea typeface="宋体" charset="0"/>
                <a:sym typeface="+mn-ea"/>
              </a:rPr>
              <a:t>                                    ——周予同：《火烧赵家楼》</a:t>
            </a:r>
            <a:endParaRPr lang="en-US" altLang="zh-CN" sz="2800" b="1" dirty="0">
              <a:latin typeface="宋体" charset="0"/>
              <a:ea typeface="宋体" charset="0"/>
              <a:sym typeface="+mn-ea"/>
            </a:endParaRPr>
          </a:p>
        </p:txBody>
      </p:sp>
      <p:sp>
        <p:nvSpPr>
          <p:cNvPr id="32771" name="Rectangle 3"/>
          <p:cNvSpPr>
            <a:spLocks noGrp="1"/>
          </p:cNvSpPr>
          <p:nvPr>
            <p:ph type="body"/>
          </p:nvPr>
        </p:nvSpPr>
        <p:spPr>
          <a:xfrm>
            <a:off x="353060" y="407035"/>
            <a:ext cx="11429365" cy="1811020"/>
          </a:xfrm>
        </p:spPr>
        <p:txBody>
          <a:bodyPr vert="horz" wrap="square" anchor="t"/>
          <a:p>
            <a:pPr marL="0" lvl="0" indent="0" eaLnBrk="1" hangingPunct="1">
              <a:lnSpc>
                <a:spcPct val="80000"/>
              </a:lnSpc>
              <a:buNone/>
            </a:pPr>
            <a:r>
              <a:rPr sz="3200" b="1" dirty="0">
                <a:solidFill>
                  <a:schemeClr val="tx1"/>
                </a:solidFill>
                <a:latin typeface="宋体" charset="0"/>
                <a:ea typeface="宋体" charset="0"/>
              </a:rPr>
              <a:t>    在使用一手史料与二手史料时，使用者除了要鉴别其真伪外，还要鉴别其在说明某个问题上所具有的价值，一手史料和二手史料互证，让学生树立“孤证不立”的基本理念，培养学生通过“证据”寻找历史的史学意识。</a:t>
            </a:r>
            <a:endParaRPr sz="3200" b="1" dirty="0">
              <a:solidFill>
                <a:schemeClr val="tx1"/>
              </a:solidFill>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charRg st="1" end="1"/>
                                            </p:txEl>
                                          </p:spTgt>
                                        </p:tgtEl>
                                        <p:attrNameLst>
                                          <p:attrName>style.visibility</p:attrName>
                                        </p:attrNameLst>
                                      </p:cBhvr>
                                      <p:to>
                                        <p:strVal val="visible"/>
                                      </p:to>
                                    </p:set>
                                    <p:anim calcmode="lin" valueType="num">
                                      <p:cBhvr additive="base">
                                        <p:cTn id="7" dur="500" fill="hold"/>
                                        <p:tgtEl>
                                          <p:spTgt spid="32771">
                                            <p:txEl>
                                              <p:char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charRg st="2" end="2"/>
                                            </p:txEl>
                                          </p:spTgt>
                                        </p:tgtEl>
                                        <p:attrNameLst>
                                          <p:attrName>style.visibility</p:attrName>
                                        </p:attrNameLst>
                                      </p:cBhvr>
                                      <p:to>
                                        <p:strVal val="visible"/>
                                      </p:to>
                                    </p:set>
                                    <p:anim calcmode="lin" valueType="num">
                                      <p:cBhvr additive="base">
                                        <p:cTn id="13" dur="500" fill="hold"/>
                                        <p:tgtEl>
                                          <p:spTgt spid="32771">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charRg st="3" end="3"/>
                                            </p:txEl>
                                          </p:spTgt>
                                        </p:tgtEl>
                                        <p:attrNameLst>
                                          <p:attrName>style.visibility</p:attrName>
                                        </p:attrNameLst>
                                      </p:cBhvr>
                                      <p:to>
                                        <p:strVal val="visible"/>
                                      </p:to>
                                    </p:set>
                                    <p:anim calcmode="lin" valueType="num">
                                      <p:cBhvr additive="base">
                                        <p:cTn id="19" dur="500" fill="hold"/>
                                        <p:tgtEl>
                                          <p:spTgt spid="32771">
                                            <p:txEl>
                                              <p:char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701675" y="279400"/>
            <a:ext cx="10515600" cy="1325563"/>
          </a:xfrm>
        </p:spPr>
        <p:txBody>
          <a:bodyPr vert="horz" wrap="square" anchor="ctr"/>
          <a:p>
            <a:r>
              <a:rPr lang="en-US" altLang="zh-CN" b="1" dirty="0">
                <a:sym typeface="+mn-ea"/>
              </a:rPr>
              <a:t>（二）有意史料与无意史料</a:t>
            </a:r>
            <a:endParaRPr lang="en-US" altLang="zh-CN" b="1" dirty="0">
              <a:sym typeface="+mn-ea"/>
            </a:endParaRPr>
          </a:p>
        </p:txBody>
      </p:sp>
      <p:sp>
        <p:nvSpPr>
          <p:cNvPr id="32771" name="Rectangle 3"/>
          <p:cNvSpPr>
            <a:spLocks noGrp="1"/>
          </p:cNvSpPr>
          <p:nvPr>
            <p:ph type="body"/>
          </p:nvPr>
        </p:nvSpPr>
        <p:spPr>
          <a:xfrm>
            <a:off x="473075" y="1500505"/>
            <a:ext cx="11429365" cy="1931670"/>
          </a:xfrm>
        </p:spPr>
        <p:txBody>
          <a:bodyPr vert="horz" wrap="square" anchor="t">
            <a:normAutofit/>
          </a:bodyPr>
          <a:p>
            <a:pPr marL="36195" lvl="0" indent="0">
              <a:spcAft>
                <a:spcPts val="1200"/>
              </a:spcAft>
              <a:buNone/>
            </a:pPr>
            <a:r>
              <a:rPr lang="en-US" b="1" dirty="0">
                <a:latin typeface="宋体" charset="0"/>
                <a:ea typeface="宋体" charset="0"/>
              </a:rPr>
              <a:t>    </a:t>
            </a:r>
            <a:r>
              <a:rPr b="1" dirty="0">
                <a:latin typeface="宋体" charset="0"/>
                <a:ea typeface="宋体" charset="0"/>
              </a:rPr>
              <a:t>有意史料是人类有意识的记述历史活动的产物，作者的目的就是让当代和后世之人了解历史，因此，史料贯穿着作者的目的、立场、观点、感情以及编撰水平等众多的主观和客观因素。包括成文的历史著作、回忆录和公开的报道等。</a:t>
            </a:r>
            <a:endParaRPr b="1" dirty="0">
              <a:latin typeface="宋体" charset="0"/>
              <a:ea typeface="宋体" charset="0"/>
            </a:endParaRPr>
          </a:p>
        </p:txBody>
      </p:sp>
      <p:sp>
        <p:nvSpPr>
          <p:cNvPr id="2" name="Rectangle 3"/>
          <p:cNvSpPr>
            <a:spLocks noGrp="1"/>
          </p:cNvSpPr>
          <p:nvPr/>
        </p:nvSpPr>
        <p:spPr>
          <a:xfrm>
            <a:off x="473075" y="3498850"/>
            <a:ext cx="11429365" cy="2221230"/>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36195" lvl="0" indent="0">
              <a:spcAft>
                <a:spcPts val="1200"/>
              </a:spcAft>
              <a:buNone/>
            </a:pPr>
            <a:r>
              <a:rPr lang="en-US" b="1" dirty="0">
                <a:latin typeface="宋体" charset="0"/>
                <a:ea typeface="宋体" charset="0"/>
              </a:rPr>
              <a:t>    </a:t>
            </a:r>
            <a:r>
              <a:rPr b="1" dirty="0">
                <a:latin typeface="宋体" charset="0"/>
                <a:ea typeface="宋体" charset="0"/>
              </a:rPr>
              <a:t>无意史料指原属过去历史事物的一部分而遗留至今的、从其最初形成就不以讲授历史为目的，而是因别的目的或原因形成的、给人们无意中提供了可靠的历史信息和知识的那些史料。如实物遗留、抽象遗留（口传材料反应的法律和行政情况、风俗习惯、语言、居民区域名等）、文字遗留（如诏令敕诰、法规法典、各种条约协定、公函、谈判或审讯记录、账簿、死人信件、科学著作、交谈记录等），还包括文学作品。其中，无意史料更可靠。</a:t>
            </a:r>
            <a:endParaRPr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277495" y="254000"/>
          <a:ext cx="11727815" cy="6381115"/>
        </p:xfrm>
        <a:graphic>
          <a:graphicData uri="http://schemas.openxmlformats.org/drawingml/2006/table">
            <a:tbl>
              <a:tblPr firstRow="1" bandRow="1">
                <a:tableStyleId>{5940675A-B579-460E-94D1-54222C63F5DA}</a:tableStyleId>
              </a:tblPr>
              <a:tblGrid>
                <a:gridCol w="470535"/>
                <a:gridCol w="1498600"/>
                <a:gridCol w="9758680"/>
              </a:tblGrid>
              <a:tr h="398780">
                <a:tc>
                  <a:txBody>
                    <a:bodyPr/>
                    <a:p>
                      <a:pPr marL="0" indent="0" algn="ctr">
                        <a:buNone/>
                      </a:pPr>
                      <a:r>
                        <a:rPr lang="zh-CN" altLang="en-US" sz="2400" b="1" u="none">
                          <a:solidFill>
                            <a:schemeClr val="tx1"/>
                          </a:solidFill>
                          <a:latin typeface="宋体" charset="0"/>
                          <a:ea typeface="宋体" charset="0"/>
                          <a:cs typeface="Verdana" charset="0"/>
                        </a:rPr>
                        <a:t>序</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崇拜人数</a:t>
                      </a:r>
                      <a:endParaRPr lang="zh-CN" altLang="en-US"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被崇拜者</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780">
                <a:tc>
                  <a:txBody>
                    <a:bodyPr/>
                    <a:p>
                      <a:pPr marL="0" indent="0" algn="ctr">
                        <a:buNone/>
                      </a:pPr>
                      <a:r>
                        <a:rPr lang="en-US" altLang="zh-CN" sz="2400" b="1" u="none">
                          <a:solidFill>
                            <a:schemeClr val="tx1"/>
                          </a:solidFill>
                          <a:latin typeface="宋体" charset="0"/>
                          <a:ea typeface="宋体" charset="0"/>
                          <a:cs typeface="Verdana" charset="0"/>
                        </a:rPr>
                        <a:t>1</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153</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孔子</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780">
                <a:tc>
                  <a:txBody>
                    <a:bodyPr/>
                    <a:p>
                      <a:pPr marL="0" indent="0" algn="ctr">
                        <a:buNone/>
                      </a:pPr>
                      <a:r>
                        <a:rPr lang="en-US" altLang="zh-CN" sz="2400" b="1" u="none">
                          <a:solidFill>
                            <a:schemeClr val="tx1"/>
                          </a:solidFill>
                          <a:latin typeface="宋体" charset="0"/>
                          <a:ea typeface="宋体" charset="0"/>
                          <a:cs typeface="Verdana" charset="0"/>
                        </a:rPr>
                        <a:t>2</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61</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孟子</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780">
                <a:tc>
                  <a:txBody>
                    <a:bodyPr/>
                    <a:p>
                      <a:pPr marL="0" indent="0" algn="ctr">
                        <a:buNone/>
                      </a:pPr>
                      <a:r>
                        <a:rPr lang="en-US" altLang="zh-CN" sz="2400" b="1" u="none">
                          <a:solidFill>
                            <a:schemeClr val="tx1"/>
                          </a:solidFill>
                          <a:latin typeface="宋体" charset="0"/>
                          <a:ea typeface="宋体" charset="0"/>
                          <a:cs typeface="Verdana" charset="0"/>
                        </a:rPr>
                        <a:t>3</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17</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孙中山</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9415">
                <a:tc>
                  <a:txBody>
                    <a:bodyPr/>
                    <a:p>
                      <a:pPr marL="0" indent="0" algn="ctr">
                        <a:buNone/>
                      </a:pPr>
                      <a:r>
                        <a:rPr lang="en-US" altLang="zh-CN" sz="2400" b="1" u="none">
                          <a:solidFill>
                            <a:schemeClr val="tx1"/>
                          </a:solidFill>
                          <a:latin typeface="宋体" charset="0"/>
                          <a:ea typeface="宋体" charset="0"/>
                          <a:cs typeface="Verdana" charset="0"/>
                        </a:rPr>
                        <a:t>4</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11</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颜渊</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145">
                <a:tc>
                  <a:txBody>
                    <a:bodyPr/>
                    <a:p>
                      <a:pPr marL="0" indent="0" algn="ctr">
                        <a:buNone/>
                      </a:pPr>
                      <a:r>
                        <a:rPr lang="en-US" altLang="zh-CN" sz="2400" b="1" u="none">
                          <a:solidFill>
                            <a:schemeClr val="tx1"/>
                          </a:solidFill>
                          <a:latin typeface="宋体" charset="0"/>
                          <a:ea typeface="宋体" charset="0"/>
                          <a:cs typeface="Verdana" charset="0"/>
                        </a:rPr>
                        <a:t>5</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8</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诸葛亮、范仲淹</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9415">
                <a:tc>
                  <a:txBody>
                    <a:bodyPr/>
                    <a:p>
                      <a:pPr marL="0" indent="0" algn="ctr">
                        <a:buNone/>
                      </a:pPr>
                      <a:r>
                        <a:rPr lang="en-US" altLang="zh-CN" sz="2400" b="1" u="none">
                          <a:solidFill>
                            <a:schemeClr val="tx1"/>
                          </a:solidFill>
                          <a:latin typeface="宋体" charset="0"/>
                          <a:ea typeface="宋体" charset="0"/>
                          <a:cs typeface="Verdana" charset="0"/>
                        </a:rPr>
                        <a:t>6</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7</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岳飞</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780">
                <a:tc>
                  <a:txBody>
                    <a:bodyPr/>
                    <a:p>
                      <a:pPr marL="0" indent="0" algn="ctr">
                        <a:buNone/>
                      </a:pPr>
                      <a:r>
                        <a:rPr lang="en-US" altLang="zh-CN" sz="2400" b="1" u="none">
                          <a:solidFill>
                            <a:schemeClr val="tx1"/>
                          </a:solidFill>
                          <a:latin typeface="宋体" charset="0"/>
                          <a:ea typeface="宋体" charset="0"/>
                          <a:cs typeface="Verdana" charset="0"/>
                        </a:rPr>
                        <a:t>7</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6</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王守仁</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145">
                <a:tc>
                  <a:txBody>
                    <a:bodyPr/>
                    <a:p>
                      <a:pPr marL="0" indent="0" algn="ctr">
                        <a:buNone/>
                      </a:pPr>
                      <a:r>
                        <a:rPr lang="en-US" altLang="zh-CN" sz="2400" b="1" u="none">
                          <a:solidFill>
                            <a:schemeClr val="tx1"/>
                          </a:solidFill>
                          <a:latin typeface="宋体" charset="0"/>
                          <a:ea typeface="宋体" charset="0"/>
                          <a:cs typeface="Verdana" charset="0"/>
                        </a:rPr>
                        <a:t>8</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4</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大禹、陶侃、朱熹、华盛顿等</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9415">
                <a:tc>
                  <a:txBody>
                    <a:bodyPr/>
                    <a:p>
                      <a:pPr marL="0" indent="0" algn="ctr">
                        <a:buNone/>
                      </a:pPr>
                      <a:r>
                        <a:rPr lang="en-US" altLang="zh-CN" sz="2400" b="1" u="none">
                          <a:solidFill>
                            <a:schemeClr val="tx1"/>
                          </a:solidFill>
                          <a:latin typeface="宋体" charset="0"/>
                          <a:ea typeface="宋体" charset="0"/>
                          <a:cs typeface="Verdana" charset="0"/>
                        </a:rPr>
                        <a:t>9</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3</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程德全</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145">
                <a:tc>
                  <a:txBody>
                    <a:bodyPr/>
                    <a:p>
                      <a:pPr marL="0" indent="0" algn="ctr">
                        <a:buNone/>
                      </a:pPr>
                      <a:r>
                        <a:rPr lang="en-US" altLang="zh-CN" sz="2400" b="1" u="none">
                          <a:solidFill>
                            <a:schemeClr val="tx1"/>
                          </a:solidFill>
                          <a:latin typeface="宋体" charset="0"/>
                          <a:ea typeface="宋体" charset="0"/>
                          <a:cs typeface="Verdana" charset="0"/>
                        </a:rPr>
                        <a:t>10</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2</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苏轼、康有为、袁世凯等</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1595755">
                <a:tc>
                  <a:txBody>
                    <a:bodyPr/>
                    <a:p>
                      <a:pPr marL="0" indent="0" algn="ctr">
                        <a:buNone/>
                      </a:pPr>
                      <a:r>
                        <a:rPr lang="en-US" altLang="zh-CN" sz="2400" b="1" u="none">
                          <a:solidFill>
                            <a:schemeClr val="tx1"/>
                          </a:solidFill>
                          <a:latin typeface="宋体" charset="0"/>
                          <a:ea typeface="宋体" charset="0"/>
                          <a:cs typeface="Verdana" charset="0"/>
                        </a:rPr>
                        <a:t>11</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1</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2400" b="1" u="none">
                          <a:solidFill>
                            <a:schemeClr val="tx1"/>
                          </a:solidFill>
                          <a:latin typeface="宋体" charset="0"/>
                          <a:ea typeface="宋体" charset="0"/>
                          <a:cs typeface="Verdana" charset="0"/>
                        </a:rPr>
                        <a:t>伯夷、周公、苏秦、张仪、秦始皇、张良、萧何、韩信、司马迁、马援、班超、韩愈、司马光、程颐、徐光启、顾宪成、史可法、曾纪泽、苏格拉底、亚里士多德、马丁</a:t>
                      </a:r>
                      <a:r>
                        <a:rPr lang="en-US" altLang="zh-CN" sz="2400" b="1" u="none">
                          <a:solidFill>
                            <a:schemeClr val="tx1"/>
                          </a:solidFill>
                          <a:latin typeface="宋体" charset="0"/>
                          <a:ea typeface="宋体" charset="0"/>
                          <a:cs typeface="Verdana" charset="0"/>
                        </a:rPr>
                        <a:t>·</a:t>
                      </a:r>
                      <a:r>
                        <a:rPr lang="zh-CN" altLang="en-US" sz="2400" b="1" u="none">
                          <a:solidFill>
                            <a:schemeClr val="tx1"/>
                          </a:solidFill>
                          <a:latin typeface="宋体" charset="0"/>
                          <a:ea typeface="宋体" charset="0"/>
                          <a:cs typeface="Verdana" charset="0"/>
                        </a:rPr>
                        <a:t>路德、培根、卢梭、梁启超、武训、安重根等</a:t>
                      </a:r>
                      <a:r>
                        <a:rPr lang="en-US" altLang="zh-CN" sz="2400" b="1" u="none">
                          <a:solidFill>
                            <a:schemeClr val="tx1"/>
                          </a:solidFill>
                          <a:latin typeface="宋体" charset="0"/>
                          <a:ea typeface="宋体" charset="0"/>
                          <a:cs typeface="Verdana" charset="0"/>
                        </a:rPr>
                        <a:t>·</a:t>
                      </a:r>
                      <a:r>
                        <a:rPr lang="zh-CN" altLang="en-US" sz="2400" b="1" u="none">
                          <a:solidFill>
                            <a:schemeClr val="tx1"/>
                          </a:solidFill>
                          <a:latin typeface="宋体" charset="0"/>
                          <a:ea typeface="宋体" charset="0"/>
                          <a:cs typeface="Verdana" charset="0"/>
                        </a:rPr>
                        <a:t>路德、培根、卢梭、梁启超、武训、安重根等</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r h="398780">
                <a:tc>
                  <a:txBody>
                    <a:bodyPr/>
                    <a:p>
                      <a:pPr marL="0" indent="0" algn="ctr">
                        <a:buNone/>
                      </a:pPr>
                      <a:r>
                        <a:rPr lang="en-US" altLang="zh-CN" sz="2400" b="1" u="none">
                          <a:solidFill>
                            <a:schemeClr val="tx1"/>
                          </a:solidFill>
                          <a:latin typeface="宋体" charset="0"/>
                          <a:ea typeface="宋体" charset="0"/>
                          <a:cs typeface="Verdana" charset="0"/>
                        </a:rPr>
                        <a:t>12</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w="635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en-US" altLang="zh-CN" sz="2400" b="1" u="none">
                          <a:solidFill>
                            <a:schemeClr val="tx1"/>
                          </a:solidFill>
                          <a:latin typeface="宋体" charset="0"/>
                          <a:ea typeface="宋体" charset="0"/>
                          <a:cs typeface="Verdana" charset="0"/>
                        </a:rPr>
                        <a:t>23</a:t>
                      </a:r>
                      <a:endParaRPr lang="en-US" altLang="zh-CN" sz="2400" b="1" u="none">
                        <a:solidFill>
                          <a:schemeClr val="tx1"/>
                        </a:solidFill>
                        <a:latin typeface="宋体" charset="0"/>
                        <a:ea typeface="宋体" charset="0"/>
                        <a:cs typeface="Verdana" charset="0"/>
                      </a:endParaRPr>
                    </a:p>
                  </a:txBody>
                  <a:tcPr marL="0" marR="0" marT="0" marB="0" vert="horz" anchor="ctr">
                    <a:lnL w="6350" cap="flat" cmpd="sng">
                      <a:solidFill>
                        <a:srgbClr val="080000"/>
                      </a:solidFill>
                      <a:prstDash val="solid"/>
                      <a:headEnd type="none" w="med" len="med"/>
                      <a:tailEnd type="none" w="med" len="med"/>
                    </a:lnL>
                    <a:lnR cap="flat">
                      <a:noFill/>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2400" b="1" u="none">
                          <a:solidFill>
                            <a:schemeClr val="tx1"/>
                          </a:solidFill>
                          <a:latin typeface="宋体" charset="0"/>
                          <a:ea typeface="宋体" charset="0"/>
                          <a:cs typeface="Verdana" charset="0"/>
                        </a:rPr>
                        <a:t>无崇拜者</a:t>
                      </a:r>
                      <a:endParaRPr lang="zh-CN" altLang="en-US" sz="2400" b="1" u="none">
                        <a:solidFill>
                          <a:schemeClr val="tx1"/>
                        </a:solidFill>
                        <a:latin typeface="宋体" charset="0"/>
                        <a:ea typeface="宋体" charset="0"/>
                        <a:cs typeface="Verdana" charset="0"/>
                      </a:endParaRPr>
                    </a:p>
                  </a:txBody>
                  <a:tcPr marL="0" marR="0" marT="0" marB="0" vert="horz" anchor="ctr">
                    <a:lnL cap="flat">
                      <a:noFill/>
                    </a:lnL>
                    <a:lnR w="9525" cap="flat" cmpd="sng">
                      <a:solidFill>
                        <a:srgbClr val="000000"/>
                      </a:solidFill>
                      <a:prstDash val="solid"/>
                      <a:headEnd type="none" w="med" len="med"/>
                      <a:tailEnd type="none" w="med" len="med"/>
                    </a:lnR>
                    <a:lnT w="6350" cap="flat" cmpd="sng">
                      <a:solidFill>
                        <a:srgbClr val="08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805180" y="365760"/>
            <a:ext cx="10549255" cy="3886835"/>
          </a:xfrm>
          <a:ln w="38100">
            <a:solidFill>
              <a:schemeClr val="tx1"/>
            </a:solidFill>
            <a:prstDash val="sysDash"/>
          </a:ln>
        </p:spPr>
        <p:txBody>
          <a:bodyPr vert="horz" wrap="square" anchor="ctr">
            <a:normAutofit/>
          </a:bodyPr>
          <a:p>
            <a:r>
              <a:rPr lang="zh-CN" altLang="en-US" b="1">
                <a:solidFill>
                  <a:schemeClr val="tx1"/>
                </a:solidFill>
              </a:rPr>
              <a:t>例二：上海《时报》1913年7月1日刊登了一篇题为《考师范之笑话》的文章：</a:t>
            </a:r>
            <a:br>
              <a:rPr lang="zh-CN" altLang="en-US" b="1">
                <a:solidFill>
                  <a:schemeClr val="tx1"/>
                </a:solidFill>
              </a:rPr>
            </a:br>
            <a:r>
              <a:rPr lang="zh-CN" altLang="en-US" b="1">
                <a:solidFill>
                  <a:schemeClr val="tx1"/>
                </a:solidFill>
              </a:rPr>
              <a:t>     1913年江苏第一师范学校招生，应考者三百余人，皆中小学生。校长杨月如先生嘱各举崇拜人物，以表其景仰之诚。统计结果如上：</a:t>
            </a:r>
            <a:endParaRPr lang="zh-CN" altLang="en-US" b="1">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a:xfrm>
            <a:off x="754380" y="1579245"/>
            <a:ext cx="11146155" cy="2486025"/>
          </a:xfrm>
        </p:spPr>
        <p:txBody>
          <a:bodyPr vert="horz" wrap="square" anchor="ctr">
            <a:normAutofit/>
          </a:bodyPr>
          <a:p>
            <a:r>
              <a:rPr lang="en-US" altLang="zh-CN" sz="3200" b="1" dirty="0">
                <a:sym typeface="+mn-ea"/>
              </a:rPr>
              <a:t>再如，小说也是特定历史时期的产物，所不同的是它是以特定的历史为背景，以描写完整的历史情节，塑造生动的历史人物形象，通过隐喻的方式来展现、揭示一个历史时期社会发展中的深层次问题，从这个角度来看，小说也是一种无意史料。</a:t>
            </a:r>
            <a:endParaRPr lang="en-US" altLang="zh-CN" sz="3200" b="1" dirty="0">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p:cNvSpPr>
          <p:nvPr>
            <p:ph type="body"/>
          </p:nvPr>
        </p:nvSpPr>
        <p:spPr>
          <a:xfrm>
            <a:off x="421640" y="676275"/>
            <a:ext cx="11429365" cy="5683885"/>
          </a:xfrm>
          <a:ln w="28575">
            <a:solidFill>
              <a:schemeClr val="tx1"/>
            </a:solidFill>
            <a:prstDash val="sysDash"/>
          </a:ln>
        </p:spPr>
        <p:txBody>
          <a:bodyPr vert="horz" wrap="square" anchor="t">
            <a:noAutofit/>
          </a:bodyPr>
          <a:p>
            <a:pPr marL="0" lvl="0" indent="0">
              <a:lnSpc>
                <a:spcPct val="130000"/>
              </a:lnSpc>
              <a:spcAft>
                <a:spcPts val="600"/>
              </a:spcAft>
              <a:buNone/>
            </a:pPr>
            <a:r>
              <a:rPr sz="2400" b="1" dirty="0">
                <a:latin typeface="宋体" charset="0"/>
                <a:ea typeface="宋体" charset="0"/>
              </a:rPr>
              <a:t>例三：（2007年高考广东历史试卷）有研究者在论述“明朝妇女婚姻观的两重性”时，引用过下列材料：</a:t>
            </a:r>
            <a:endParaRPr sz="2400" b="1" dirty="0">
              <a:latin typeface="宋体" charset="0"/>
              <a:ea typeface="宋体" charset="0"/>
            </a:endParaRPr>
          </a:p>
          <a:p>
            <a:pPr marL="0" lvl="0" indent="0">
              <a:lnSpc>
                <a:spcPct val="130000"/>
              </a:lnSpc>
              <a:spcAft>
                <a:spcPts val="600"/>
              </a:spcAft>
              <a:buNone/>
            </a:pPr>
            <a:r>
              <a:rPr sz="2400" b="1" dirty="0">
                <a:latin typeface="宋体" charset="0"/>
                <a:ea typeface="宋体" charset="0"/>
              </a:rPr>
              <a:t>材料一:凡民间寡妇，三十以前夫亡守志(不改嫁)者，五十以后不改节(节操)者，旌表门闾(表彰其家族)，除免本家差役。     ——《明会典》</a:t>
            </a:r>
            <a:endParaRPr sz="2400" b="1" dirty="0">
              <a:latin typeface="宋体" charset="0"/>
              <a:ea typeface="宋体" charset="0"/>
            </a:endParaRPr>
          </a:p>
          <a:p>
            <a:pPr marL="0" lvl="0" indent="0">
              <a:lnSpc>
                <a:spcPct val="130000"/>
              </a:lnSpc>
              <a:spcAft>
                <a:spcPts val="600"/>
              </a:spcAft>
              <a:buNone/>
            </a:pPr>
            <a:r>
              <a:rPr sz="2400" b="1" dirty="0">
                <a:latin typeface="宋体" charset="0"/>
                <a:ea typeface="宋体" charset="0"/>
              </a:rPr>
              <a:t>材料二:正史中各代烈女数字：《唐书》54人；《宋史》55人；《元史》l87人；《明史》“不下万余人”。    ——据祝瑞开：《中国婚姻家庭史》</a:t>
            </a:r>
            <a:endParaRPr sz="2400" b="1" dirty="0">
              <a:latin typeface="宋体" charset="0"/>
              <a:ea typeface="宋体" charset="0"/>
            </a:endParaRPr>
          </a:p>
          <a:p>
            <a:pPr marL="0" lvl="0" indent="0">
              <a:lnSpc>
                <a:spcPct val="130000"/>
              </a:lnSpc>
              <a:spcAft>
                <a:spcPts val="600"/>
              </a:spcAft>
              <a:buNone/>
            </a:pPr>
            <a:r>
              <a:rPr sz="2400" b="1" dirty="0">
                <a:latin typeface="宋体" charset="0"/>
                <a:ea typeface="宋体" charset="0"/>
              </a:rPr>
              <a:t>材料三:女子周胜仙与男子范二郎相遇，“四目相视，具各有情”，二人通过巧妙的自我介绍，订下终身。       ——据明中后期小说《醒世恒言》</a:t>
            </a:r>
            <a:endParaRPr sz="2400" b="1" dirty="0">
              <a:latin typeface="宋体" charset="0"/>
              <a:ea typeface="宋体" charset="0"/>
            </a:endParaRPr>
          </a:p>
          <a:p>
            <a:pPr marL="0" lvl="0" indent="0">
              <a:lnSpc>
                <a:spcPct val="130000"/>
              </a:lnSpc>
              <a:spcAft>
                <a:spcPts val="600"/>
              </a:spcAft>
              <a:buNone/>
            </a:pPr>
            <a:r>
              <a:rPr sz="2400" b="1" dirty="0">
                <a:latin typeface="宋体" charset="0"/>
                <a:ea typeface="宋体" charset="0"/>
              </a:rPr>
              <a:t>材料四:孟玉楼丧夫后要改嫁，亲戚及乡邻都赞同，“少女嫩妇的，你拦着不教他嫁人，留着他做什么?”      ——据明中后期小说《金瓶梅》</a:t>
            </a:r>
            <a:endParaRPr sz="2400" b="1" dirty="0">
              <a:latin typeface="宋体" charset="0"/>
              <a:ea typeface="宋体" charset="0"/>
            </a:endParaRPr>
          </a:p>
          <a:p>
            <a:pPr marL="0" lvl="0" indent="0" eaLnBrk="1" hangingPunct="1">
              <a:lnSpc>
                <a:spcPct val="80000"/>
              </a:lnSpc>
              <a:buNone/>
            </a:pPr>
            <a:endParaRPr sz="2400" b="1" dirty="0">
              <a:latin typeface="宋体" charset="0"/>
              <a:ea typeface="宋体"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title"/>
          </p:nvPr>
        </p:nvSpPr>
        <p:spPr/>
        <p:txBody>
          <a:bodyPr vert="horz" wrap="square" anchor="ctr"/>
          <a:p>
            <a:r>
              <a:rPr lang="zh-CN" altLang="en-US" b="1">
                <a:solidFill>
                  <a:srgbClr val="FF0000"/>
                </a:solidFill>
              </a:rPr>
              <a:t>使用文学作品为史料时要注意：</a:t>
            </a:r>
            <a:endParaRPr lang="zh-CN" altLang="en-US" b="1">
              <a:solidFill>
                <a:srgbClr val="FF0000"/>
              </a:solidFill>
            </a:endParaRPr>
          </a:p>
        </p:txBody>
      </p:sp>
      <p:sp>
        <p:nvSpPr>
          <p:cNvPr id="32771" name="Rectangle 3"/>
          <p:cNvSpPr>
            <a:spLocks noGrp="1"/>
          </p:cNvSpPr>
          <p:nvPr>
            <p:ph type="body"/>
          </p:nvPr>
        </p:nvSpPr>
        <p:spPr>
          <a:xfrm>
            <a:off x="471805" y="1518285"/>
            <a:ext cx="11429365" cy="4526280"/>
          </a:xfrm>
          <a:ln w="38100">
            <a:solidFill>
              <a:schemeClr val="tx1"/>
            </a:solidFill>
            <a:prstDash val="dash"/>
          </a:ln>
        </p:spPr>
        <p:txBody>
          <a:bodyPr vert="horz" wrap="square" anchor="t">
            <a:normAutofit fontScale="90000" lnSpcReduction="20000"/>
          </a:bodyPr>
          <a:p>
            <a:pPr marL="0" lvl="0" indent="0">
              <a:spcAft>
                <a:spcPts val="1200"/>
              </a:spcAft>
              <a:buNone/>
            </a:pPr>
            <a:r>
              <a:rPr sz="3200" b="1" dirty="0">
                <a:latin typeface="宋体" charset="0"/>
                <a:ea typeface="宋体" charset="0"/>
              </a:rPr>
              <a:t>1、教学重点不是分析小说中的人物形象与故事情节，而是把小说中的故事情节置于历史大背景中进行考察分析，从中展现、揭示一个历史时期社会发展中的深层次问题。</a:t>
            </a:r>
            <a:endParaRPr sz="3200" b="1" dirty="0">
              <a:latin typeface="宋体" charset="0"/>
              <a:ea typeface="宋体" charset="0"/>
            </a:endParaRPr>
          </a:p>
          <a:p>
            <a:pPr marL="0" lvl="0" indent="0">
              <a:spcAft>
                <a:spcPts val="1200"/>
              </a:spcAft>
              <a:buNone/>
            </a:pPr>
            <a:r>
              <a:rPr sz="3200" b="1" dirty="0">
                <a:latin typeface="宋体" charset="0"/>
                <a:ea typeface="宋体" charset="0"/>
              </a:rPr>
              <a:t>2、注意与史籍、史书相印证。</a:t>
            </a:r>
            <a:endParaRPr sz="3200" b="1" dirty="0">
              <a:latin typeface="宋体" charset="0"/>
              <a:ea typeface="宋体" charset="0"/>
            </a:endParaRPr>
          </a:p>
          <a:p>
            <a:pPr marL="0" lvl="0" indent="0">
              <a:spcAft>
                <a:spcPts val="1200"/>
              </a:spcAft>
              <a:buNone/>
            </a:pPr>
            <a:r>
              <a:rPr sz="3200" b="1" dirty="0">
                <a:latin typeface="宋体" charset="0"/>
                <a:ea typeface="宋体" charset="0"/>
              </a:rPr>
              <a:t>3、在确保故事情节能够充分说明历史问题的前提下，挑选学生熟悉的或易读易懂的小说作品。</a:t>
            </a:r>
            <a:endParaRPr sz="3200" b="1" dirty="0">
              <a:latin typeface="宋体" charset="0"/>
              <a:ea typeface="宋体" charset="0"/>
            </a:endParaRPr>
          </a:p>
          <a:p>
            <a:pPr marL="0" lvl="0" indent="0">
              <a:spcAft>
                <a:spcPts val="1200"/>
              </a:spcAft>
              <a:buNone/>
            </a:pPr>
            <a:r>
              <a:rPr sz="3200" b="1" dirty="0">
                <a:latin typeface="宋体" charset="0"/>
                <a:ea typeface="宋体" charset="0"/>
              </a:rPr>
              <a:t>4、教给学生分析小说的方法：1）根据小说中提到的时间和涉及的事件，辨识小说撰写和描述的历史背景；2）依据小说中提到的人物和涉及的地点，辨识小说所反应的社会环境以及人物的价值观念；3）比较小说与史书中的人物与事件，区分“虚”与“实”。</a:t>
            </a:r>
            <a:endParaRPr sz="3200" b="1" dirty="0">
              <a:latin typeface="宋体" charset="0"/>
              <a:ea typeface="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4294967295" end="4294967295"/>
                                            </p:txEl>
                                          </p:spTgt>
                                        </p:tgtEl>
                                        <p:attrNameLst>
                                          <p:attrName>style.visibility</p:attrName>
                                        </p:attrNameLst>
                                      </p:cBhvr>
                                      <p:to>
                                        <p:strVal val="visible"/>
                                      </p:to>
                                    </p:set>
                                    <p:animEffect transition="in" filter="blinds(horizontal)">
                                      <p:cBhvr>
                                        <p:cTn id="7" dur="500"/>
                                        <p:tgtEl>
                                          <p:spTgt spid="32771">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7" dur="500"/>
                                        <p:tgtEl>
                                          <p:spTgt spid="327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22" dur="500"/>
                                        <p:tgtEl>
                                          <p:spTgt spid="3277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7"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4345</Words>
  <Application>Kingsoft Office WPP</Application>
  <PresentationFormat>宽屏</PresentationFormat>
  <Paragraphs>189</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中国古代科学思想</vt:lpstr>
      <vt:lpstr>一、史料的分类：</vt:lpstr>
      <vt:lpstr>一、史料的分类：</vt:lpstr>
      <vt:lpstr>关于史料教学的几点思考</vt:lpstr>
      <vt:lpstr>一、史料的分类：</vt:lpstr>
      <vt:lpstr>一、史料的分类：</vt:lpstr>
      <vt:lpstr>一、史料的分类：</vt:lpstr>
      <vt:lpstr>一、史料的分类：</vt:lpstr>
      <vt:lpstr>使用文学作品为史料时要注意：</vt:lpstr>
      <vt:lpstr>（三）文字史料和图像史料</vt:lpstr>
      <vt:lpstr>例四：1972年周恩来与尼克松握手的照片——被抹去的人物</vt:lpstr>
      <vt:lpstr>例五：《开国大典》油画</vt:lpstr>
      <vt:lpstr>PowerPoint 演示文稿</vt:lpstr>
      <vt:lpstr>使用文学作品为史料时要注意：</vt:lpstr>
      <vt:lpstr>二、如何选取史料</vt:lpstr>
      <vt:lpstr>二、如何选取史料</vt:lpstr>
      <vt:lpstr>二、如何选取史料</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cp:revision>
  <dcterms:created xsi:type="dcterms:W3CDTF">2015-12-10T00:48:43Z</dcterms:created>
  <dcterms:modified xsi:type="dcterms:W3CDTF">2015-12-10T03:02:00Z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