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3"/>
    <p:sldId id="267" r:id="rId4"/>
    <p:sldId id="277" r:id="rId5"/>
    <p:sldId id="263" r:id="rId6"/>
    <p:sldId id="283" r:id="rId7"/>
    <p:sldId id="290" r:id="rId8"/>
    <p:sldId id="268" r:id="rId9"/>
    <p:sldId id="260" r:id="rId10"/>
    <p:sldId id="282" r:id="rId11"/>
    <p:sldId id="261" r:id="rId12"/>
    <p:sldId id="272" r:id="rId13"/>
    <p:sldId id="26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-84" y="-6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8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7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19"/>
            <a:ext cx="6439049" cy="489472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3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90015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335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625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8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7.png"/><Relationship Id="rId1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5004096" y="4662581"/>
            <a:ext cx="7049359" cy="882119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latin typeface="华文行楷" pitchFamily="2" charset="-122"/>
                <a:ea typeface="华文行楷" pitchFamily="2" charset="-122"/>
              </a:rPr>
              <a:t>罗宗绪名师工作室    陈彦霓</a:t>
            </a:r>
            <a:endParaRPr lang="zh-CN" altLang="en-US" sz="36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1294" y="1250576"/>
            <a:ext cx="10650070" cy="25298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zh-CN" sz="800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确定一次函数的表达式（一）</a:t>
            </a:r>
            <a:endParaRPr lang="en-US" altLang="zh-CN" sz="800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15240" y="958767"/>
            <a:ext cx="11409081" cy="205473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zh-CN" altLang="en-US" sz="3600" b="1" dirty="0" smtClean="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</a:rPr>
              <a:t>   在</a:t>
            </a:r>
            <a:r>
              <a:rPr lang="zh-CN" altLang="en-US" sz="3600" b="1" dirty="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</a:rPr>
              <a:t>弹性限度内，弹簧的长度</a:t>
            </a:r>
            <a:r>
              <a:rPr lang="en-US" altLang="zh-CN" sz="3600" b="1" dirty="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</a:rPr>
              <a:t>y</a:t>
            </a:r>
            <a:r>
              <a:rPr lang="zh-CN" altLang="en-US" sz="3600" b="1" dirty="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</a:rPr>
              <a:t>（厘米）是所挂物体质量</a:t>
            </a:r>
            <a:r>
              <a:rPr lang="en-US" altLang="zh-CN" sz="3600" b="1" dirty="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</a:rPr>
              <a:t>x</a:t>
            </a:r>
            <a:r>
              <a:rPr lang="zh-CN" altLang="en-US" sz="3600" b="1" dirty="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</a:rPr>
              <a:t>（千克）的一次函数。一根弹簧不挂物体时长</a:t>
            </a:r>
            <a:r>
              <a:rPr lang="en-US" altLang="zh-CN" sz="3600" b="1" dirty="0" smtClean="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</a:rPr>
              <a:t>15</a:t>
            </a:r>
            <a:r>
              <a:rPr lang="zh-CN" altLang="en-US" sz="3600" b="1" dirty="0" smtClean="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</a:rPr>
              <a:t>厘米</a:t>
            </a:r>
            <a:r>
              <a:rPr lang="zh-CN" altLang="en-US" sz="3600" b="1" dirty="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</a:rPr>
              <a:t>；当所挂物体的质量为</a:t>
            </a:r>
            <a:r>
              <a:rPr lang="en-US" altLang="zh-CN" sz="3600" b="1" dirty="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</a:rPr>
              <a:t>3</a:t>
            </a:r>
            <a:r>
              <a:rPr lang="zh-CN" altLang="en-US" sz="3600" b="1" dirty="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</a:rPr>
              <a:t>千克时，弹簧长</a:t>
            </a:r>
            <a:r>
              <a:rPr lang="en-US" altLang="zh-CN" sz="3600" b="1" dirty="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</a:rPr>
              <a:t>16</a:t>
            </a:r>
            <a:r>
              <a:rPr lang="zh-CN" altLang="en-US" sz="3600" b="1" dirty="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</a:rPr>
              <a:t>厘米。请写出</a:t>
            </a:r>
            <a:r>
              <a:rPr lang="en-US" altLang="zh-CN" sz="3600" b="1" dirty="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</a:rPr>
              <a:t>y</a:t>
            </a:r>
            <a:r>
              <a:rPr lang="zh-CN" altLang="en-US" sz="3600" b="1" dirty="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</a:rPr>
              <a:t>与</a:t>
            </a:r>
            <a:r>
              <a:rPr lang="en-US" altLang="zh-CN" sz="3600" b="1" dirty="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</a:rPr>
              <a:t>x</a:t>
            </a:r>
            <a:r>
              <a:rPr lang="zh-CN" altLang="en-US" sz="3600" b="1" dirty="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</a:rPr>
              <a:t>之间的关系式，并求当所挂物体的质量为</a:t>
            </a:r>
            <a:r>
              <a:rPr lang="en-US" altLang="zh-CN" sz="3600" b="1" dirty="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</a:rPr>
              <a:t>4</a:t>
            </a:r>
            <a:r>
              <a:rPr lang="zh-CN" altLang="en-US" sz="3600" b="1" dirty="0">
                <a:solidFill>
                  <a:srgbClr val="000000"/>
                </a:solidFill>
                <a:latin typeface="华文宋体" pitchFamily="2" charset="-122"/>
                <a:ea typeface="华文宋体" pitchFamily="2" charset="-122"/>
              </a:rPr>
              <a:t>千克时弹簧的长度</a:t>
            </a:r>
            <a:r>
              <a:rPr lang="zh-CN" altLang="en-US" sz="36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600" b="1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1"/>
              <p:cNvSpPr>
                <a:spLocks noChangeArrowheads="1"/>
              </p:cNvSpPr>
              <p:nvPr/>
            </p:nvSpPr>
            <p:spPr bwMode="auto">
              <a:xfrm>
                <a:off x="404057" y="2944451"/>
                <a:ext cx="7319632" cy="34459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indent="26035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Times New Roman" pitchFamily="18" charset="0"/>
                  </a:rPr>
                  <a:t>解：设</a:t>
                </a:r>
                <a:r>
                  <a:rPr lang="en-US" altLang="zh-CN" sz="3200" i="1" dirty="0">
                    <a:solidFill>
                      <a:srgbClr val="000000"/>
                    </a:solidFill>
                    <a:latin typeface="Times New Roman" pitchFamily="18" charset="0"/>
                    <a:ea typeface="宋体" pitchFamily="2" charset="-122"/>
                  </a:rPr>
                  <a:t>y=</a:t>
                </a:r>
                <a:r>
                  <a:rPr lang="en-US" altLang="zh-CN" sz="3200" i="1" dirty="0" err="1">
                    <a:solidFill>
                      <a:srgbClr val="000000"/>
                    </a:solidFill>
                    <a:latin typeface="Times New Roman" pitchFamily="18" charset="0"/>
                    <a:ea typeface="宋体" pitchFamily="2" charset="-122"/>
                  </a:rPr>
                  <a:t>kx+b</a:t>
                </a:r>
                <a:r>
                  <a:rPr lang="en-US" altLang="zh-CN" sz="3200" dirty="0">
                    <a:solidFill>
                      <a:srgbClr val="000000"/>
                    </a:solidFill>
                    <a:latin typeface="Times New Roman" pitchFamily="18" charset="0"/>
                    <a:ea typeface="宋体" pitchFamily="2" charset="-122"/>
                  </a:rPr>
                  <a:t>(</a:t>
                </a:r>
                <a:r>
                  <a:rPr lang="en-US" altLang="zh-CN" sz="3200" i="1" dirty="0">
                    <a:solidFill>
                      <a:srgbClr val="000000"/>
                    </a:solidFill>
                    <a:latin typeface="Times New Roman" pitchFamily="18" charset="0"/>
                    <a:ea typeface="宋体" pitchFamily="2" charset="-122"/>
                  </a:rPr>
                  <a:t>k</a:t>
                </a:r>
                <a:r>
                  <a:rPr lang="en-US" altLang="zh-CN" sz="3200" dirty="0">
                    <a:solidFill>
                      <a:srgbClr val="000000"/>
                    </a:solidFill>
                    <a:latin typeface="Times New Roman" pitchFamily="18" charset="0"/>
                    <a:ea typeface="Times New Roman" pitchFamily="18" charset="0"/>
                  </a:rPr>
                  <a:t>≠0)</a:t>
                </a:r>
                <a:r>
                  <a:rPr kumimoji="0" lang="zh-CN" sz="240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Courier New" pitchFamily="49" charset="0"/>
                  </a:rPr>
                  <a:t/>
                </a:r>
                <a:r>
                  <a:rPr kumimoji="0" lang="zh-CN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Times New Roman" pitchFamily="18" charset="0"/>
                  </a:rPr>
                  <a:t>，根据题意，得</a:t>
                </a:r>
                <a:endParaRPr kumimoji="0" lang="zh-CN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  <a:p>
                <a:pPr lvl="0" indent="26035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en-US" altLang="zh-CN" sz="2400" b="0" i="1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mbria Math"/>
                              <a:ea typeface="宋体" pitchFamily="2" charset="-122"/>
                              <a:cs typeface="Times New Roman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kumimoji="0" lang="en-US" altLang="zh-CN" sz="2400" b="0" i="1" u="none" strike="noStrike" cap="none" normalizeH="0" baseline="0" dirty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宋体" pitchFamily="2" charset="-122"/>
                                  <a:cs typeface="Times New Roman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kumimoji="0" lang="en-US" altLang="zh-CN" sz="24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宋体" pitchFamily="2" charset="-122"/>
                                    <a:cs typeface="Times New Roman" pitchFamily="18" charset="0"/>
                                  </a:rPr>
                                  <m:t>15=</m:t>
                                </m:r>
                                <m:r>
                                  <a:rPr kumimoji="0" lang="en-US" altLang="zh-CN" sz="24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宋体" pitchFamily="2" charset="-122"/>
                                    <a:cs typeface="Times New Roman" pitchFamily="18" charset="0"/>
                                  </a:rPr>
                                  <m:t>𝑏</m:t>
                                </m:r>
                                <m:r>
                                  <m:rPr>
                                    <m:nor/>
                                  </m:rPr>
                                  <a:rPr lang="zh-CN" altLang="en-US" sz="2400"/>
                                  <m:t>① </m:t>
                                </m:r>
                              </m:e>
                            </m:mr>
                            <m:mr>
                              <m:e>
                                <m:r>
                                  <a:rPr kumimoji="0" lang="en-US" altLang="zh-CN" sz="24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宋体" pitchFamily="2" charset="-122"/>
                                    <a:cs typeface="Times New Roman" pitchFamily="18" charset="0"/>
                                  </a:rPr>
                                  <m:t> 16=3</m:t>
                                </m:r>
                                <m:r>
                                  <a:rPr kumimoji="0" lang="en-US" altLang="zh-CN" sz="24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宋体" pitchFamily="2" charset="-122"/>
                                    <a:cs typeface="Times New Roman" pitchFamily="18" charset="0"/>
                                  </a:rPr>
                                  <m:t>𝑘</m:t>
                                </m:r>
                                <m:r>
                                  <a:rPr kumimoji="0" lang="en-US" altLang="zh-CN" sz="24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宋体" pitchFamily="2" charset="-122"/>
                                    <a:cs typeface="Times New Roman" pitchFamily="18" charset="0"/>
                                  </a:rPr>
                                  <m:t>+</m:t>
                                </m:r>
                                <m:r>
                                  <a:rPr kumimoji="0" lang="en-US" altLang="zh-CN" sz="2400" b="0" i="1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宋体" pitchFamily="2" charset="-122"/>
                                    <a:cs typeface="Times New Roman" pitchFamily="18" charset="0"/>
                                  </a:rPr>
                                  <m:t>𝑏</m:t>
                                </m:r>
                                <m:r>
                                  <m:rPr>
                                    <m:nor/>
                                  </m:rPr>
                                  <a:rPr lang="zh-CN" altLang="en-US" sz="2400" dirty="0">
                                    <a:latin typeface="Arial" pitchFamily="34" charset="0"/>
                                    <a:ea typeface="宋体" pitchFamily="2" charset="-122"/>
                                    <a:cs typeface="Times New Roman" pitchFamily="18" charset="0"/>
                                  </a:rPr>
                                  <m:t>②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kumimoji="0" lang="zh-CN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  <a:p>
                <a:pPr marL="0" marR="0" lvl="0" indent="26035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zh-CN" altLang="en-US" sz="2400" dirty="0" smtClean="0">
                    <a:latin typeface="Arial" pitchFamily="34" charset="0"/>
                    <a:ea typeface="宋体" pitchFamily="2" charset="-122"/>
                    <a:cs typeface="Courier New" pitchFamily="49" charset="0"/>
                  </a:rPr>
                  <a:t>将</a:t>
                </a:r>
                <a:r>
                  <a:rPr lang="en-US" altLang="zh-CN" sz="2400" dirty="0" smtClean="0">
                    <a:latin typeface="Arial" pitchFamily="34" charset="0"/>
                    <a:ea typeface="宋体" pitchFamily="2" charset="-122"/>
                    <a:cs typeface="Courier New" pitchFamily="49" charset="0"/>
                  </a:rPr>
                  <a:t>b=15</a:t>
                </a:r>
                <a:r>
                  <a:rPr kumimoji="0" lang="zh-CN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Times New Roman" pitchFamily="18" charset="0"/>
                  </a:rPr>
                  <a:t>代入②，得</a:t>
                </a:r>
                <a:r>
                  <a:rPr kumimoji="0" lang="zh-CN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Courier New" pitchFamily="49" charset="0"/>
                  </a:rPr>
                  <a:t/>
                </a:r>
                <a:r>
                  <a:rPr kumimoji="0" lang="en-US" altLang="zh-CN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Courier New" pitchFamily="49" charset="0"/>
                  </a:rPr>
                  <a:t>k=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  <a:cs typeface="Courier New" pitchFamily="49" charset="0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  <a:cs typeface="Courier New" pitchFamily="49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  <a:cs typeface="Courier New" pitchFamily="49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Courier New" pitchFamily="49" charset="0"/>
                  </a:rPr>
                  <a:t/>
                </a:r>
                <a:r>
                  <a:rPr kumimoji="0" lang="zh-CN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Times New Roman" pitchFamily="18" charset="0"/>
                  </a:rPr>
                  <a:t>．</a:t>
                </a:r>
                <a:endParaRPr kumimoji="0" lang="zh-CN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  <a:p>
                <a:pPr lvl="0" indent="26035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Times New Roman" pitchFamily="18" charset="0"/>
                  </a:rPr>
                  <a:t>所以在弹性限度内，</a:t>
                </a:r>
                <a14:m>
                  <m:oMath xmlns:m="http://schemas.openxmlformats.org/officeDocument/2006/math">
                    <m:r>
                      <a:rPr kumimoji="0" lang="en-US" altLang="zh-CN" sz="2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/>
                        <a:ea typeface="宋体" pitchFamily="2" charset="-122"/>
                        <a:cs typeface="Times New Roman" pitchFamily="18" charset="0"/>
                      </a:rPr>
                      <m:t>𝑦</m:t>
                    </m:r>
                    <m:r>
                      <a:rPr kumimoji="0" lang="en-US" altLang="zh-CN" sz="2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/>
                        <a:ea typeface="宋体" pitchFamily="2" charset="-122"/>
                        <a:cs typeface="Times New Roman" pitchFamily="18" charset="0"/>
                      </a:rPr>
                      <m:t>=</m:t>
                    </m:r>
                    <m:f>
                      <m:fPr>
                        <m:ctrlPr>
                          <a:rPr kumimoji="0" lang="en-US" altLang="zh-CN" sz="24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  <a:cs typeface="Times New Roman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rPr>
                  <a:t>x+15</a:t>
                </a:r>
                <a:r>
                  <a:rPr kumimoji="0" lang="zh-CN" alt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rPr>
                  <a:t>（</a:t>
                </a:r>
                <a:r>
                  <a:rPr kumimoji="0" lang="en-US" altLang="zh-CN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rPr>
                  <a:t>x</a:t>
                </a:r>
                <a:r>
                  <a:rPr kumimoji="0" lang="zh-CN" alt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rPr>
                  <a:t>≥</a:t>
                </a:r>
                <a:r>
                  <a:rPr kumimoji="0" lang="en-US" altLang="zh-CN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rPr>
                  <a:t>0</a:t>
                </a:r>
                <a:r>
                  <a:rPr kumimoji="0" lang="zh-CN" alt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rPr>
                  <a:t>）</a:t>
                </a:r>
                <a:endParaRPr kumimoji="0" lang="zh-CN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  <a:p>
                <a:pPr marL="0" marR="0" lvl="0" indent="26035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Times New Roman" pitchFamily="18" charset="0"/>
                  </a:rPr>
                  <a:t>当</a:t>
                </a:r>
                <a:r>
                  <a:rPr kumimoji="0" lang="en-US" altLang="zh-CN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Times New Roman" pitchFamily="18" charset="0"/>
                  </a:rPr>
                  <a:t>x=4</a:t>
                </a:r>
                <a:r>
                  <a:rPr kumimoji="0" lang="zh-CN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Courier New" pitchFamily="49" charset="0"/>
                  </a:rPr>
                  <a:t/>
                </a:r>
                <a:r>
                  <a:rPr kumimoji="0" lang="zh-CN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Times New Roman" pitchFamily="18" charset="0"/>
                  </a:rPr>
                  <a:t>时，</a:t>
                </a:r>
                <a:r>
                  <a:rPr kumimoji="0" lang="en-US" altLang="zh-CN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Times New Roman" pitchFamily="18" charset="0"/>
                  </a:rPr>
                  <a:t>y=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  <a:cs typeface="Times New Roman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Courier New" pitchFamily="49" charset="0"/>
                  </a:rPr>
                  <a:t/>
                </a:r>
                <a14:m>
                  <m:oMath xmlns:m="http://schemas.openxmlformats.org/officeDocument/2006/math">
                    <m:r>
                      <a:rPr kumimoji="0" lang="en-US" altLang="zh-CN" sz="24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/>
                        <a:ea typeface="Cambria Math"/>
                        <a:cs typeface="Courier New" pitchFamily="49" charset="0"/>
                      </a:rPr>
                      <m:t>×4+15=16</m:t>
                    </m:r>
                    <m:f>
                      <m:fPr>
                        <m:ctrlPr>
                          <a:rPr kumimoji="0" lang="en-US" altLang="zh-CN" sz="24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Cambria Math"/>
                            <a:cs typeface="Courier New" pitchFamily="49" charset="0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Cambria Math"/>
                            <a:cs typeface="Courier New" pitchFamily="49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Cambria Math"/>
                            <a:cs typeface="Courier New" pitchFamily="49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Courier New" pitchFamily="49" charset="0"/>
                  </a:rPr>
                  <a:t/>
                </a:r>
                <a:r>
                  <a:rPr kumimoji="0" lang="zh-CN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Times New Roman" pitchFamily="18" charset="0"/>
                  </a:rPr>
                  <a:t>（厘米）．</a:t>
                </a:r>
                <a:endParaRPr kumimoji="0" lang="zh-CN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  <a:p>
                <a:pPr marL="0" marR="0" lvl="0" indent="26035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Times New Roman" pitchFamily="18" charset="0"/>
                  </a:rPr>
                  <a:t>即物体的质量为</a:t>
                </a:r>
                <a:r>
                  <a:rPr kumimoji="0" lang="zh-CN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Courier New" pitchFamily="49" charset="0"/>
                  </a:rPr>
                  <a:t/>
                </a:r>
                <a:r>
                  <a:rPr kumimoji="0" lang="en-US" altLang="zh-CN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Courier New" pitchFamily="49" charset="0"/>
                  </a:rPr>
                  <a:t>4</a:t>
                </a:r>
                <a:r>
                  <a:rPr kumimoji="0" lang="zh-CN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Times New Roman" pitchFamily="18" charset="0"/>
                  </a:rPr>
                  <a:t>千克时，弹簧长度为</a:t>
                </a:r>
                <a14:m>
                  <m:oMath xmlns:m="http://schemas.openxmlformats.org/officeDocument/2006/math">
                    <m:r>
                      <a:rPr kumimoji="0" lang="en-US" altLang="zh-CN" sz="2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/>
                        <a:ea typeface="宋体" pitchFamily="2" charset="-122"/>
                        <a:cs typeface="Times New Roman" pitchFamily="18" charset="0"/>
                      </a:rPr>
                      <m:t>16</m:t>
                    </m:r>
                    <m:f>
                      <m:fPr>
                        <m:ctrlPr>
                          <a:rPr kumimoji="0" lang="en-US" altLang="zh-CN" sz="24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  <a:cs typeface="Times New Roman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Courier New" pitchFamily="49" charset="0"/>
                  </a:rPr>
                  <a:t/>
                </a:r>
                <a:r>
                  <a:rPr kumimoji="0" lang="zh-CN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Times New Roman" pitchFamily="18" charset="0"/>
                  </a:rPr>
                  <a:t>厘米．</a:t>
                </a:r>
                <a:endParaRPr kumimoji="0" lang="zh-CN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Courier New" pitchFamily="49" charset="0"/>
                </a:endParaRPr>
              </a:p>
            </p:txBody>
          </p:sp>
        </mc:Choice>
        <mc:Fallback>
          <p:sp>
            <p:nvSpPr>
              <p:cNvPr id="6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6210" y="3006725"/>
                <a:ext cx="8337550" cy="3925570"/>
              </a:xfrm>
              <a:prstGeom prst="rect">
                <a:avLst/>
              </a:prstGeom>
              <a:blipFill rotWithShape="1">
                <a:blip r:embed="rId1"/>
                <a:srcRect/>
                <a:stretch>
                  <a:fillRect t="-1593" b="-70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3906124" y="178747"/>
            <a:ext cx="269823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/>
              <a:t>方法应用</a:t>
            </a:r>
            <a:endParaRPr lang="zh-CN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44575" y="1332230"/>
            <a:ext cx="10828020" cy="1435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/>
              <a:t>1.</a:t>
            </a:r>
            <a:r>
              <a:rPr lang="zh-CN" altLang="en-US" sz="4400" dirty="0"/>
              <a:t>用待定系数法求一次函数解析式</a:t>
            </a:r>
            <a:endParaRPr lang="zh-CN" altLang="en-US" sz="4400" dirty="0"/>
          </a:p>
          <a:p>
            <a:r>
              <a:rPr lang="en-US" altLang="zh-CN" sz="4400" dirty="0"/>
              <a:t>2.</a:t>
            </a:r>
            <a:r>
              <a:rPr lang="zh-CN" altLang="en-US" sz="4400" dirty="0"/>
              <a:t>用待定系数法求一次函数解析式的步骤</a:t>
            </a:r>
            <a:endParaRPr sz="440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818" y="2333625"/>
            <a:ext cx="9688511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697605" y="156210"/>
            <a:ext cx="4755515" cy="11887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72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学习总结</a:t>
            </a:r>
            <a:endParaRPr lang="zh-CN" altLang="en-US" sz="720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100852" y="1444214"/>
            <a:ext cx="8063754" cy="34747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2800" b="1" dirty="0" smtClean="0">
                <a:latin typeface="华文宋体" pitchFamily="2" charset="-122"/>
                <a:ea typeface="华文宋体" pitchFamily="2" charset="-122"/>
              </a:rPr>
              <a:t>      汽车油箱中余油量</a:t>
            </a:r>
            <a:r>
              <a:rPr lang="en-US" altLang="zh-CN" sz="2800" b="1" dirty="0" smtClean="0">
                <a:latin typeface="华文宋体" pitchFamily="2" charset="-122"/>
                <a:ea typeface="华文宋体" pitchFamily="2" charset="-122"/>
              </a:rPr>
              <a:t>Q</a:t>
            </a:r>
            <a:r>
              <a:rPr lang="zh-CN" altLang="en-US" sz="2800" b="1" dirty="0" smtClean="0">
                <a:latin typeface="华文宋体" pitchFamily="2" charset="-122"/>
                <a:ea typeface="华文宋体" pitchFamily="2" charset="-122"/>
              </a:rPr>
              <a:t>（升）是它行驶时间</a:t>
            </a:r>
            <a:r>
              <a:rPr lang="en-US" altLang="zh-CN" sz="2800" b="1" dirty="0" smtClean="0">
                <a:latin typeface="华文宋体" pitchFamily="2" charset="-122"/>
                <a:ea typeface="华文宋体" pitchFamily="2" charset="-122"/>
              </a:rPr>
              <a:t>t</a:t>
            </a:r>
            <a:r>
              <a:rPr lang="zh-CN" altLang="en-US" sz="2800" b="1" dirty="0" smtClean="0">
                <a:latin typeface="华文宋体" pitchFamily="2" charset="-122"/>
                <a:ea typeface="华文宋体" pitchFamily="2" charset="-122"/>
              </a:rPr>
              <a:t>（小时）的一次函数，某天该汽车外出是，油箱中的余油量与行驶时间的变化关系如图</a:t>
            </a:r>
            <a:endParaRPr lang="en-US" altLang="zh-CN" sz="2800" b="1" dirty="0" smtClean="0">
              <a:latin typeface="华文宋体" pitchFamily="2" charset="-122"/>
              <a:ea typeface="华文宋体" pitchFamily="2" charset="-122"/>
            </a:endParaRPr>
          </a:p>
          <a:p>
            <a:r>
              <a:rPr lang="zh-CN" altLang="en-US" sz="2800" b="1" dirty="0" smtClean="0">
                <a:latin typeface="华文宋体" pitchFamily="2" charset="-122"/>
                <a:ea typeface="华文宋体" pitchFamily="2" charset="-122"/>
              </a:rPr>
              <a:t>（</a:t>
            </a:r>
            <a:r>
              <a:rPr lang="en-US" altLang="zh-CN" sz="2800" b="1" dirty="0" smtClean="0">
                <a:latin typeface="华文宋体" pitchFamily="2" charset="-122"/>
                <a:ea typeface="华文宋体" pitchFamily="2" charset="-122"/>
              </a:rPr>
              <a:t>1</a:t>
            </a:r>
            <a:r>
              <a:rPr lang="zh-CN" altLang="en-US" sz="2800" b="1" dirty="0" smtClean="0">
                <a:latin typeface="华文宋体" pitchFamily="2" charset="-122"/>
                <a:ea typeface="华文宋体" pitchFamily="2" charset="-122"/>
              </a:rPr>
              <a:t>）根据图象，求油箱中的余油</a:t>
            </a:r>
            <a:r>
              <a:rPr lang="en-US" altLang="zh-CN" sz="2800" b="1" dirty="0" smtClean="0">
                <a:latin typeface="华文宋体" pitchFamily="2" charset="-122"/>
                <a:ea typeface="华文宋体" pitchFamily="2" charset="-122"/>
              </a:rPr>
              <a:t>Q</a:t>
            </a:r>
            <a:r>
              <a:rPr lang="zh-CN" altLang="en-US" sz="2800" b="1" dirty="0" smtClean="0">
                <a:latin typeface="华文宋体" pitchFamily="2" charset="-122"/>
                <a:ea typeface="华文宋体" pitchFamily="2" charset="-122"/>
              </a:rPr>
              <a:t>与行驶时间</a:t>
            </a:r>
            <a:r>
              <a:rPr lang="en-US" altLang="zh-CN" sz="2800" b="1" dirty="0" smtClean="0">
                <a:latin typeface="华文宋体" pitchFamily="2" charset="-122"/>
                <a:ea typeface="华文宋体" pitchFamily="2" charset="-122"/>
              </a:rPr>
              <a:t>t</a:t>
            </a:r>
            <a:r>
              <a:rPr lang="zh-CN" altLang="en-US" sz="2800" b="1" dirty="0" smtClean="0">
                <a:latin typeface="华文宋体" pitchFamily="2" charset="-122"/>
                <a:ea typeface="华文宋体" pitchFamily="2" charset="-122"/>
              </a:rPr>
              <a:t>的函数关系，并求出</a:t>
            </a:r>
            <a:r>
              <a:rPr lang="en-US" altLang="zh-CN" sz="2800" b="1" dirty="0" smtClean="0">
                <a:latin typeface="华文宋体" pitchFamily="2" charset="-122"/>
                <a:ea typeface="华文宋体" pitchFamily="2" charset="-122"/>
              </a:rPr>
              <a:t>t</a:t>
            </a:r>
            <a:r>
              <a:rPr lang="zh-CN" altLang="en-US" sz="2800" b="1" dirty="0" smtClean="0">
                <a:latin typeface="华文宋体" pitchFamily="2" charset="-122"/>
                <a:ea typeface="华文宋体" pitchFamily="2" charset="-122"/>
              </a:rPr>
              <a:t>的取值范围</a:t>
            </a:r>
            <a:endParaRPr lang="en-US" altLang="zh-CN" sz="2800" b="1" dirty="0" smtClean="0">
              <a:latin typeface="华文宋体" pitchFamily="2" charset="-122"/>
              <a:ea typeface="华文宋体" pitchFamily="2" charset="-122"/>
            </a:endParaRPr>
          </a:p>
          <a:p>
            <a:r>
              <a:rPr lang="zh-CN" altLang="en-US" sz="2800" b="1" dirty="0" smtClean="0">
                <a:latin typeface="华文宋体" pitchFamily="2" charset="-122"/>
                <a:ea typeface="华文宋体" pitchFamily="2" charset="-122"/>
              </a:rPr>
              <a:t>（</a:t>
            </a:r>
            <a:r>
              <a:rPr lang="en-US" altLang="zh-CN" sz="2800" b="1" dirty="0" smtClean="0">
                <a:latin typeface="华文宋体" pitchFamily="2" charset="-122"/>
                <a:ea typeface="华文宋体" pitchFamily="2" charset="-122"/>
              </a:rPr>
              <a:t>2</a:t>
            </a:r>
            <a:r>
              <a:rPr lang="zh-CN" altLang="en-US" sz="2800" b="1" dirty="0" smtClean="0">
                <a:latin typeface="华文宋体" pitchFamily="2" charset="-122"/>
                <a:ea typeface="华文宋体" pitchFamily="2" charset="-122"/>
              </a:rPr>
              <a:t>）从开始算起，如果汽车每小时行驶</a:t>
            </a:r>
            <a:r>
              <a:rPr lang="en-US" altLang="zh-CN" sz="2800" b="1" dirty="0" smtClean="0">
                <a:latin typeface="华文宋体" pitchFamily="2" charset="-122"/>
                <a:ea typeface="华文宋体" pitchFamily="2" charset="-122"/>
              </a:rPr>
              <a:t>40</a:t>
            </a:r>
            <a:r>
              <a:rPr lang="zh-CN" altLang="en-US" sz="2800" b="1" dirty="0" smtClean="0">
                <a:latin typeface="华文宋体" pitchFamily="2" charset="-122"/>
                <a:ea typeface="华文宋体" pitchFamily="2" charset="-122"/>
              </a:rPr>
              <a:t>千米，当油箱中的余油为</a:t>
            </a:r>
            <a:r>
              <a:rPr lang="en-US" altLang="zh-CN" sz="2800" b="1" dirty="0" smtClean="0">
                <a:latin typeface="华文宋体" pitchFamily="2" charset="-122"/>
                <a:ea typeface="华文宋体" pitchFamily="2" charset="-122"/>
              </a:rPr>
              <a:t>20</a:t>
            </a:r>
            <a:r>
              <a:rPr lang="zh-CN" altLang="en-US" sz="2800" b="1" dirty="0" smtClean="0">
                <a:latin typeface="华文宋体" pitchFamily="2" charset="-122"/>
                <a:ea typeface="华文宋体" pitchFamily="2" charset="-122"/>
              </a:rPr>
              <a:t>升时，该汽车还能行驶多远？</a:t>
            </a:r>
            <a:endParaRPr lang="zh-CN" altLang="en-US" sz="2800" b="1" dirty="0">
              <a:latin typeface="华文宋体" pitchFamily="2" charset="-122"/>
              <a:ea typeface="华文宋体" pitchFamily="2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4606" y="843800"/>
            <a:ext cx="3906370" cy="3133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592031" y="110734"/>
            <a:ext cx="3262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拓展延伸</a:t>
            </a:r>
            <a:endParaRPr lang="zh-CN" altLang="en-US" sz="60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48260" y="1228090"/>
            <a:ext cx="9007475" cy="3474720"/>
          </a:xfrm>
        </p:spPr>
        <p:txBody>
          <a:bodyPr/>
          <a:lstStyle/>
          <a:p>
            <a:r>
              <a:rPr lang="zh-CN" altLang="en-US" sz="3600" b="1" dirty="0">
                <a:latin typeface="华文宋体" pitchFamily="2" charset="-122"/>
                <a:ea typeface="华文宋体" pitchFamily="2" charset="-122"/>
                <a:sym typeface="+mn-ea"/>
              </a:rPr>
              <a:t>某物体沿一个斜坡下滑，它的速度</a:t>
            </a:r>
            <a:r>
              <a:rPr lang="en-US" altLang="zh-CN" sz="3600" b="1" dirty="0">
                <a:latin typeface="华文宋体" pitchFamily="2" charset="-122"/>
                <a:ea typeface="华文宋体" pitchFamily="2" charset="-122"/>
                <a:sym typeface="+mn-ea"/>
              </a:rPr>
              <a:t>v(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  <a:sym typeface="+mn-ea"/>
              </a:rPr>
              <a:t>米</a:t>
            </a:r>
            <a:r>
              <a:rPr lang="en-US" altLang="zh-CN" sz="3600" b="1" dirty="0">
                <a:latin typeface="华文宋体" pitchFamily="2" charset="-122"/>
                <a:ea typeface="华文宋体" pitchFamily="2" charset="-122"/>
                <a:sym typeface="+mn-ea"/>
              </a:rPr>
              <a:t>/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  <a:sym typeface="+mn-ea"/>
              </a:rPr>
              <a:t>秒</a:t>
            </a:r>
            <a:r>
              <a:rPr lang="en-US" altLang="zh-CN" sz="3600" b="1" dirty="0">
                <a:latin typeface="华文宋体" pitchFamily="2" charset="-122"/>
                <a:ea typeface="华文宋体" pitchFamily="2" charset="-122"/>
                <a:sym typeface="+mn-ea"/>
              </a:rPr>
              <a:t>)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  <a:sym typeface="+mn-ea"/>
              </a:rPr>
              <a:t>与其下滑时间</a:t>
            </a:r>
            <a:r>
              <a:rPr lang="en-US" altLang="zh-CN" sz="3600" b="1" dirty="0">
                <a:latin typeface="华文宋体" pitchFamily="2" charset="-122"/>
                <a:ea typeface="华文宋体" pitchFamily="2" charset="-122"/>
                <a:sym typeface="+mn-ea"/>
              </a:rPr>
              <a:t>t(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  <a:sym typeface="+mn-ea"/>
              </a:rPr>
              <a:t>秒 </a:t>
            </a:r>
            <a:r>
              <a:rPr lang="en-US" altLang="zh-CN" sz="3600" b="1" dirty="0">
                <a:latin typeface="华文宋体" pitchFamily="2" charset="-122"/>
                <a:ea typeface="华文宋体" pitchFamily="2" charset="-122"/>
                <a:sym typeface="+mn-ea"/>
              </a:rPr>
              <a:t>)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  <a:sym typeface="+mn-ea"/>
              </a:rPr>
              <a:t>的关系如图所</a:t>
            </a:r>
            <a:r>
              <a:rPr lang="zh-CN" altLang="en-US" sz="3600" b="1" dirty="0" smtClean="0">
                <a:latin typeface="华文宋体" pitchFamily="2" charset="-122"/>
                <a:ea typeface="华文宋体" pitchFamily="2" charset="-122"/>
                <a:sym typeface="+mn-ea"/>
              </a:rPr>
              <a:t>示：</a:t>
            </a:r>
            <a:endParaRPr lang="zh-CN" altLang="en-US" sz="3600" b="1" dirty="0">
              <a:latin typeface="华文宋体" pitchFamily="2" charset="-122"/>
              <a:ea typeface="华文宋体" pitchFamily="2" charset="-122"/>
            </a:endParaRPr>
          </a:p>
          <a:p>
            <a:pPr marL="45720" indent="0">
              <a:buNone/>
            </a:pP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70921" y="115383"/>
            <a:ext cx="583602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6600" b="1" cap="all" dirty="0" smtClean="0">
                <a:ln w="0"/>
                <a:gradFill flip="none">
                  <a:gsLst>
                    <a:gs pos="0">
                      <a:srgbClr val="4E67C8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E67C8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E67C8">
                        <a:shade val="65000"/>
                        <a:satMod val="130000"/>
                      </a:srgbClr>
                    </a:gs>
                    <a:gs pos="92000">
                      <a:srgbClr val="4E67C8">
                        <a:shade val="50000"/>
                        <a:satMod val="120000"/>
                      </a:srgbClr>
                    </a:gs>
                    <a:gs pos="100000">
                      <a:srgbClr val="4E67C8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情景引入</a:t>
            </a:r>
            <a:endParaRPr lang="zh-CN" altLang="en-US" sz="6600" b="1" cap="all" dirty="0">
              <a:ln w="0"/>
              <a:gradFill flip="none">
                <a:gsLst>
                  <a:gs pos="0">
                    <a:srgbClr val="4E67C8">
                      <a:tint val="75000"/>
                      <a:shade val="75000"/>
                      <a:satMod val="170000"/>
                    </a:srgbClr>
                  </a:gs>
                  <a:gs pos="49000">
                    <a:srgbClr val="4E67C8">
                      <a:tint val="88000"/>
                      <a:shade val="65000"/>
                      <a:satMod val="172000"/>
                    </a:srgbClr>
                  </a:gs>
                  <a:gs pos="50000">
                    <a:srgbClr val="4E67C8">
                      <a:shade val="65000"/>
                      <a:satMod val="130000"/>
                    </a:srgbClr>
                  </a:gs>
                  <a:gs pos="92000">
                    <a:srgbClr val="4E67C8">
                      <a:shade val="50000"/>
                      <a:satMod val="120000"/>
                    </a:srgbClr>
                  </a:gs>
                  <a:gs pos="100000">
                    <a:srgbClr val="4E67C8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0540" y="1957070"/>
            <a:ext cx="4367530" cy="4852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" name="直接连接符 1"/>
          <p:cNvCxnSpPr/>
          <p:nvPr/>
        </p:nvCxnSpPr>
        <p:spPr>
          <a:xfrm flipV="1">
            <a:off x="9447530" y="4700905"/>
            <a:ext cx="27940" cy="1329690"/>
          </a:xfrm>
          <a:prstGeom prst="line">
            <a:avLst/>
          </a:prstGeom>
          <a:ln w="41275" cmpd="sng">
            <a:solidFill>
              <a:srgbClr val="0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8895715" y="4658995"/>
            <a:ext cx="509270" cy="27940"/>
          </a:xfrm>
          <a:prstGeom prst="line">
            <a:avLst/>
          </a:prstGeom>
          <a:ln w="47625">
            <a:solidFill>
              <a:srgbClr val="0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8415020" y="4475480"/>
            <a:ext cx="7353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2.5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24485" y="2593975"/>
            <a:ext cx="4993005" cy="119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（</a:t>
            </a:r>
            <a:r>
              <a:rPr lang="en-US" altLang="zh-CN" sz="3600" b="1"/>
              <a:t>1</a:t>
            </a:r>
            <a:r>
              <a:rPr lang="zh-CN" altLang="en-US" sz="3600" b="1"/>
              <a:t>）</a:t>
            </a:r>
            <a:r>
              <a:rPr lang="en-US" altLang="zh-CN" sz="3600" b="1"/>
              <a:t>t=1</a:t>
            </a:r>
            <a:r>
              <a:rPr lang="zh-CN" altLang="en-US" sz="3600" b="1"/>
              <a:t>，</a:t>
            </a:r>
            <a:r>
              <a:rPr lang="en-US" altLang="zh-CN" sz="3600" b="1"/>
              <a:t>v=______;</a:t>
            </a:r>
            <a:endParaRPr lang="en-US" altLang="zh-CN" sz="3600" b="1"/>
          </a:p>
          <a:p>
            <a:r>
              <a:rPr lang="zh-CN" altLang="en-US" sz="3600" b="1"/>
              <a:t>（</a:t>
            </a:r>
            <a:r>
              <a:rPr lang="en-US" altLang="zh-CN" sz="3600" b="1"/>
              <a:t>2</a:t>
            </a:r>
            <a:r>
              <a:rPr lang="zh-CN" altLang="en-US" sz="3600" b="1"/>
              <a:t>）</a:t>
            </a:r>
            <a:r>
              <a:rPr lang="en-US" altLang="zh-CN" sz="3600" b="1"/>
              <a:t>t=2,  v=______.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79120" y="4349115"/>
            <a:ext cx="7170420" cy="704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 dirty="0"/>
              <a:t>当</a:t>
            </a:r>
            <a:r>
              <a:rPr lang="en-US" altLang="zh-CN" sz="4000" b="1" dirty="0"/>
              <a:t>t=1.2</a:t>
            </a:r>
            <a:r>
              <a:rPr lang="zh-CN" altLang="en-US" sz="4000" b="1" dirty="0"/>
              <a:t>时，</a:t>
            </a:r>
            <a:r>
              <a:rPr lang="en-US" altLang="zh-CN" sz="4000" b="1" dirty="0"/>
              <a:t>v=______</a:t>
            </a:r>
            <a:r>
              <a:rPr lang="zh-CN" altLang="en-US" sz="4000" b="1" dirty="0"/>
              <a:t>？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577590" y="2720975"/>
            <a:ext cx="10883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2.5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761740" y="3188335"/>
            <a:ext cx="104648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9" grpId="1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92855" y="229235"/>
            <a:ext cx="4288353" cy="132343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提出问题</a:t>
            </a:r>
            <a:endParaRPr lang="zh-CN" altLang="en-US" sz="80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9710" y="2085975"/>
            <a:ext cx="11798935" cy="1313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 smtClean="0">
                <a:solidFill>
                  <a:srgbClr val="000000"/>
                </a:solidFill>
                <a:sym typeface="+mn-ea"/>
              </a:rPr>
              <a:t>确定具有一次函数关系</a:t>
            </a:r>
            <a:r>
              <a:rPr lang="en-US" altLang="zh-CN" sz="4000" b="1" dirty="0" smtClean="0">
                <a:solidFill>
                  <a:srgbClr val="000000"/>
                </a:solidFill>
                <a:sym typeface="+mn-ea"/>
              </a:rPr>
              <a:t>y=</a:t>
            </a:r>
            <a:r>
              <a:rPr lang="en-US" altLang="zh-CN" sz="4000" b="1" dirty="0" err="1" smtClean="0">
                <a:solidFill>
                  <a:srgbClr val="000000"/>
                </a:solidFill>
                <a:sym typeface="+mn-ea"/>
              </a:rPr>
              <a:t>kx+b</a:t>
            </a:r>
            <a:r>
              <a:rPr lang="en-US" altLang="zh-CN" sz="4000" b="1" dirty="0" smtClean="0">
                <a:solidFill>
                  <a:srgbClr val="000000"/>
                </a:solidFill>
                <a:sym typeface="+mn-ea"/>
              </a:rPr>
              <a:t>(k</a:t>
            </a:r>
            <a:r>
              <a:rPr lang="en-US" altLang="zh-CN" sz="4000" b="1" dirty="0">
                <a:solidFill>
                  <a:srgbClr val="000000"/>
                </a:solidFill>
                <a:sym typeface="+mn-ea"/>
              </a:rPr>
              <a:t>≠</a:t>
            </a:r>
            <a:r>
              <a:rPr lang="en-US" altLang="zh-CN" sz="4000" b="1" dirty="0" smtClean="0">
                <a:solidFill>
                  <a:srgbClr val="000000"/>
                </a:solidFill>
                <a:sym typeface="+mn-ea"/>
              </a:rPr>
              <a:t>0)</a:t>
            </a:r>
            <a:r>
              <a:rPr lang="zh-CN" altLang="en-US" sz="4000" b="1" dirty="0" smtClean="0">
                <a:solidFill>
                  <a:srgbClr val="000000"/>
                </a:solidFill>
                <a:sym typeface="+mn-ea"/>
              </a:rPr>
              <a:t>中变量</a:t>
            </a:r>
            <a:r>
              <a:rPr lang="en-US" altLang="zh-CN" sz="4000" b="1" dirty="0" smtClean="0">
                <a:solidFill>
                  <a:srgbClr val="000000"/>
                </a:solidFill>
                <a:sym typeface="+mn-ea"/>
              </a:rPr>
              <a:t>x</a:t>
            </a:r>
            <a:r>
              <a:rPr lang="zh-CN" altLang="en-US" sz="4000" b="1" dirty="0" smtClean="0">
                <a:solidFill>
                  <a:srgbClr val="000000"/>
                </a:solidFill>
                <a:sym typeface="+mn-ea"/>
              </a:rPr>
              <a:t>、</a:t>
            </a:r>
            <a:r>
              <a:rPr lang="en-US" altLang="zh-CN" sz="4000" b="1" dirty="0" smtClean="0">
                <a:solidFill>
                  <a:srgbClr val="000000"/>
                </a:solidFill>
                <a:sym typeface="+mn-ea"/>
              </a:rPr>
              <a:t>y</a:t>
            </a:r>
            <a:r>
              <a:rPr lang="zh-CN" altLang="en-US" sz="4000" b="1" dirty="0" smtClean="0">
                <a:solidFill>
                  <a:srgbClr val="000000"/>
                </a:solidFill>
                <a:sym typeface="+mn-ea"/>
              </a:rPr>
              <a:t>间的具体关系式</a:t>
            </a:r>
            <a:r>
              <a:rPr sz="4000" b="1" dirty="0" smtClean="0">
                <a:solidFill>
                  <a:srgbClr val="000000"/>
                </a:solidFill>
                <a:sym typeface="+mn-ea"/>
              </a:rPr>
              <a:t>需要几个条件</a:t>
            </a:r>
            <a:r>
              <a:rPr sz="4000" b="1" dirty="0">
                <a:solidFill>
                  <a:srgbClr val="000000"/>
                </a:solidFill>
                <a:sym typeface="+mn-ea"/>
              </a:rPr>
              <a:t>？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07181" y="190238"/>
            <a:ext cx="11055351" cy="700088"/>
          </a:xfrm>
        </p:spPr>
        <p:txBody>
          <a:bodyPr>
            <a:normAutofit fontScale="90000"/>
          </a:bodyPr>
          <a:lstStyle/>
          <a:p>
            <a:pPr lvl="0" algn="l"/>
            <a:r>
              <a:rPr lang="zh-CN" altLang="en-US" sz="6600" b="0" dirty="0" smtClean="0"/>
              <a:t>方法探究：</a:t>
            </a:r>
            <a:br>
              <a:rPr lang="zh-CN" altLang="en-US" b="0" dirty="0"/>
            </a:b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67956" y="4500267"/>
            <a:ext cx="309880" cy="8229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2400" dirty="0">
              <a:latin typeface="华文宋体" pitchFamily="2" charset="-122"/>
              <a:ea typeface="华文宋体" pitchFamily="2" charset="-122"/>
            </a:endParaRPr>
          </a:p>
          <a:p>
            <a:endParaRPr lang="zh-CN" altLang="en-US" sz="2400" dirty="0">
              <a:latin typeface="华文宋体" pitchFamily="2" charset="-122"/>
              <a:ea typeface="华文宋体" pitchFamily="2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1085" y="2504945"/>
            <a:ext cx="3592245" cy="3532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-51435" y="1251585"/>
            <a:ext cx="10658475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宋体" charset="0"/>
                <a:ea typeface="宋体" charset="0"/>
              </a:rPr>
              <a:t>引例：</a:t>
            </a:r>
            <a:r>
              <a:rPr lang="zh-CN" altLang="en-US" sz="4000" b="1" dirty="0">
                <a:latin typeface="宋体" charset="0"/>
                <a:ea typeface="宋体" charset="0"/>
              </a:rPr>
              <a:t>如图，直线是正比例函数的图象，求出它的</a:t>
            </a:r>
            <a:r>
              <a:rPr lang="zh-CN" altLang="en-US" sz="4000" b="1" dirty="0" smtClean="0">
                <a:latin typeface="宋体" charset="0"/>
                <a:ea typeface="宋体" charset="0"/>
              </a:rPr>
              <a:t>表达式，并回答：当</a:t>
            </a:r>
            <a:r>
              <a:rPr lang="en-US" altLang="zh-CN" sz="4000" b="1" dirty="0" smtClean="0">
                <a:latin typeface="宋体" charset="0"/>
                <a:ea typeface="宋体" charset="0"/>
              </a:rPr>
              <a:t>x=-1.5</a:t>
            </a:r>
            <a:r>
              <a:rPr lang="zh-CN" altLang="en-US" sz="4000" b="1" dirty="0" smtClean="0">
                <a:latin typeface="宋体" charset="0"/>
                <a:ea typeface="宋体" charset="0"/>
              </a:rPr>
              <a:t>时，</a:t>
            </a:r>
            <a:r>
              <a:rPr lang="en-US" altLang="zh-CN" sz="4000" b="1" dirty="0" smtClean="0">
                <a:latin typeface="宋体" charset="0"/>
                <a:ea typeface="宋体" charset="0"/>
              </a:rPr>
              <a:t>y=____</a:t>
            </a:r>
            <a:endParaRPr lang="zh-CN" altLang="en-US" sz="4000" b="1" dirty="0">
              <a:latin typeface="宋体" charset="0"/>
              <a:ea typeface="宋体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380" y="2630170"/>
            <a:ext cx="7885430" cy="581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解：设</a:t>
            </a:r>
            <a:r>
              <a:rPr lang="en-US" altLang="zh-CN" sz="3200"/>
              <a:t>y=kx (k≠0)</a:t>
            </a:r>
            <a:endParaRPr lang="en-US" altLang="zh-CN" sz="3200"/>
          </a:p>
        </p:txBody>
      </p:sp>
      <p:sp>
        <p:nvSpPr>
          <p:cNvPr id="4" name="文本框 3"/>
          <p:cNvSpPr txBox="1"/>
          <p:nvPr/>
        </p:nvSpPr>
        <p:spPr>
          <a:xfrm>
            <a:off x="278765" y="3296920"/>
            <a:ext cx="5964555" cy="581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/>
              <a:t>将</a:t>
            </a:r>
            <a:r>
              <a:rPr lang="en-US" altLang="zh-CN" sz="3200"/>
              <a:t>x=-1</a:t>
            </a:r>
            <a:r>
              <a:rPr lang="zh-CN" altLang="en-US" sz="3200"/>
              <a:t>，</a:t>
            </a:r>
            <a:r>
              <a:rPr lang="en-US" altLang="zh-CN" sz="3200"/>
              <a:t>y=3</a:t>
            </a:r>
            <a:r>
              <a:rPr lang="zh-CN" altLang="en-US" sz="3200"/>
              <a:t>代入得：</a:t>
            </a:r>
            <a:r>
              <a:rPr lang="en-US" altLang="zh-CN" sz="3200"/>
              <a:t>3=-k</a:t>
            </a:r>
            <a:endParaRPr lang="en-US" altLang="zh-CN" sz="3200"/>
          </a:p>
        </p:txBody>
      </p:sp>
      <p:sp>
        <p:nvSpPr>
          <p:cNvPr id="5" name="文本框 4"/>
          <p:cNvSpPr txBox="1"/>
          <p:nvPr/>
        </p:nvSpPr>
        <p:spPr>
          <a:xfrm>
            <a:off x="309245" y="3916045"/>
            <a:ext cx="5158740" cy="581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解得：</a:t>
            </a:r>
            <a:r>
              <a:rPr lang="en-US" altLang="zh-CN" sz="3200"/>
              <a:t>k=-3</a:t>
            </a:r>
            <a:endParaRPr lang="en-US" altLang="zh-CN" sz="3200"/>
          </a:p>
        </p:txBody>
      </p:sp>
      <p:sp>
        <p:nvSpPr>
          <p:cNvPr id="6" name="文本框 5"/>
          <p:cNvSpPr txBox="1"/>
          <p:nvPr/>
        </p:nvSpPr>
        <p:spPr>
          <a:xfrm>
            <a:off x="231775" y="4613275"/>
            <a:ext cx="523621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∴y=-3x</a:t>
            </a:r>
            <a:endParaRPr lang="en-US" altLang="zh-CN" sz="3200"/>
          </a:p>
        </p:txBody>
      </p:sp>
      <p:sp>
        <p:nvSpPr>
          <p:cNvPr id="8" name="文本框 7"/>
          <p:cNvSpPr txBox="1"/>
          <p:nvPr/>
        </p:nvSpPr>
        <p:spPr>
          <a:xfrm>
            <a:off x="308610" y="5264150"/>
            <a:ext cx="6103620" cy="581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当</a:t>
            </a:r>
            <a:r>
              <a:rPr lang="en-US" altLang="zh-CN" sz="3200"/>
              <a:t>x=-1.5</a:t>
            </a:r>
            <a:r>
              <a:rPr lang="zh-CN" altLang="en-US" sz="3200"/>
              <a:t>时，</a:t>
            </a:r>
            <a:r>
              <a:rPr lang="en-US" altLang="zh-CN" sz="3200"/>
              <a:t>y=-3</a:t>
            </a:r>
            <a:r>
              <a:rPr lang="zh-CN" altLang="en-US" sz="3200"/>
              <a:t>×（</a:t>
            </a:r>
            <a:r>
              <a:rPr lang="en-US" altLang="zh-CN" sz="3200"/>
              <a:t>-1.5</a:t>
            </a:r>
            <a:r>
              <a:rPr lang="zh-CN" altLang="en-US" sz="3200"/>
              <a:t>）</a:t>
            </a:r>
            <a:r>
              <a:rPr lang="en-US" altLang="zh-CN" sz="3200"/>
              <a:t>=4.5</a:t>
            </a:r>
            <a:endParaRPr lang="en-US" altLang="zh-CN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48260" y="1228090"/>
            <a:ext cx="9007475" cy="3474720"/>
          </a:xfrm>
        </p:spPr>
        <p:txBody>
          <a:bodyPr/>
          <a:lstStyle/>
          <a:p>
            <a:r>
              <a:rPr lang="zh-CN" altLang="en-US" sz="3600" b="1" dirty="0" smtClean="0">
                <a:latin typeface="华文宋体" pitchFamily="2" charset="-122"/>
                <a:ea typeface="华文宋体" pitchFamily="2" charset="-122"/>
                <a:sym typeface="+mn-ea"/>
              </a:rPr>
              <a:t>理解：</a:t>
            </a:r>
            <a:endParaRPr lang="en-US" altLang="zh-CN" sz="3600" b="1" dirty="0" smtClean="0">
              <a:latin typeface="华文宋体" pitchFamily="2" charset="-122"/>
              <a:ea typeface="华文宋体" pitchFamily="2" charset="-122"/>
              <a:sym typeface="+mn-ea"/>
            </a:endParaRPr>
          </a:p>
          <a:p>
            <a:pPr>
              <a:buNone/>
            </a:pPr>
            <a:r>
              <a:rPr lang="en-US" altLang="zh-CN" sz="3600" b="1" dirty="0" smtClean="0">
                <a:latin typeface="华文宋体" pitchFamily="2" charset="-122"/>
                <a:ea typeface="华文宋体" pitchFamily="2" charset="-122"/>
                <a:sym typeface="+mn-ea"/>
              </a:rPr>
              <a:t>      </a:t>
            </a:r>
            <a:r>
              <a:rPr lang="zh-CN" altLang="en-US" sz="3600" b="1" dirty="0" smtClean="0">
                <a:latin typeface="华文宋体" pitchFamily="2" charset="-122"/>
                <a:ea typeface="华文宋体" pitchFamily="2" charset="-122"/>
                <a:sym typeface="+mn-ea"/>
              </a:rPr>
              <a:t>某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  <a:sym typeface="+mn-ea"/>
              </a:rPr>
              <a:t>物体沿一个斜坡下滑，它的速度</a:t>
            </a:r>
            <a:r>
              <a:rPr lang="en-US" altLang="zh-CN" sz="3600" b="1" dirty="0">
                <a:latin typeface="华文宋体" pitchFamily="2" charset="-122"/>
                <a:ea typeface="华文宋体" pitchFamily="2" charset="-122"/>
                <a:sym typeface="+mn-ea"/>
              </a:rPr>
              <a:t>v(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  <a:sym typeface="+mn-ea"/>
              </a:rPr>
              <a:t>米</a:t>
            </a:r>
            <a:r>
              <a:rPr lang="en-US" altLang="zh-CN" sz="3600" b="1" dirty="0">
                <a:latin typeface="华文宋体" pitchFamily="2" charset="-122"/>
                <a:ea typeface="华文宋体" pitchFamily="2" charset="-122"/>
                <a:sym typeface="+mn-ea"/>
              </a:rPr>
              <a:t>/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  <a:sym typeface="+mn-ea"/>
              </a:rPr>
              <a:t>秒</a:t>
            </a:r>
            <a:r>
              <a:rPr lang="en-US" altLang="zh-CN" sz="3600" b="1" dirty="0">
                <a:latin typeface="华文宋体" pitchFamily="2" charset="-122"/>
                <a:ea typeface="华文宋体" pitchFamily="2" charset="-122"/>
                <a:sym typeface="+mn-ea"/>
              </a:rPr>
              <a:t>)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  <a:sym typeface="+mn-ea"/>
              </a:rPr>
              <a:t>与其下滑时间</a:t>
            </a:r>
            <a:r>
              <a:rPr lang="en-US" altLang="zh-CN" sz="3600" b="1" dirty="0">
                <a:latin typeface="华文宋体" pitchFamily="2" charset="-122"/>
                <a:ea typeface="华文宋体" pitchFamily="2" charset="-122"/>
                <a:sym typeface="+mn-ea"/>
              </a:rPr>
              <a:t>t(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  <a:sym typeface="+mn-ea"/>
              </a:rPr>
              <a:t>秒 </a:t>
            </a:r>
            <a:r>
              <a:rPr lang="en-US" altLang="zh-CN" sz="3600" b="1" dirty="0">
                <a:latin typeface="华文宋体" pitchFamily="2" charset="-122"/>
                <a:ea typeface="华文宋体" pitchFamily="2" charset="-122"/>
                <a:sym typeface="+mn-ea"/>
              </a:rPr>
              <a:t>)</a:t>
            </a:r>
            <a:r>
              <a:rPr lang="zh-CN" altLang="en-US" sz="3600" b="1" dirty="0">
                <a:latin typeface="华文宋体" pitchFamily="2" charset="-122"/>
                <a:ea typeface="华文宋体" pitchFamily="2" charset="-122"/>
                <a:sym typeface="+mn-ea"/>
              </a:rPr>
              <a:t>的关系如图所</a:t>
            </a:r>
            <a:r>
              <a:rPr lang="zh-CN" altLang="en-US" sz="3600" b="1" dirty="0" smtClean="0">
                <a:latin typeface="华文宋体" pitchFamily="2" charset="-122"/>
                <a:ea typeface="华文宋体" pitchFamily="2" charset="-122"/>
                <a:sym typeface="+mn-ea"/>
              </a:rPr>
              <a:t>示：</a:t>
            </a:r>
            <a:endParaRPr lang="zh-CN" altLang="en-US" sz="3600" b="1" dirty="0">
              <a:latin typeface="华文宋体" pitchFamily="2" charset="-122"/>
              <a:ea typeface="华文宋体" pitchFamily="2" charset="-122"/>
            </a:endParaRPr>
          </a:p>
          <a:p>
            <a:pPr marL="45720" indent="0">
              <a:buNone/>
            </a:pP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806101" y="270323"/>
            <a:ext cx="583602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6600" dirty="0" smtClean="0"/>
              <a:t>方法探究</a:t>
            </a:r>
            <a:endParaRPr lang="zh-CN" altLang="en-US" sz="6600" b="1" cap="all" dirty="0">
              <a:ln w="0"/>
              <a:gradFill flip="none">
                <a:gsLst>
                  <a:gs pos="0">
                    <a:srgbClr val="4E67C8">
                      <a:tint val="75000"/>
                      <a:shade val="75000"/>
                      <a:satMod val="170000"/>
                    </a:srgbClr>
                  </a:gs>
                  <a:gs pos="49000">
                    <a:srgbClr val="4E67C8">
                      <a:tint val="88000"/>
                      <a:shade val="65000"/>
                      <a:satMod val="172000"/>
                    </a:srgbClr>
                  </a:gs>
                  <a:gs pos="50000">
                    <a:srgbClr val="4E67C8">
                      <a:shade val="65000"/>
                      <a:satMod val="130000"/>
                    </a:srgbClr>
                  </a:gs>
                  <a:gs pos="92000">
                    <a:srgbClr val="4E67C8">
                      <a:shade val="50000"/>
                      <a:satMod val="120000"/>
                    </a:srgbClr>
                  </a:gs>
                  <a:gs pos="100000">
                    <a:srgbClr val="4E67C8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0363" y="2916440"/>
            <a:ext cx="3547507" cy="3941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" name="直接连接符 1"/>
          <p:cNvCxnSpPr/>
          <p:nvPr/>
        </p:nvCxnSpPr>
        <p:spPr>
          <a:xfrm flipV="1">
            <a:off x="9478645" y="4949190"/>
            <a:ext cx="27940" cy="1329690"/>
          </a:xfrm>
          <a:prstGeom prst="line">
            <a:avLst/>
          </a:prstGeom>
          <a:ln w="41275" cmpd="sng">
            <a:solidFill>
              <a:srgbClr val="0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8910955" y="5123815"/>
            <a:ext cx="509270" cy="27940"/>
          </a:xfrm>
          <a:prstGeom prst="line">
            <a:avLst/>
          </a:prstGeom>
          <a:ln w="47625">
            <a:solidFill>
              <a:srgbClr val="0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8508365" y="5033010"/>
            <a:ext cx="7353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2.5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39278" y="3449704"/>
            <a:ext cx="7170420" cy="704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 dirty="0"/>
              <a:t>当</a:t>
            </a:r>
            <a:r>
              <a:rPr lang="en-US" altLang="zh-CN" sz="4000" b="1" dirty="0"/>
              <a:t>t=1.2</a:t>
            </a:r>
            <a:r>
              <a:rPr lang="zh-CN" altLang="en-US" sz="4000" b="1" dirty="0"/>
              <a:t>时，</a:t>
            </a:r>
            <a:r>
              <a:rPr lang="en-US" altLang="zh-CN" sz="4000" b="1" dirty="0"/>
              <a:t>v=______</a:t>
            </a:r>
            <a:r>
              <a:rPr lang="zh-CN" altLang="en-US" sz="4000" b="1" dirty="0"/>
              <a:t>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996055" y="3382010"/>
            <a:ext cx="109982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rgbClr val="FF0000"/>
                </a:solidFill>
              </a:rPr>
              <a:t>3</a:t>
            </a:r>
            <a:endParaRPr lang="en-US" altLang="zh-CN" sz="4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780415" y="1258570"/>
            <a:ext cx="10532110" cy="3474720"/>
          </a:xfrm>
        </p:spPr>
        <p:txBody>
          <a:bodyPr/>
          <a:p>
            <a:r>
              <a:rPr lang="zh-CN" altLang="en-US" sz="3600" b="1"/>
              <a:t>练一练：</a:t>
            </a:r>
            <a:endParaRPr lang="zh-CN" altLang="en-US" sz="3600" b="1"/>
          </a:p>
          <a:p>
            <a:r>
              <a:rPr lang="en-US" altLang="zh-CN" sz="3600" b="1"/>
              <a:t>y</a:t>
            </a:r>
            <a:r>
              <a:rPr lang="zh-CN" altLang="en-US" sz="3600" b="1"/>
              <a:t>与</a:t>
            </a:r>
            <a:r>
              <a:rPr lang="en-US" altLang="zh-CN" sz="3600" b="1"/>
              <a:t>x</a:t>
            </a:r>
            <a:r>
              <a:rPr lang="zh-CN" altLang="en-US" sz="3600" b="1"/>
              <a:t>正比例函数，当</a:t>
            </a:r>
            <a:r>
              <a:rPr lang="en-US" altLang="zh-CN" sz="3600" b="1"/>
              <a:t>x=1,y=-2,</a:t>
            </a:r>
            <a:r>
              <a:rPr lang="zh-CN" altLang="en-US" sz="3600" b="1"/>
              <a:t>此正比例函数的关系式________</a:t>
            </a:r>
            <a:endParaRPr lang="zh-CN" altLang="en-US" sz="3600" b="1"/>
          </a:p>
        </p:txBody>
      </p:sp>
      <p:sp>
        <p:nvSpPr>
          <p:cNvPr id="4" name="文本框 3"/>
          <p:cNvSpPr txBox="1"/>
          <p:nvPr/>
        </p:nvSpPr>
        <p:spPr>
          <a:xfrm>
            <a:off x="2152650" y="2576195"/>
            <a:ext cx="156464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y=-2x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952500" y="157480"/>
            <a:ext cx="4336415" cy="1258570"/>
          </a:xfrm>
        </p:spPr>
        <p:txBody>
          <a:bodyPr/>
          <a:lstStyle/>
          <a:p>
            <a:pPr>
              <a:buNone/>
            </a:pPr>
            <a:r>
              <a:rPr lang="zh-CN" altLang="en-US" sz="6000" dirty="0" smtClean="0"/>
              <a:t>方法探究</a:t>
            </a:r>
            <a:r>
              <a:rPr lang="zh-CN" altLang="en-US" sz="6000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cs typeface="+mj-cs"/>
              </a:rPr>
              <a:t>：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615555" y="2689225"/>
            <a:ext cx="3825240" cy="37369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4485" y="1523365"/>
            <a:ext cx="833374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宋体" charset="0"/>
                <a:ea typeface="宋体" charset="0"/>
              </a:rPr>
              <a:t>思考：</a:t>
            </a:r>
            <a:r>
              <a:rPr lang="zh-CN" altLang="en-US" sz="4000" dirty="0">
                <a:latin typeface="宋体" charset="0"/>
                <a:ea typeface="宋体" charset="0"/>
              </a:rPr>
              <a:t>已知一次函数的图形如图所示，求它的关系式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3885" y="2870835"/>
            <a:ext cx="6630035" cy="581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解：设</a:t>
            </a:r>
            <a:r>
              <a:rPr lang="en-US" altLang="zh-CN" sz="3200"/>
              <a:t>y=kx+b (k≠0)</a:t>
            </a:r>
            <a:endParaRPr lang="en-US" altLang="zh-CN" sz="3200"/>
          </a:p>
        </p:txBody>
      </p:sp>
      <p:sp>
        <p:nvSpPr>
          <p:cNvPr id="6" name="文本框 5"/>
          <p:cNvSpPr txBox="1"/>
          <p:nvPr/>
        </p:nvSpPr>
        <p:spPr>
          <a:xfrm>
            <a:off x="866140" y="3505835"/>
            <a:ext cx="6599555" cy="1557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将</a:t>
            </a:r>
            <a:r>
              <a:rPr lang="en-US" altLang="zh-CN" sz="3200"/>
              <a:t>(0,2)</a:t>
            </a:r>
            <a:r>
              <a:rPr lang="zh-CN" altLang="en-US" sz="3200"/>
              <a:t>，</a:t>
            </a:r>
            <a:r>
              <a:rPr lang="en-US" altLang="zh-CN" sz="3200"/>
              <a:t>(1,0)</a:t>
            </a:r>
            <a:r>
              <a:rPr lang="zh-CN" altLang="en-US" sz="3200"/>
              <a:t>代入得：</a:t>
            </a:r>
            <a:endParaRPr lang="zh-CN" altLang="en-US" sz="3200"/>
          </a:p>
          <a:p>
            <a:r>
              <a:rPr lang="zh-CN" altLang="en-US" sz="3200"/>
              <a:t>                </a:t>
            </a:r>
            <a:endParaRPr lang="zh-CN" altLang="en-US" sz="3200"/>
          </a:p>
          <a:p>
            <a:endParaRPr lang="zh-CN" altLang="en-US" sz="3200"/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22985" y="4065270"/>
          <a:ext cx="1752600" cy="1107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723900" imgH="457200" progId="Equation.KSEE3">
                  <p:embed/>
                </p:oleObj>
              </mc:Choice>
              <mc:Fallback>
                <p:oleObj name="" r:id="rId2" imgW="723900" imgH="4572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>
                      <a:xfrm>
                        <a:off x="1022985" y="4065270"/>
                        <a:ext cx="1752600" cy="1107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494665" y="5179060"/>
            <a:ext cx="4306570" cy="581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解得：</a:t>
            </a:r>
            <a:r>
              <a:rPr lang="en-US" altLang="zh-CN" sz="3200"/>
              <a:t>k=-2</a:t>
            </a:r>
            <a:r>
              <a:rPr lang="zh-CN" altLang="en-US" sz="3200"/>
              <a:t>，</a:t>
            </a:r>
            <a:r>
              <a:rPr lang="en-US" altLang="zh-CN" sz="3200"/>
              <a:t>b=2</a:t>
            </a:r>
            <a:endParaRPr lang="en-US" altLang="zh-CN" sz="3200"/>
          </a:p>
        </p:txBody>
      </p:sp>
      <p:sp>
        <p:nvSpPr>
          <p:cNvPr id="9" name="文本框 8"/>
          <p:cNvSpPr txBox="1"/>
          <p:nvPr/>
        </p:nvSpPr>
        <p:spPr>
          <a:xfrm>
            <a:off x="618490" y="5798185"/>
            <a:ext cx="342392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∴y=-2x+2</a:t>
            </a:r>
            <a:endParaRPr lang="en-US" altLang="zh-CN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6740" y="-28575"/>
            <a:ext cx="3544570" cy="700405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pPr>
              <a:buNone/>
            </a:pPr>
            <a:r>
              <a:rPr lang="zh-CN" altLang="en-US" sz="6000" b="0" dirty="0" smtClean="0"/>
              <a:t>方法探究</a:t>
            </a:r>
            <a:endParaRPr lang="zh-CN" altLang="en-US" sz="6000" b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7779" y="1017999"/>
            <a:ext cx="10627995" cy="1309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Arial" pitchFamily="34" charset="0"/>
                <a:ea typeface="微软雅黑" pitchFamily="34" charset="-122"/>
              </a:rPr>
              <a:t>一次函数的关系式是：</a:t>
            </a:r>
            <a:r>
              <a:rPr lang="en-US" altLang="zh-CN" sz="3200" b="1" dirty="0" smtClean="0">
                <a:solidFill>
                  <a:srgbClr val="000000"/>
                </a:solidFill>
                <a:latin typeface="Arial" pitchFamily="34" charset="0"/>
                <a:ea typeface="微软雅黑" pitchFamily="34" charset="-122"/>
              </a:rPr>
              <a:t>y=kx+b</a:t>
            </a:r>
            <a:r>
              <a:rPr lang="zh-CN" altLang="en-US" sz="3200" b="1" dirty="0" smtClean="0">
                <a:solidFill>
                  <a:srgbClr val="000000"/>
                </a:solidFill>
                <a:latin typeface="Arial" pitchFamily="34" charset="0"/>
                <a:ea typeface="微软雅黑" pitchFamily="34" charset="-122"/>
              </a:rPr>
              <a:t>（</a:t>
            </a:r>
            <a:r>
              <a:rPr lang="en-US" altLang="zh-CN" sz="3200" b="1" dirty="0" smtClean="0">
                <a:solidFill>
                  <a:srgbClr val="000000"/>
                </a:solidFill>
                <a:latin typeface="Arial" pitchFamily="34" charset="0"/>
                <a:ea typeface="微软雅黑" pitchFamily="34" charset="-122"/>
              </a:rPr>
              <a:t>k≠0</a:t>
            </a:r>
            <a:r>
              <a:rPr lang="zh-CN" altLang="en-US" sz="3200" b="1" dirty="0" smtClean="0">
                <a:solidFill>
                  <a:srgbClr val="000000"/>
                </a:solidFill>
                <a:latin typeface="Arial" pitchFamily="34" charset="0"/>
                <a:ea typeface="微软雅黑" pitchFamily="34" charset="-122"/>
              </a:rPr>
              <a:t>）</a:t>
            </a:r>
            <a:r>
              <a:rPr lang="en-US" altLang="zh-CN" sz="3200" b="1" dirty="0" smtClean="0">
                <a:solidFill>
                  <a:srgbClr val="000000"/>
                </a:solidFill>
                <a:latin typeface="Arial" pitchFamily="34" charset="0"/>
                <a:ea typeface="微软雅黑" pitchFamily="34" charset="-122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Arial" pitchFamily="34" charset="0"/>
                <a:ea typeface="微软雅黑" pitchFamily="34" charset="-122"/>
              </a:rPr>
              <a:t>那么确定一次函数的关系式需要几个条件？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30659" y="1585215"/>
            <a:ext cx="1679538" cy="813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二</a:t>
            </a:r>
            <a:r>
              <a:rPr lang="zh-CN" altLang="en-US" sz="4000" b="1" dirty="0" smtClean="0">
                <a:solidFill>
                  <a:srgbClr val="FF0000"/>
                </a:solidFill>
                <a:latin typeface="Arial" pitchFamily="34" charset="0"/>
                <a:ea typeface="微软雅黑" pitchFamily="34" charset="-122"/>
              </a:rPr>
              <a:t>个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4518" y="2368445"/>
            <a:ext cx="26532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总结</a:t>
            </a:r>
            <a:r>
              <a:rPr lang="zh-CN" altLang="en-US" dirty="0" smtClean="0">
                <a:solidFill>
                  <a:srgbClr val="FF0000"/>
                </a:solidFill>
              </a:rPr>
              <a:t>：</a:t>
            </a:r>
            <a:endParaRPr lang="zh-CN" altLang="en-US" dirty="0" smtClean="0">
              <a:solidFill>
                <a:srgbClr val="FF0000"/>
              </a:solidFill>
            </a:endParaRPr>
          </a:p>
        </p:txBody>
      </p:sp>
      <p:pic>
        <p:nvPicPr>
          <p:cNvPr id="10" name="Picture 1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96" y="2930598"/>
            <a:ext cx="9591675" cy="3732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椭圆形标注 10"/>
          <p:cNvSpPr/>
          <p:nvPr/>
        </p:nvSpPr>
        <p:spPr>
          <a:xfrm>
            <a:off x="9899911" y="1735028"/>
            <a:ext cx="2292089" cy="2657089"/>
          </a:xfrm>
          <a:prstGeom prst="wedgeEllipseCallout">
            <a:avLst>
              <a:gd name="adj1" fmla="val -173543"/>
              <a:gd name="adj2" fmla="val 39291"/>
            </a:avLst>
          </a:prstGeom>
          <a:solidFill>
            <a:srgbClr val="FF6600">
              <a:alpha val="15999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algn="ctr"/>
            <a:r>
              <a:rPr lang="zh-CN" altLang="en-US" sz="2400" b="1" dirty="0">
                <a:latin typeface="Comic Sans MS" pitchFamily="2" charset="0"/>
                <a:ea typeface="幼圆" pitchFamily="1" charset="-122"/>
              </a:rPr>
              <a:t>这种求函数解析式的方法叫做待定系数法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0" y="2156220"/>
            <a:ext cx="11819255" cy="1321435"/>
          </a:xfrm>
        </p:spPr>
        <p:txBody>
          <a:bodyPr/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宋体" charset="0"/>
                <a:ea typeface="宋体" charset="0"/>
                <a:sym typeface="+mn-ea"/>
              </a:rPr>
              <a:t>１</a:t>
            </a:r>
            <a:r>
              <a:rPr lang="en-US" altLang="zh-CN" sz="3200" b="1" dirty="0">
                <a:latin typeface="宋体" charset="0"/>
                <a:ea typeface="宋体" charset="0"/>
                <a:sym typeface="+mn-ea"/>
              </a:rPr>
              <a:t>. </a:t>
            </a:r>
            <a:r>
              <a:rPr lang="zh-CN" altLang="en-US" sz="3200" b="1" dirty="0">
                <a:latin typeface="宋体" charset="0"/>
                <a:ea typeface="宋体" charset="0"/>
                <a:sym typeface="+mn-ea"/>
              </a:rPr>
              <a:t>若一次函数</a:t>
            </a:r>
            <a:r>
              <a:rPr lang="en-US" altLang="zh-CN" sz="3200" b="1" i="1" dirty="0">
                <a:latin typeface="宋体" charset="0"/>
                <a:ea typeface="宋体" charset="0"/>
                <a:sym typeface="+mn-ea"/>
              </a:rPr>
              <a:t>y=2x+b</a:t>
            </a:r>
            <a:r>
              <a:rPr lang="zh-CN" altLang="en-US" sz="3200" b="1" dirty="0">
                <a:latin typeface="宋体" charset="0"/>
                <a:ea typeface="宋体" charset="0"/>
                <a:sym typeface="+mn-ea"/>
              </a:rPr>
              <a:t>的图象经过</a:t>
            </a:r>
            <a:r>
              <a:rPr lang="zh-CN" altLang="en-US" sz="3200" b="1" i="1" dirty="0">
                <a:latin typeface="宋体" charset="0"/>
                <a:ea typeface="宋体" charset="0"/>
                <a:sym typeface="+mn-ea"/>
              </a:rPr>
              <a:t>Ａ</a:t>
            </a:r>
            <a:r>
              <a:rPr lang="en-US" altLang="zh-CN" sz="3200" b="1" i="1" dirty="0">
                <a:latin typeface="宋体" charset="0"/>
                <a:ea typeface="宋体" charset="0"/>
                <a:sym typeface="+mn-ea"/>
              </a:rPr>
              <a:t>(-1,1)</a:t>
            </a:r>
            <a:r>
              <a:rPr lang="zh-CN" altLang="en-US" sz="3200" b="1" dirty="0">
                <a:latin typeface="宋体" charset="0"/>
                <a:ea typeface="宋体" charset="0"/>
                <a:sym typeface="+mn-ea"/>
              </a:rPr>
              <a:t>则</a:t>
            </a:r>
            <a:r>
              <a:rPr lang="en-US" altLang="zh-CN" sz="3200" b="1" i="1" dirty="0">
                <a:latin typeface="宋体" charset="0"/>
                <a:ea typeface="宋体" charset="0"/>
                <a:sym typeface="+mn-ea"/>
              </a:rPr>
              <a:t>b</a:t>
            </a:r>
            <a:r>
              <a:rPr lang="en-US" altLang="zh-CN" sz="3200" b="1" dirty="0">
                <a:latin typeface="宋体" charset="0"/>
                <a:ea typeface="宋体" charset="0"/>
                <a:sym typeface="+mn-ea"/>
              </a:rPr>
              <a:t>=</a:t>
            </a:r>
            <a:r>
              <a:rPr lang="en-US" altLang="zh-CN" sz="3200" b="1" u="sng" dirty="0">
                <a:latin typeface="宋体" charset="0"/>
                <a:ea typeface="宋体" charset="0"/>
                <a:sym typeface="+mn-ea"/>
              </a:rPr>
              <a:t>____</a:t>
            </a:r>
            <a:r>
              <a:rPr lang="en-US" altLang="zh-CN" sz="3200" b="1" dirty="0">
                <a:latin typeface="宋体" charset="0"/>
                <a:ea typeface="宋体" charset="0"/>
                <a:sym typeface="+mn-ea"/>
              </a:rPr>
              <a:t>,</a:t>
            </a:r>
            <a:r>
              <a:rPr lang="zh-CN" altLang="en-US" sz="3200" b="1" dirty="0">
                <a:latin typeface="宋体" charset="0"/>
                <a:ea typeface="宋体" charset="0"/>
                <a:sym typeface="+mn-ea"/>
              </a:rPr>
              <a:t>该函数图象经过点</a:t>
            </a:r>
            <a:r>
              <a:rPr lang="zh-CN" altLang="en-US" sz="3200" b="1" i="1" dirty="0">
                <a:latin typeface="宋体" charset="0"/>
                <a:ea typeface="宋体" charset="0"/>
                <a:sym typeface="+mn-ea"/>
              </a:rPr>
              <a:t>Ｂ</a:t>
            </a:r>
            <a:r>
              <a:rPr lang="en-US" altLang="zh-CN" sz="3200" b="1" i="1" dirty="0">
                <a:latin typeface="宋体" charset="0"/>
                <a:ea typeface="宋体" charset="0"/>
                <a:sym typeface="+mn-ea"/>
              </a:rPr>
              <a:t>(1</a:t>
            </a:r>
            <a:r>
              <a:rPr lang="zh-CN" altLang="en-US" sz="3200" b="1" i="1" dirty="0">
                <a:latin typeface="宋体" charset="0"/>
                <a:ea typeface="宋体" charset="0"/>
                <a:sym typeface="+mn-ea"/>
              </a:rPr>
              <a:t>，</a:t>
            </a:r>
            <a:r>
              <a:rPr lang="en-US" altLang="zh-CN" sz="3200" b="1" i="1" dirty="0">
                <a:latin typeface="宋体" charset="0"/>
                <a:ea typeface="宋体" charset="0"/>
                <a:sym typeface="+mn-ea"/>
              </a:rPr>
              <a:t>__</a:t>
            </a:r>
            <a:r>
              <a:rPr lang="zh-CN" altLang="en-US" sz="3200" b="1" i="1" dirty="0">
                <a:latin typeface="宋体" charset="0"/>
                <a:ea typeface="宋体" charset="0"/>
                <a:sym typeface="+mn-ea"/>
              </a:rPr>
              <a:t>）</a:t>
            </a:r>
            <a:r>
              <a:rPr lang="zh-CN" altLang="en-US" sz="3200" b="1" dirty="0">
                <a:latin typeface="宋体" charset="0"/>
                <a:ea typeface="宋体" charset="0"/>
                <a:sym typeface="+mn-ea"/>
              </a:rPr>
              <a:t>和点</a:t>
            </a:r>
            <a:r>
              <a:rPr lang="zh-CN" altLang="en-US" sz="3200" b="1" i="1" dirty="0">
                <a:latin typeface="宋体" charset="0"/>
                <a:ea typeface="宋体" charset="0"/>
                <a:sym typeface="+mn-ea"/>
              </a:rPr>
              <a:t>Ｃ（</a:t>
            </a:r>
            <a:r>
              <a:rPr lang="en-US" altLang="zh-CN" sz="3200" b="1" i="1" dirty="0">
                <a:latin typeface="宋体" charset="0"/>
                <a:ea typeface="宋体" charset="0"/>
                <a:sym typeface="+mn-ea"/>
              </a:rPr>
              <a:t>____</a:t>
            </a:r>
            <a:r>
              <a:rPr lang="zh-CN" altLang="en-US" sz="3200" b="1" i="1" dirty="0">
                <a:latin typeface="宋体" charset="0"/>
                <a:ea typeface="宋体" charset="0"/>
                <a:sym typeface="+mn-ea"/>
              </a:rPr>
              <a:t>，０）</a:t>
            </a:r>
            <a:r>
              <a:rPr lang="zh-CN" altLang="en-US" sz="3200" b="1" dirty="0">
                <a:latin typeface="宋体" charset="0"/>
                <a:ea typeface="宋体" charset="0"/>
                <a:sym typeface="+mn-ea"/>
              </a:rPr>
              <a:t>。</a:t>
            </a:r>
            <a:r>
              <a:rPr lang="zh-CN" altLang="en-US" sz="3200" b="1" u="sng" dirty="0">
                <a:latin typeface="宋体" charset="0"/>
                <a:ea typeface="宋体" charset="0"/>
                <a:sym typeface="+mn-ea"/>
              </a:rPr>
              <a:t>   </a:t>
            </a:r>
            <a:endParaRPr lang="zh-CN" altLang="en-US" sz="3200" dirty="0">
              <a:latin typeface="宋体" charset="0"/>
              <a:ea typeface="宋体" charset="0"/>
            </a:endParaRPr>
          </a:p>
        </p:txBody>
      </p:sp>
      <p:pic>
        <p:nvPicPr>
          <p:cNvPr id="8231" name="Picture 3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836" y="3529590"/>
            <a:ext cx="11800407" cy="3328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32" name="Picture 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2654" y="3506760"/>
            <a:ext cx="4028474" cy="3325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277495" y="3761740"/>
            <a:ext cx="558165" cy="5181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800"/>
              <a:t>2</a:t>
            </a:r>
          </a:p>
        </p:txBody>
      </p:sp>
      <p:sp>
        <p:nvSpPr>
          <p:cNvPr id="6" name="内容占位符 2"/>
          <p:cNvSpPr txBox="1"/>
          <p:nvPr/>
        </p:nvSpPr>
        <p:spPr>
          <a:xfrm>
            <a:off x="2090980" y="0"/>
            <a:ext cx="8534400" cy="12586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/>
            </a:pPr>
            <a:r>
              <a:rPr kumimoji="0" lang="zh-CN" altLang="en-US" sz="6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方法探究</a:t>
            </a:r>
            <a:r>
              <a:rPr kumimoji="0" lang="zh-CN" altLang="en-US" sz="6000" b="0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j-cs"/>
              </a:rPr>
              <a:t>：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4872" y="899410"/>
            <a:ext cx="2218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尝试训练</a:t>
            </a:r>
            <a:endParaRPr lang="zh-CN" altLang="en-US" sz="28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8999220" y="2196465"/>
            <a:ext cx="5886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3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65780" y="2614930"/>
            <a:ext cx="5886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5</a:t>
            </a:r>
            <a:endParaRPr lang="en-US" altLang="zh-CN" sz="3200">
              <a:solidFill>
                <a:srgbClr val="FF0000"/>
              </a:solidFill>
            </a:endParaRPr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840095" y="2515235"/>
          <a:ext cx="551180" cy="1005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215900" imgH="393700" progId="Equation.KSEE3">
                  <p:embed/>
                </p:oleObj>
              </mc:Choice>
              <mc:Fallback>
                <p:oleObj name="" r:id="rId3" imgW="215900" imgH="3937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5840095" y="2515235"/>
                        <a:ext cx="551180" cy="1005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951355" y="4427220"/>
            <a:ext cx="37020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2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17900" y="3957955"/>
          <a:ext cx="555625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5" imgW="215900" imgH="393700" progId="Equation.KSEE3">
                  <p:embed/>
                </p:oleObj>
              </mc:Choice>
              <mc:Fallback>
                <p:oleObj name="" r:id="rId5" imgW="215900" imgH="3937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>
                      <a:xfrm>
                        <a:off x="3517900" y="3957955"/>
                        <a:ext cx="555625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3856355" y="5233035"/>
            <a:ext cx="92900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-18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25240" y="6100445"/>
            <a:ext cx="11772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-42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3" grpId="0"/>
    </p:bldLst>
  </p:timing>
</p:sld>
</file>

<file path=ppt/theme/theme1.xml><?xml version="1.0" encoding="utf-8"?>
<a:theme xmlns:a="http://schemas.openxmlformats.org/drawingml/2006/main" name="气流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气流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气流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0</TotalTime>
  <Words>962</Words>
  <Application>Kingsoft Office WPP</Application>
  <PresentationFormat>自定义</PresentationFormat>
  <Paragraphs>116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气流</vt:lpstr>
      <vt:lpstr>Equation.KSEE3</vt:lpstr>
      <vt:lpstr>PowerPoint 演示文稿</vt:lpstr>
      <vt:lpstr>PowerPoint 演示文稿</vt:lpstr>
      <vt:lpstr>PowerPoint 演示文稿</vt:lpstr>
      <vt:lpstr>方法探究： </vt:lpstr>
      <vt:lpstr>PowerPoint 演示文稿</vt:lpstr>
      <vt:lpstr>PowerPoint 演示文稿</vt:lpstr>
      <vt:lpstr>PowerPoint 演示文稿</vt:lpstr>
      <vt:lpstr>方法探究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99</cp:revision>
  <dcterms:created xsi:type="dcterms:W3CDTF">2015-12-02T07:48:00Z</dcterms:created>
  <dcterms:modified xsi:type="dcterms:W3CDTF">2015-12-10T04:30:40Z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2052-10.1.0.5399</vt:lpwstr>
  </property>
</Properties>
</file>